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oter4.xml" ContentType="application/vnd.openxmlformats-officedocument.wordprocessingml.footer+xml"/>
  <Override PartName="/word/footer5.xml" ContentType="application/vnd.openxmlformats-officedocument.wordprocessingml.footer+xml"/>
  <Override PartName="/word/header3.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979FCD" w14:textId="2AE517C1" w:rsidR="00F62C68" w:rsidRDefault="00D26889" w:rsidP="005D556F">
      <w:r w:rsidRPr="00D26889">
        <w:rPr>
          <w:noProof/>
        </w:rPr>
        <mc:AlternateContent>
          <mc:Choice Requires="wps">
            <w:drawing>
              <wp:anchor distT="0" distB="0" distL="114300" distR="114300" simplePos="0" relativeHeight="251658241" behindDoc="1" locked="1" layoutInCell="1" allowOverlap="1" wp14:anchorId="63FD2ECF" wp14:editId="4E8F6CB8">
                <wp:simplePos x="0" y="0"/>
                <wp:positionH relativeFrom="column">
                  <wp:posOffset>-914400</wp:posOffset>
                </wp:positionH>
                <wp:positionV relativeFrom="paragraph">
                  <wp:posOffset>6393180</wp:posOffset>
                </wp:positionV>
                <wp:extent cx="7772400" cy="2752344"/>
                <wp:effectExtent l="0" t="0" r="0" b="0"/>
                <wp:wrapNone/>
                <wp:docPr id="3" name="Rectangle 2">
                  <a:extLst xmlns:a="http://schemas.openxmlformats.org/drawingml/2006/main">
                    <a:ext uri="{FF2B5EF4-FFF2-40B4-BE49-F238E27FC236}">
                      <a16:creationId xmlns:a16="http://schemas.microsoft.com/office/drawing/2014/main" id="{F0026A2C-A73C-C24D-12E5-3564A196F3CE}"/>
                    </a:ext>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772400" cy="2752344"/>
                        </a:xfrm>
                        <a:prstGeom prst="rect">
                          <a:avLst/>
                        </a:prstGeom>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2182BD37" id="Rectangle 2" o:spid="_x0000_s1026" alt="&quot;&quot;" style="position:absolute;margin-left:-1in;margin-top:503.4pt;width:612pt;height:216.7pt;z-index:-25165516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AzNQVwIAAPwEAAAOAAAAZHJzL2Uyb0RvYy54bWysVE1v2zAMvQ/YfxB0X+146bIFdYqgRYcB&#10;RVe0HXpWZCk2IIsapXzt14+SHKdohx2GXWRJJB/Jp0dfXO57w7YKfQe25pOzkjNlJTSdXdf8x9PN&#10;h8+c+SBsIwxYVfOD8vxy8f7dxc7NVQUtmEYhIxDr5ztX8zYENy8KL1vVC38GTlkyasBeBDriumhQ&#10;7Ai9N0VVlp+KHWDjEKTynm6vs5EvEr7WSobvWnsVmKk51RbSimldxbVYXIj5GoVrOzmUIf6hil50&#10;lpKOUNciCLbB7g1U30kEDzqcSegL0LqTKvVA3UzKV908tsKp1AuR491Ik/9/sPJu++jukWjYOT/3&#10;tI1d7DX28Uv1sX0i6zCSpfaBSbqczWbVtCROJdmq2Xn1cTqNdBancIc+fFXQs7ipOdJrJJLE9taH&#10;7Hp0idmMjauFm86YbI03xamwtAsHo7L3g9Ksa6iUKqEmzagrg2wr6LWFlMqGSTa1olH5enJeUtEZ&#10;foxIVRtLgBFZU/4RewCIenyLnWEG/xiqkuTG4PJvheXgMSJlBhvG4L6zgH8CMNTVkDn7H0nK1ESW&#10;VtAc7pEhZMF7J286eoNb4cO9QFI4vRtNLVlbwF+c7WgCau5/bgQqzsw3SxL7MplO48ikw/R8VtEB&#10;X1pWLy12018B0T6heXcybaN/MMetRuifaViXMSuZhJWUu+Yy4PFwFfJk0rhLtVwmNxoTJ8KtfXQy&#10;gkeWomae9s8C3SCsQJq8g+O0iPkrfWXfGGlhuQmguyS+E08DfzRiSQjD7yDO8Mtz8jr9tBa/AQAA&#10;//8DAFBLAwQUAAYACAAAACEAyzoqlOAAAAAPAQAADwAAAGRycy9kb3ducmV2LnhtbExPy07DMBC8&#10;I/EP1iJxa+0+BFWIU1WVekEIqYEeuLnxEgfidRS7aeDruz3BbWdnNI98PfpWDNjHJpCG2VSBQKqC&#10;bajW8P62m6xAxGTImjYQavjBCOvi9iY3mQ1n2uNQplqwCcXMaHApdZmUsXLoTZyGDom5z9B7kxj2&#10;tbS9ObO5b+VcqQfpTUOc4EyHW4fVd3nyGp6/HhelGzbD7+IVDy4cXj5226j1/d24eQKRcEx/YrjW&#10;5+pQcKdjOJGNotUwmS2XPCYxwzm84qpRK8W/I19MzkEWufy/o7gAAAD//wMAUEsBAi0AFAAGAAgA&#10;AAAhALaDOJL+AAAA4QEAABMAAAAAAAAAAAAAAAAAAAAAAFtDb250ZW50X1R5cGVzXS54bWxQSwEC&#10;LQAUAAYACAAAACEAOP0h/9YAAACUAQAACwAAAAAAAAAAAAAAAAAvAQAAX3JlbHMvLnJlbHNQSwEC&#10;LQAUAAYACAAAACEArwMzUFcCAAD8BAAADgAAAAAAAAAAAAAAAAAuAgAAZHJzL2Uyb0RvYy54bWxQ&#10;SwECLQAUAAYACAAAACEAyzoqlOAAAAAPAQAADwAAAAAAAAAAAAAAAACxBAAAZHJzL2Rvd25yZXYu&#10;eG1sUEsFBgAAAAAEAAQA8wAAAL4FAAAAAA==&#10;" fillcolor="#dcddd7 [3204]" stroked="f" strokeweight="1pt">
                <w10:anchorlock/>
              </v:rect>
            </w:pict>
          </mc:Fallback>
        </mc:AlternateContent>
      </w:r>
      <w:r w:rsidRPr="00D26889">
        <w:rPr>
          <w:noProof/>
        </w:rPr>
        <w:drawing>
          <wp:anchor distT="0" distB="0" distL="114300" distR="114300" simplePos="0" relativeHeight="251658240" behindDoc="1" locked="1" layoutInCell="1" allowOverlap="1" wp14:anchorId="055BBECD" wp14:editId="22CECFD3">
            <wp:simplePos x="0" y="0"/>
            <wp:positionH relativeFrom="column">
              <wp:posOffset>-1819910</wp:posOffset>
            </wp:positionH>
            <wp:positionV relativeFrom="paragraph">
              <wp:posOffset>-855345</wp:posOffset>
            </wp:positionV>
            <wp:extent cx="9734550" cy="5476875"/>
            <wp:effectExtent l="19050" t="0" r="19050" b="3095625"/>
            <wp:wrapNone/>
            <wp:docPr id="2" name="Picture 1">
              <a:extLst xmlns:a="http://schemas.openxmlformats.org/drawingml/2006/main">
                <a:ext uri="{FF2B5EF4-FFF2-40B4-BE49-F238E27FC236}">
                  <a16:creationId xmlns:a16="http://schemas.microsoft.com/office/drawing/2014/main" id="{7792781E-A5DE-6E9F-4393-2A4ECD27443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a:extLst>
                        <a:ext uri="{FF2B5EF4-FFF2-40B4-BE49-F238E27FC236}">
                          <a16:creationId xmlns:a16="http://schemas.microsoft.com/office/drawing/2014/main" id="{7792781E-A5DE-6E9F-4393-2A4ECD274438}"/>
                        </a:ext>
                      </a:extLst>
                    </pic:cNvPr>
                    <pic:cNvPicPr>
                      <a:picLocks noChangeAspect="1"/>
                    </pic:cNvPicPr>
                  </pic:nvPicPr>
                  <pic: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ic:blipFill>
                  <pic:spPr>
                    <a:xfrm>
                      <a:off x="0" y="0"/>
                      <a:ext cx="9734550" cy="5476875"/>
                    </a:xfrm>
                    <a:prstGeom prst="rect">
                      <a:avLst/>
                    </a:prstGeom>
                    <a:effectLst>
                      <a:reflection blurRad="6350" stA="50000" endA="300" endPos="55500" dist="50800" dir="5400000" sy="-100000" algn="bl" rotWithShape="0"/>
                    </a:effectLst>
                  </pic:spPr>
                </pic:pic>
              </a:graphicData>
            </a:graphic>
            <wp14:sizeRelH relativeFrom="margin">
              <wp14:pctWidth>0</wp14:pctWidth>
            </wp14:sizeRelH>
            <wp14:sizeRelV relativeFrom="margin">
              <wp14:pctHeight>0</wp14:pctHeight>
            </wp14:sizeRelV>
          </wp:anchor>
        </w:drawing>
      </w:r>
    </w:p>
    <w:p w14:paraId="1950BA61" w14:textId="77777777" w:rsidR="00F62C68" w:rsidRDefault="00F62C68">
      <w:pPr>
        <w:rPr>
          <w:szCs w:val="24"/>
        </w:rPr>
      </w:pPr>
      <w:r w:rsidRPr="00F62C68">
        <w:rPr>
          <w:color w:val="EE0000"/>
        </w:rPr>
        <w:t>All around the world, people drift into sleep as their imaginations begin to wander. Above them, vibrant dream bubbles float gently upward, each shimmering with visions of vacation sites and thrilling adventures. Some bubbles reveal sun-drenched beaches, others show bustling cityscapes, snow-capped mountains, or tranquil forests, capturing the unique hopes and wanderlust of each dreamer.</w:t>
      </w:r>
    </w:p>
    <w:p w14:paraId="3D5C64AD" w14:textId="77777777" w:rsidR="00674078" w:rsidRDefault="00674078" w:rsidP="005D556F"/>
    <w:p w14:paraId="1C8F0436" w14:textId="77777777" w:rsidR="00674078" w:rsidRDefault="00674078" w:rsidP="005D556F"/>
    <w:p w14:paraId="35A14A68" w14:textId="77777777" w:rsidR="00674078" w:rsidRDefault="00674078" w:rsidP="005D556F"/>
    <w:p w14:paraId="07B059DE" w14:textId="77777777" w:rsidR="00674078" w:rsidRDefault="00674078" w:rsidP="005D556F"/>
    <w:p w14:paraId="13744436" w14:textId="77777777" w:rsidR="00674078" w:rsidRDefault="00674078" w:rsidP="005D556F"/>
    <w:p w14:paraId="6E6985AF" w14:textId="77777777" w:rsidR="00674078" w:rsidRDefault="00674078" w:rsidP="005D556F"/>
    <w:p w14:paraId="613A8202" w14:textId="77777777" w:rsidR="00674078" w:rsidRDefault="00674078" w:rsidP="005D556F"/>
    <w:p w14:paraId="1C9A7540" w14:textId="77777777" w:rsidR="00674078" w:rsidRDefault="00674078" w:rsidP="00E4256E">
      <w:pPr>
        <w:jc w:val="center"/>
      </w:pPr>
    </w:p>
    <w:p w14:paraId="6C90C8A7" w14:textId="77777777" w:rsidR="00674078" w:rsidRDefault="00674078" w:rsidP="005D556F"/>
    <w:p w14:paraId="096E958C" w14:textId="77777777" w:rsidR="00674078" w:rsidRDefault="00674078" w:rsidP="005D556F"/>
    <w:p w14:paraId="726BDE78" w14:textId="77777777" w:rsidR="00674078" w:rsidRDefault="00674078" w:rsidP="005D556F"/>
    <w:p w14:paraId="2F428DCB" w14:textId="77777777" w:rsidR="00674078" w:rsidRDefault="00674078" w:rsidP="005D556F"/>
    <w:p w14:paraId="27466350" w14:textId="77777777" w:rsidR="00674078" w:rsidRDefault="00674078" w:rsidP="005D556F"/>
    <w:p w14:paraId="525CC13D" w14:textId="77777777" w:rsidR="00674078" w:rsidRDefault="00674078" w:rsidP="005D556F"/>
    <w:p w14:paraId="4B6E1E72" w14:textId="77777777" w:rsidR="00674078" w:rsidRDefault="00674078" w:rsidP="005D556F"/>
    <w:p w14:paraId="5A92DAB9" w14:textId="77777777" w:rsidR="00674078" w:rsidRDefault="00674078" w:rsidP="005D556F"/>
    <w:p w14:paraId="4EDDC6D8" w14:textId="77777777" w:rsidR="00674078" w:rsidRDefault="00674078" w:rsidP="005D556F"/>
    <w:p w14:paraId="2D222BEE" w14:textId="77777777" w:rsidR="00D73D88" w:rsidRDefault="00D73D88" w:rsidP="00D73D88"/>
    <w:p w14:paraId="12FC0CAD" w14:textId="77777777" w:rsidR="008B5045" w:rsidRDefault="008B5045" w:rsidP="00D26889"/>
    <w:p w14:paraId="6A7EF9B3" w14:textId="77777777" w:rsidR="008B5045" w:rsidRDefault="008B5045" w:rsidP="008B5045"/>
    <w:p w14:paraId="243E325A" w14:textId="77777777" w:rsidR="00D26889" w:rsidRPr="008B5045" w:rsidRDefault="00D26889" w:rsidP="008B5045"/>
    <w:p w14:paraId="011E76DF" w14:textId="77777777" w:rsidR="00674078" w:rsidRPr="00D26889" w:rsidRDefault="00674078" w:rsidP="00D26889">
      <w:pPr>
        <w:pStyle w:val="Title"/>
      </w:pPr>
      <w:r w:rsidRPr="00D26889">
        <w:t>Small Business Plan</w:t>
      </w:r>
    </w:p>
    <w:p w14:paraId="08C30A21" w14:textId="77777777" w:rsidR="00674078" w:rsidRDefault="00674078" w:rsidP="005D556F"/>
    <w:p w14:paraId="3D68418C" w14:textId="77CF68A0" w:rsidR="008E5020" w:rsidRDefault="00E4256E" w:rsidP="005D556F">
      <w:pPr>
        <w:pStyle w:val="Subtitle"/>
      </w:pPr>
      <w:r>
        <w:t>Dreamscape- escape into a dream.</w:t>
      </w:r>
    </w:p>
    <w:p w14:paraId="63A7679E" w14:textId="77777777" w:rsidR="00D26889" w:rsidRDefault="00D26889" w:rsidP="00D26889"/>
    <w:p w14:paraId="21CA0C9B" w14:textId="77777777" w:rsidR="00D26889" w:rsidRDefault="00F44991" w:rsidP="00D26889">
      <w:pPr>
        <w:rPr>
          <w:i/>
          <w:iCs/>
        </w:rPr>
      </w:pPr>
      <w:r>
        <w:rPr>
          <w:i/>
          <w:iCs/>
        </w:rPr>
        <w:t xml:space="preserve">This is an AI assisted </w:t>
      </w:r>
      <w:r w:rsidR="00CB4426">
        <w:rPr>
          <w:i/>
          <w:iCs/>
        </w:rPr>
        <w:t>business plan.</w:t>
      </w:r>
    </w:p>
    <w:p w14:paraId="738F0E0F" w14:textId="77777777" w:rsidR="00204D2F" w:rsidRDefault="00204D2F" w:rsidP="00D26889">
      <w:pPr>
        <w:rPr>
          <w:i/>
          <w:iCs/>
        </w:rPr>
      </w:pPr>
    </w:p>
    <w:p w14:paraId="7BAF307C" w14:textId="77777777" w:rsidR="00204D2F" w:rsidRDefault="00204D2F" w:rsidP="00D26889">
      <w:pPr>
        <w:rPr>
          <w:i/>
          <w:iCs/>
        </w:rPr>
      </w:pPr>
    </w:p>
    <w:p w14:paraId="69E94BB7" w14:textId="77777777" w:rsidR="00204D2F" w:rsidRDefault="00204D2F" w:rsidP="00D26889">
      <w:pPr>
        <w:rPr>
          <w:i/>
          <w:iCs/>
        </w:rPr>
      </w:pPr>
    </w:p>
    <w:p w14:paraId="4F1EF023" w14:textId="77777777" w:rsidR="00204D2F" w:rsidRDefault="00204D2F" w:rsidP="00D26889">
      <w:pPr>
        <w:rPr>
          <w:i/>
          <w:iCs/>
        </w:rPr>
      </w:pPr>
    </w:p>
    <w:p w14:paraId="2968829C" w14:textId="77777777" w:rsidR="00204D2F" w:rsidRDefault="00204D2F" w:rsidP="00D26889">
      <w:pPr>
        <w:rPr>
          <w:i/>
          <w:iCs/>
        </w:rPr>
      </w:pPr>
    </w:p>
    <w:p w14:paraId="283F1322" w14:textId="7E3BB64C" w:rsidR="00204D2F" w:rsidRPr="00F44991" w:rsidRDefault="00204D2F" w:rsidP="00D26889">
      <w:pPr>
        <w:rPr>
          <w:i/>
          <w:iCs/>
        </w:rPr>
        <w:sectPr w:rsidR="00204D2F" w:rsidRPr="00F44991" w:rsidSect="00D26889">
          <w:headerReference w:type="default" r:id="rId13"/>
          <w:footerReference w:type="even" r:id="rId14"/>
          <w:footerReference w:type="default" r:id="rId15"/>
          <w:headerReference w:type="first" r:id="rId16"/>
          <w:footerReference w:type="first" r:id="rId17"/>
          <w:pgSz w:w="12240" w:h="15840"/>
          <w:pgMar w:top="1440" w:right="1440" w:bottom="720" w:left="1440" w:header="720" w:footer="720" w:gutter="0"/>
          <w:cols w:space="720"/>
          <w:titlePg/>
          <w:docGrid w:linePitch="360"/>
        </w:sectPr>
      </w:pPr>
      <w:r>
        <w:rPr>
          <w:i/>
          <w:iCs/>
          <w:noProof/>
          <w14:ligatures w14:val="standardContextual"/>
        </w:rPr>
        <w:drawing>
          <wp:inline distT="0" distB="0" distL="0" distR="0" wp14:anchorId="53CD78F8" wp14:editId="20E30F3E">
            <wp:extent cx="5943600" cy="4269545"/>
            <wp:effectExtent l="0" t="0" r="0" b="0"/>
            <wp:docPr id="173114656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1146569" name="Picture 1731146569"/>
                    <pic:cNvPicPr/>
                  </pic:nvPicPr>
                  <pic:blipFill>
                    <a:blip r:embed="rId18">
                      <a:extLst>
                        <a:ext uri="{28A0092B-C50C-407E-A947-70E740481C1C}">
                          <a14:useLocalDpi xmlns:a14="http://schemas.microsoft.com/office/drawing/2010/main" val="0"/>
                        </a:ext>
                      </a:extLst>
                    </a:blip>
                    <a:stretch>
                      <a:fillRect/>
                    </a:stretch>
                  </pic:blipFill>
                  <pic:spPr>
                    <a:xfrm>
                      <a:off x="0" y="0"/>
                      <a:ext cx="5949900" cy="4274070"/>
                    </a:xfrm>
                    <a:prstGeom prst="rect">
                      <a:avLst/>
                    </a:prstGeom>
                  </pic:spPr>
                </pic:pic>
              </a:graphicData>
            </a:graphic>
          </wp:inline>
        </w:drawing>
      </w:r>
    </w:p>
    <w:p w14:paraId="16CDC710" w14:textId="77777777" w:rsidR="00D74521" w:rsidRDefault="00D74521" w:rsidP="00D74521">
      <w:pPr>
        <w:pStyle w:val="Graphicsanchor"/>
      </w:pPr>
      <w:r>
        <w:rPr>
          <w:noProof/>
          <w14:ligatures w14:val="standardContextual"/>
        </w:rPr>
        <w:lastRenderedPageBreak/>
        <w:drawing>
          <wp:anchor distT="0" distB="0" distL="114300" distR="114300" simplePos="0" relativeHeight="251658242" behindDoc="1" locked="1" layoutInCell="1" allowOverlap="1" wp14:anchorId="05417D3F" wp14:editId="736DD0DA">
            <wp:simplePos x="0" y="0"/>
            <wp:positionH relativeFrom="column">
              <wp:posOffset>-914400</wp:posOffset>
            </wp:positionH>
            <wp:positionV relativeFrom="paragraph">
              <wp:posOffset>0</wp:posOffset>
            </wp:positionV>
            <wp:extent cx="3218688" cy="8231968"/>
            <wp:effectExtent l="0" t="0" r="1270" b="0"/>
            <wp:wrapNone/>
            <wp:docPr id="817567391" name="Picture 2" descr="A hand holding a block over a model of a hou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7567391" name="Picture 2" descr="A hand holding a block over a model of a house"/>
                    <pic:cNvPicPr/>
                  </pic:nvPicPr>
                  <pic:blipFill rotWithShape="1">
                    <a:blip r:embed="rId19" cstate="print">
                      <a:extLst>
                        <a:ext uri="{28A0092B-C50C-407E-A947-70E740481C1C}">
                          <a14:useLocalDpi xmlns:a14="http://schemas.microsoft.com/office/drawing/2010/main" val="0"/>
                        </a:ext>
                      </a:extLst>
                    </a:blip>
                    <a:srcRect l="31670" r="8027"/>
                    <a:stretch>
                      <a:fillRect/>
                    </a:stretch>
                  </pic:blipFill>
                  <pic:spPr bwMode="auto">
                    <a:xfrm>
                      <a:off x="0" y="0"/>
                      <a:ext cx="3218688" cy="8231968"/>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bl>
      <w:tblPr>
        <w:tblStyle w:val="TableGrid"/>
        <w:tblW w:w="108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917"/>
        <w:gridCol w:w="5888"/>
      </w:tblGrid>
      <w:tr w:rsidR="00674078" w14:paraId="72268CDA" w14:textId="77777777" w:rsidTr="009F359B">
        <w:trPr>
          <w:trHeight w:val="11259"/>
        </w:trPr>
        <w:tc>
          <w:tcPr>
            <w:tcW w:w="4917" w:type="dxa"/>
          </w:tcPr>
          <w:p w14:paraId="6F5A5DC4" w14:textId="77777777" w:rsidR="00674078" w:rsidRDefault="00674078" w:rsidP="005D556F"/>
        </w:tc>
        <w:tc>
          <w:tcPr>
            <w:tcW w:w="5888" w:type="dxa"/>
            <w:vAlign w:val="center"/>
          </w:tcPr>
          <w:p w14:paraId="78CC27CE" w14:textId="77777777" w:rsidR="00674078" w:rsidRDefault="00674078" w:rsidP="00D74521">
            <w:pPr>
              <w:pStyle w:val="TOCHeading"/>
            </w:pPr>
            <w:r w:rsidRPr="00D74521">
              <w:t>Table</w:t>
            </w:r>
            <w:r>
              <w:t xml:space="preserve"> of </w:t>
            </w:r>
          </w:p>
          <w:p w14:paraId="4B1FF090" w14:textId="77777777" w:rsidR="00674078" w:rsidRDefault="005D556F" w:rsidP="00D74521">
            <w:pPr>
              <w:pStyle w:val="TOCHeading"/>
            </w:pPr>
            <w:r>
              <w:t>contents</w:t>
            </w:r>
          </w:p>
          <w:p w14:paraId="235C9F5A" w14:textId="77777777" w:rsidR="00392320" w:rsidRDefault="00392320" w:rsidP="00392320"/>
          <w:p w14:paraId="335A0DC6" w14:textId="77777777" w:rsidR="00392320" w:rsidRPr="00392320" w:rsidRDefault="00392320" w:rsidP="00392320"/>
          <w:p w14:paraId="20CF22BF" w14:textId="2ED044F8" w:rsidR="007E6C46" w:rsidRDefault="007E6C46" w:rsidP="00DE6C23">
            <w:pPr>
              <w:pStyle w:val="TOC1"/>
              <w:rPr>
                <w:rFonts w:eastAsiaTheme="minorEastAsia" w:cstheme="minorBidi"/>
                <w:color w:val="auto"/>
                <w:kern w:val="2"/>
                <w:szCs w:val="24"/>
                <w14:ligatures w14:val="standardContextual"/>
              </w:rPr>
            </w:pPr>
            <w:r w:rsidRPr="007E6C46">
              <w:rPr>
                <w:b/>
                <w:bCs/>
              </w:rPr>
              <w:fldChar w:fldCharType="begin"/>
            </w:r>
            <w:r w:rsidRPr="007E6C46">
              <w:rPr>
                <w:b/>
                <w:bCs/>
              </w:rPr>
              <w:instrText xml:space="preserve"> TOC \o "1-3" \h \z \u </w:instrText>
            </w:r>
            <w:r w:rsidRPr="007E6C46">
              <w:rPr>
                <w:b/>
                <w:bCs/>
              </w:rPr>
              <w:fldChar w:fldCharType="separate"/>
            </w:r>
            <w:r w:rsidR="00B0299D">
              <w:t>I</w:t>
            </w:r>
            <w:r w:rsidR="001806D2">
              <w:t xml:space="preserve">ntroduction                                             </w:t>
            </w:r>
            <w:r w:rsidR="00626D41">
              <w:t xml:space="preserve"> </w:t>
            </w:r>
            <w:r w:rsidR="003D33F9">
              <w:t xml:space="preserve">          </w:t>
            </w:r>
            <w:r w:rsidR="001806D2">
              <w:t xml:space="preserve"> 4</w:t>
            </w:r>
            <w:r w:rsidR="00626D41">
              <w:t xml:space="preserve">     </w:t>
            </w:r>
          </w:p>
          <w:p w14:paraId="4574CD9B" w14:textId="4B05CF44" w:rsidR="007E6C46" w:rsidRDefault="00B0299D" w:rsidP="00DE6C23">
            <w:pPr>
              <w:pStyle w:val="TOC1"/>
              <w:rPr>
                <w:rFonts w:eastAsiaTheme="minorEastAsia" w:cstheme="minorBidi"/>
                <w:color w:val="auto"/>
                <w:kern w:val="2"/>
                <w:szCs w:val="24"/>
                <w14:ligatures w14:val="standardContextual"/>
              </w:rPr>
            </w:pPr>
            <w:r>
              <w:rPr>
                <w:rFonts w:eastAsiaTheme="minorEastAsia" w:cstheme="minorBidi"/>
                <w:color w:val="auto"/>
                <w:kern w:val="2"/>
                <w:szCs w:val="24"/>
                <w14:ligatures w14:val="standardContextual"/>
              </w:rPr>
              <w:t>Executive S</w:t>
            </w:r>
            <w:r w:rsidR="00347C76">
              <w:rPr>
                <w:rFonts w:eastAsiaTheme="minorEastAsia" w:cstheme="minorBidi"/>
                <w:color w:val="auto"/>
                <w:kern w:val="2"/>
                <w:szCs w:val="24"/>
                <w14:ligatures w14:val="standardContextual"/>
              </w:rPr>
              <w:t xml:space="preserve">ummary                    </w:t>
            </w:r>
            <w:r w:rsidR="003D33F9">
              <w:rPr>
                <w:rFonts w:eastAsiaTheme="minorEastAsia" w:cstheme="minorBidi"/>
                <w:color w:val="auto"/>
                <w:kern w:val="2"/>
                <w:szCs w:val="24"/>
                <w14:ligatures w14:val="standardContextual"/>
              </w:rPr>
              <w:t xml:space="preserve">                      </w:t>
            </w:r>
            <w:r w:rsidR="00347C76">
              <w:rPr>
                <w:rFonts w:eastAsiaTheme="minorEastAsia" w:cstheme="minorBidi"/>
                <w:color w:val="auto"/>
                <w:kern w:val="2"/>
                <w:szCs w:val="24"/>
                <w14:ligatures w14:val="standardContextual"/>
              </w:rPr>
              <w:t xml:space="preserve">  </w:t>
            </w:r>
            <w:r w:rsidR="003D33F9">
              <w:rPr>
                <w:rFonts w:eastAsiaTheme="minorEastAsia" w:cstheme="minorBidi"/>
                <w:color w:val="auto"/>
                <w:kern w:val="2"/>
                <w:szCs w:val="24"/>
                <w14:ligatures w14:val="standardContextual"/>
              </w:rPr>
              <w:t>5</w:t>
            </w:r>
          </w:p>
          <w:p w14:paraId="22DF2164" w14:textId="77777777" w:rsidR="00624987" w:rsidRDefault="007E6C46" w:rsidP="00DE6C23">
            <w:pPr>
              <w:pStyle w:val="TOC1"/>
            </w:pPr>
            <w:hyperlink w:anchor="_Toc197437039" w:history="1">
              <w:r w:rsidRPr="00FC28D9">
                <w:rPr>
                  <w:rStyle w:val="Hyperlink"/>
                </w:rPr>
                <w:t>Company overview</w:t>
              </w:r>
            </w:hyperlink>
            <w:r w:rsidR="000223F6">
              <w:t xml:space="preserve">                                            7 </w:t>
            </w:r>
          </w:p>
          <w:p w14:paraId="3C84F99A" w14:textId="0B23D9A9" w:rsidR="009A2F5E" w:rsidRPr="00443BE2" w:rsidRDefault="000223F6" w:rsidP="00A33D2C">
            <w:pPr>
              <w:pStyle w:val="TOC1"/>
            </w:pPr>
            <w:r>
              <w:t xml:space="preserve"> </w:t>
            </w:r>
            <w:r w:rsidR="00506733">
              <w:t>company summary</w:t>
            </w:r>
            <w:r w:rsidR="00443BE2">
              <w:t xml:space="preserve">                                            9</w:t>
            </w:r>
          </w:p>
          <w:p w14:paraId="0A25319E" w14:textId="325AEC04" w:rsidR="007E6C46" w:rsidRDefault="007E6C46" w:rsidP="00DE6C23">
            <w:pPr>
              <w:pStyle w:val="TOC1"/>
              <w:rPr>
                <w:rFonts w:eastAsiaTheme="minorEastAsia" w:cstheme="minorBidi"/>
                <w:color w:val="auto"/>
                <w:kern w:val="2"/>
                <w:szCs w:val="24"/>
                <w14:ligatures w14:val="standardContextual"/>
              </w:rPr>
            </w:pPr>
            <w:hyperlink w:anchor="_Toc197437040" w:history="1">
              <w:r w:rsidRPr="00FC28D9">
                <w:rPr>
                  <w:rStyle w:val="Hyperlink"/>
                </w:rPr>
                <w:t>Business description</w:t>
              </w:r>
              <w:r>
                <w:rPr>
                  <w:webHidden/>
                </w:rPr>
                <w:tab/>
              </w:r>
              <w:r w:rsidR="00564743">
                <w:rPr>
                  <w:webHidden/>
                </w:rPr>
                <w:t>42</w:t>
              </w:r>
            </w:hyperlink>
          </w:p>
          <w:p w14:paraId="4FED2C86" w14:textId="209D88E2" w:rsidR="007E6C46" w:rsidRDefault="007E6C46" w:rsidP="00DE6C23">
            <w:pPr>
              <w:pStyle w:val="TOC1"/>
              <w:rPr>
                <w:rFonts w:eastAsiaTheme="minorEastAsia" w:cstheme="minorBidi"/>
                <w:color w:val="auto"/>
                <w:kern w:val="2"/>
                <w:szCs w:val="24"/>
                <w14:ligatures w14:val="standardContextual"/>
              </w:rPr>
            </w:pPr>
            <w:hyperlink w:anchor="_Toc197437041" w:history="1">
              <w:r w:rsidRPr="00FC28D9">
                <w:rPr>
                  <w:rStyle w:val="Hyperlink"/>
                </w:rPr>
                <w:t>Market analysis</w:t>
              </w:r>
              <w:r>
                <w:rPr>
                  <w:webHidden/>
                </w:rPr>
                <w:tab/>
              </w:r>
            </w:hyperlink>
            <w:r w:rsidR="00DE4684">
              <w:t>55</w:t>
            </w:r>
          </w:p>
          <w:p w14:paraId="58D1FE60" w14:textId="04099BCD" w:rsidR="007E6C46" w:rsidRDefault="007E6C46" w:rsidP="00DE6C23">
            <w:pPr>
              <w:pStyle w:val="TOC1"/>
              <w:rPr>
                <w:rFonts w:eastAsiaTheme="minorEastAsia" w:cstheme="minorBidi"/>
                <w:color w:val="auto"/>
                <w:kern w:val="2"/>
                <w:szCs w:val="24"/>
                <w14:ligatures w14:val="standardContextual"/>
              </w:rPr>
            </w:pPr>
            <w:hyperlink w:anchor="_Toc197437042" w:history="1">
              <w:r w:rsidRPr="00FC28D9">
                <w:rPr>
                  <w:rStyle w:val="Hyperlink"/>
                </w:rPr>
                <w:t>Operating plan</w:t>
              </w:r>
              <w:r>
                <w:rPr>
                  <w:webHidden/>
                </w:rPr>
                <w:tab/>
              </w:r>
            </w:hyperlink>
            <w:r w:rsidR="00415714">
              <w:t>62</w:t>
            </w:r>
          </w:p>
          <w:p w14:paraId="0B187FB8" w14:textId="3569908F" w:rsidR="007E6C46" w:rsidRDefault="007E6C46" w:rsidP="00DE6C23">
            <w:pPr>
              <w:pStyle w:val="TOC1"/>
              <w:rPr>
                <w:rFonts w:eastAsiaTheme="minorEastAsia" w:cstheme="minorBidi"/>
                <w:color w:val="auto"/>
                <w:kern w:val="2"/>
                <w:szCs w:val="24"/>
                <w14:ligatures w14:val="standardContextual"/>
              </w:rPr>
            </w:pPr>
            <w:hyperlink w:anchor="_Toc197437043" w:history="1">
              <w:r w:rsidRPr="00FC28D9">
                <w:rPr>
                  <w:rStyle w:val="Hyperlink"/>
                </w:rPr>
                <w:t>Marketing and sales plan</w:t>
              </w:r>
              <w:r>
                <w:rPr>
                  <w:webHidden/>
                </w:rPr>
                <w:tab/>
              </w:r>
            </w:hyperlink>
            <w:r w:rsidR="00CC2B9A">
              <w:t>64</w:t>
            </w:r>
          </w:p>
          <w:p w14:paraId="45E87D53" w14:textId="142259FB" w:rsidR="007E6C46" w:rsidRDefault="007E6C46" w:rsidP="00DE6C23">
            <w:pPr>
              <w:pStyle w:val="TOC1"/>
              <w:rPr>
                <w:rFonts w:eastAsiaTheme="minorEastAsia" w:cstheme="minorBidi"/>
                <w:color w:val="auto"/>
                <w:kern w:val="2"/>
                <w:szCs w:val="24"/>
                <w14:ligatures w14:val="standardContextual"/>
              </w:rPr>
            </w:pPr>
            <w:hyperlink w:anchor="_Toc197437044" w:history="1">
              <w:r w:rsidRPr="00FC28D9">
                <w:rPr>
                  <w:rStyle w:val="Hyperlink"/>
                </w:rPr>
                <w:t>Financial plan</w:t>
              </w:r>
              <w:r>
                <w:rPr>
                  <w:webHidden/>
                </w:rPr>
                <w:tab/>
              </w:r>
            </w:hyperlink>
            <w:r w:rsidR="00EF188B">
              <w:t>66</w:t>
            </w:r>
          </w:p>
          <w:p w14:paraId="00AF3911" w14:textId="3E0AB2F0" w:rsidR="007E6C46" w:rsidRDefault="007E6C46" w:rsidP="00DE6C23">
            <w:pPr>
              <w:pStyle w:val="TOC1"/>
              <w:rPr>
                <w:rFonts w:eastAsiaTheme="minorEastAsia" w:cstheme="minorBidi"/>
                <w:color w:val="auto"/>
                <w:kern w:val="2"/>
                <w:szCs w:val="24"/>
                <w14:ligatures w14:val="standardContextual"/>
              </w:rPr>
            </w:pPr>
            <w:hyperlink w:anchor="_Toc197437045" w:history="1">
              <w:r w:rsidRPr="00FC28D9">
                <w:rPr>
                  <w:rStyle w:val="Hyperlink"/>
                </w:rPr>
                <w:t>Start-up costs</w:t>
              </w:r>
              <w:r>
                <w:rPr>
                  <w:webHidden/>
                </w:rPr>
                <w:tab/>
              </w:r>
            </w:hyperlink>
            <w:r w:rsidR="00624987">
              <w:t>70</w:t>
            </w:r>
          </w:p>
          <w:p w14:paraId="30B3B4C4" w14:textId="3D8E0C98" w:rsidR="007E6C46" w:rsidRDefault="007E6C46" w:rsidP="00DE6C23">
            <w:pPr>
              <w:pStyle w:val="TOC1"/>
              <w:rPr>
                <w:rFonts w:eastAsiaTheme="minorEastAsia" w:cstheme="minorBidi"/>
                <w:color w:val="auto"/>
                <w:kern w:val="2"/>
                <w:szCs w:val="24"/>
                <w14:ligatures w14:val="standardContextual"/>
              </w:rPr>
            </w:pPr>
            <w:hyperlink w:anchor="_Toc197437047" w:history="1">
              <w:r w:rsidRPr="00FC28D9">
                <w:rPr>
                  <w:rStyle w:val="Hyperlink"/>
                </w:rPr>
                <w:t>Appendix</w:t>
              </w:r>
              <w:r>
                <w:rPr>
                  <w:webHidden/>
                </w:rPr>
                <w:tab/>
              </w:r>
            </w:hyperlink>
            <w:r w:rsidR="00FF64EF">
              <w:t>81</w:t>
            </w:r>
          </w:p>
          <w:p w14:paraId="726765B5" w14:textId="069246D5" w:rsidR="007E6C46" w:rsidRDefault="007E6C46" w:rsidP="00DE6C23">
            <w:pPr>
              <w:pStyle w:val="TOC1"/>
              <w:rPr>
                <w:rFonts w:eastAsiaTheme="minorEastAsia" w:cstheme="minorBidi"/>
                <w:color w:val="auto"/>
                <w:kern w:val="2"/>
                <w:szCs w:val="24"/>
                <w14:ligatures w14:val="standardContextual"/>
              </w:rPr>
            </w:pPr>
          </w:p>
          <w:p w14:paraId="03B5D7DB" w14:textId="77777777" w:rsidR="005D556F" w:rsidRPr="005D556F" w:rsidRDefault="007E6C46" w:rsidP="00DE6C23">
            <w:pPr>
              <w:pStyle w:val="TOC1"/>
            </w:pPr>
            <w:r w:rsidRPr="007E6C46">
              <w:fldChar w:fldCharType="end"/>
            </w:r>
          </w:p>
        </w:tc>
      </w:tr>
    </w:tbl>
    <w:p w14:paraId="4BF66C0C" w14:textId="77777777" w:rsidR="00D74521" w:rsidRDefault="00D74521" w:rsidP="005D556F"/>
    <w:p w14:paraId="479BF515" w14:textId="77777777" w:rsidR="00D74521" w:rsidRDefault="00D74521" w:rsidP="005D556F">
      <w:pPr>
        <w:sectPr w:rsidR="00D74521" w:rsidSect="00D74521">
          <w:pgSz w:w="12240" w:h="15840"/>
          <w:pgMar w:top="1440" w:right="1440" w:bottom="1440" w:left="1440" w:header="720" w:footer="720" w:gutter="0"/>
          <w:cols w:space="720"/>
          <w:titlePg/>
          <w:docGrid w:linePitch="360"/>
        </w:sectPr>
      </w:pPr>
    </w:p>
    <w:p w14:paraId="4515EF9C" w14:textId="77777777" w:rsidR="005D556F" w:rsidRPr="00D74521" w:rsidRDefault="005D556F" w:rsidP="00D74521">
      <w:pPr>
        <w:pStyle w:val="Heading1"/>
      </w:pPr>
      <w:bookmarkStart w:id="0" w:name="_Toc197437037"/>
      <w:r w:rsidRPr="00D74521">
        <w:lastRenderedPageBreak/>
        <w:t>Introduction</w:t>
      </w:r>
      <w:bookmarkEnd w:id="0"/>
      <w:r w:rsidRPr="00D74521">
        <w:t xml:space="preserve"> </w:t>
      </w:r>
    </w:p>
    <w:p w14:paraId="75960A5C" w14:textId="00733CC1" w:rsidR="005D556F" w:rsidRPr="00D00A4F" w:rsidRDefault="00E4256E" w:rsidP="005D556F">
      <w:r>
        <w:t>This is a new furniture brand. This business plan is to better illustrate the potential for growth and identify strengths and weaknesses. The business itself is for sale. I intend to:</w:t>
      </w:r>
    </w:p>
    <w:p w14:paraId="181871B2" w14:textId="77117460" w:rsidR="00D74521" w:rsidRDefault="00D74521" w:rsidP="00D74521">
      <w:pPr>
        <w:pStyle w:val="ListBullet"/>
      </w:pPr>
      <w:r>
        <w:t xml:space="preserve"> </w:t>
      </w:r>
      <w:r w:rsidR="00E4256E">
        <w:t>P</w:t>
      </w:r>
      <w:r>
        <w:t>rovides clarity for the business.</w:t>
      </w:r>
    </w:p>
    <w:p w14:paraId="7CCE8051" w14:textId="5E8A81C5" w:rsidR="00D74521" w:rsidRDefault="007F211A" w:rsidP="00D74521">
      <w:pPr>
        <w:pStyle w:val="ListBullet"/>
      </w:pPr>
      <w:r>
        <w:t>Determin</w:t>
      </w:r>
      <w:r w:rsidR="006443E7">
        <w:t xml:space="preserve">e </w:t>
      </w:r>
      <w:r w:rsidR="00E4256E">
        <w:t xml:space="preserve">if </w:t>
      </w:r>
      <w:r w:rsidR="00D74521">
        <w:t>capital is needed from outside sources</w:t>
      </w:r>
      <w:r w:rsidR="00E4256E">
        <w:t xml:space="preserve"> or</w:t>
      </w:r>
      <w:r w:rsidR="00D74521">
        <w:t xml:space="preserve"> investors</w:t>
      </w:r>
      <w:r w:rsidR="00E4256E">
        <w:t xml:space="preserve"> and</w:t>
      </w:r>
      <w:r w:rsidR="00D74521">
        <w:t xml:space="preserve"> demonstrat</w:t>
      </w:r>
      <w:r w:rsidR="00E4256E">
        <w:t xml:space="preserve">e </w:t>
      </w:r>
      <w:r w:rsidR="00D74521">
        <w:t>a solid understanding and vision for the business.</w:t>
      </w:r>
    </w:p>
    <w:p w14:paraId="191DAEA5" w14:textId="68598B5E" w:rsidR="00D74521" w:rsidRDefault="00E4256E" w:rsidP="00D74521">
      <w:pPr>
        <w:pStyle w:val="ListBullet"/>
      </w:pPr>
      <w:r>
        <w:t>H</w:t>
      </w:r>
      <w:r w:rsidR="00D74521">
        <w:t>elp prioritize tasks that are most important.</w:t>
      </w:r>
    </w:p>
    <w:p w14:paraId="00D713F5" w14:textId="77777777" w:rsidR="00E4256E" w:rsidRDefault="00E4256E" w:rsidP="00D74521">
      <w:pPr>
        <w:pStyle w:val="ListBullet"/>
      </w:pPr>
      <w:r>
        <w:t>o</w:t>
      </w:r>
      <w:r w:rsidR="00D74521">
        <w:t>ffer a common understanding of the vision to new leaders.</w:t>
      </w:r>
    </w:p>
    <w:p w14:paraId="69C7E2A7" w14:textId="77777777" w:rsidR="00E4256E" w:rsidRDefault="00E4256E" w:rsidP="00E4256E">
      <w:pPr>
        <w:pStyle w:val="ListBullet"/>
        <w:numPr>
          <w:ilvl w:val="0"/>
          <w:numId w:val="0"/>
        </w:numPr>
      </w:pPr>
    </w:p>
    <w:p w14:paraId="7C7B70F3" w14:textId="6CE3E40C" w:rsidR="005D556F" w:rsidRDefault="00D74521" w:rsidP="00E4256E">
      <w:pPr>
        <w:pStyle w:val="ListBullet"/>
        <w:numPr>
          <w:ilvl w:val="0"/>
          <w:numId w:val="0"/>
        </w:numPr>
      </w:pPr>
      <w:r w:rsidRPr="00D74521">
        <w:t xml:space="preserve"> </w:t>
      </w:r>
      <w:r w:rsidR="00E4256E">
        <w:t>It’s stated simply</w:t>
      </w:r>
      <w:r w:rsidRPr="00D74521">
        <w:t xml:space="preserve"> to be understandable, readable, and realistic.</w:t>
      </w:r>
    </w:p>
    <w:p w14:paraId="57CCFDCA" w14:textId="77777777" w:rsidR="00E4256E" w:rsidRPr="00ED112D" w:rsidRDefault="00E4256E" w:rsidP="00E4256E">
      <w:pPr>
        <w:pStyle w:val="ListBullet"/>
        <w:numPr>
          <w:ilvl w:val="0"/>
          <w:numId w:val="0"/>
        </w:numPr>
      </w:pPr>
    </w:p>
    <w:p w14:paraId="26A91756" w14:textId="0C8AD87A" w:rsidR="005D556F" w:rsidRPr="00ED112D" w:rsidRDefault="00D74521" w:rsidP="005D556F">
      <w:r w:rsidRPr="00D74521">
        <w:t xml:space="preserve">This </w:t>
      </w:r>
      <w:r w:rsidR="00E4256E">
        <w:t>business plan</w:t>
      </w:r>
      <w:r w:rsidRPr="00D74521">
        <w:t xml:space="preserve"> is organized into seven sub-plans or sections</w:t>
      </w:r>
      <w:r w:rsidR="00E4256E">
        <w:t>.</w:t>
      </w:r>
    </w:p>
    <w:p w14:paraId="3FF0F7DD" w14:textId="77777777" w:rsidR="00D74521" w:rsidRPr="00D74521" w:rsidRDefault="00D74521" w:rsidP="00D74521">
      <w:pPr>
        <w:pStyle w:val="ListNumber"/>
      </w:pPr>
      <w:r w:rsidRPr="00D74521">
        <w:t>Executive Summary</w:t>
      </w:r>
    </w:p>
    <w:p w14:paraId="1A61A6EA" w14:textId="77777777" w:rsidR="00D74521" w:rsidRPr="00D74521" w:rsidRDefault="00D74521" w:rsidP="00D74521">
      <w:pPr>
        <w:pStyle w:val="ListNumber"/>
      </w:pPr>
      <w:r w:rsidRPr="00D74521">
        <w:t>Company Overview</w:t>
      </w:r>
    </w:p>
    <w:p w14:paraId="2F4D1961" w14:textId="77777777" w:rsidR="00D74521" w:rsidRPr="00D74521" w:rsidRDefault="00D74521" w:rsidP="00D74521">
      <w:pPr>
        <w:pStyle w:val="ListNumber"/>
      </w:pPr>
      <w:r w:rsidRPr="00D74521">
        <w:t>Business Description</w:t>
      </w:r>
    </w:p>
    <w:p w14:paraId="3BD364D2" w14:textId="77777777" w:rsidR="00D74521" w:rsidRPr="00D74521" w:rsidRDefault="00D74521" w:rsidP="00D74521">
      <w:pPr>
        <w:pStyle w:val="ListNumber"/>
      </w:pPr>
      <w:r w:rsidRPr="00D74521">
        <w:t>Market Analysis</w:t>
      </w:r>
    </w:p>
    <w:p w14:paraId="37CFAA2D" w14:textId="77777777" w:rsidR="00D74521" w:rsidRPr="00D74521" w:rsidRDefault="00D74521" w:rsidP="00D74521">
      <w:pPr>
        <w:pStyle w:val="ListNumber"/>
      </w:pPr>
      <w:r w:rsidRPr="00D74521">
        <w:t>Operating Plan</w:t>
      </w:r>
    </w:p>
    <w:p w14:paraId="34C04AAD" w14:textId="77777777" w:rsidR="00D74521" w:rsidRPr="00D74521" w:rsidRDefault="00D74521" w:rsidP="00D74521">
      <w:pPr>
        <w:pStyle w:val="ListNumber"/>
      </w:pPr>
      <w:r w:rsidRPr="00D74521">
        <w:t>Marketing and Sales Plan</w:t>
      </w:r>
    </w:p>
    <w:p w14:paraId="4FFDAFE1" w14:textId="77777777" w:rsidR="005D556F" w:rsidRDefault="00D74521" w:rsidP="00D74521">
      <w:pPr>
        <w:pStyle w:val="ListNumber"/>
      </w:pPr>
      <w:r w:rsidRPr="00D74521">
        <w:t>Financial Plan</w:t>
      </w:r>
    </w:p>
    <w:p w14:paraId="1D8EEECD" w14:textId="77777777" w:rsidR="00E4256E" w:rsidRDefault="00E4256E" w:rsidP="00E4256E">
      <w:pPr>
        <w:pStyle w:val="ListNumber"/>
        <w:numPr>
          <w:ilvl w:val="0"/>
          <w:numId w:val="0"/>
        </w:numPr>
        <w:ind w:left="360"/>
      </w:pPr>
    </w:p>
    <w:p w14:paraId="3CE4099E" w14:textId="77777777" w:rsidR="00E4256E" w:rsidRDefault="00E4256E" w:rsidP="00E4256E">
      <w:pPr>
        <w:pStyle w:val="ListNumber"/>
        <w:numPr>
          <w:ilvl w:val="0"/>
          <w:numId w:val="0"/>
        </w:numPr>
        <w:ind w:left="360"/>
      </w:pPr>
    </w:p>
    <w:p w14:paraId="52512D31" w14:textId="5BC2B06C" w:rsidR="00D74521" w:rsidRPr="00ED112D" w:rsidRDefault="00D74521" w:rsidP="00D74521">
      <w:r w:rsidRPr="00ED112D">
        <w:t xml:space="preserve"> As </w:t>
      </w:r>
      <w:r w:rsidR="00E4256E">
        <w:t xml:space="preserve">the </w:t>
      </w:r>
      <w:r w:rsidRPr="00ED112D">
        <w:t xml:space="preserve">information is </w:t>
      </w:r>
      <w:r w:rsidR="00E4256E">
        <w:t>revealed,</w:t>
      </w:r>
      <w:r w:rsidRPr="00ED112D">
        <w:t xml:space="preserve"> from the Company Overview to the Financial Plan, the writing should tell the story of the motivation and vision behind the business. </w:t>
      </w:r>
      <w:r w:rsidR="00E4256E">
        <w:t xml:space="preserve">It will </w:t>
      </w:r>
      <w:r w:rsidRPr="00ED112D">
        <w:t xml:space="preserve">include what will make the business successful, how success will be achieved, and how success will be measured. </w:t>
      </w:r>
    </w:p>
    <w:p w14:paraId="0F3FA491" w14:textId="028E1963" w:rsidR="001231BF" w:rsidRDefault="001231BF" w:rsidP="00D74521"/>
    <w:p w14:paraId="17991A82" w14:textId="77777777" w:rsidR="00C5683D" w:rsidRDefault="004E5581" w:rsidP="004E5581">
      <w:pPr>
        <w:pStyle w:val="Heading1"/>
      </w:pPr>
      <w:bookmarkStart w:id="1" w:name="_Toc197437038"/>
      <w:r w:rsidRPr="00D74521">
        <w:lastRenderedPageBreak/>
        <w:t xml:space="preserve">Executive </w:t>
      </w:r>
      <w:r w:rsidR="00C5683D" w:rsidRPr="00D74521">
        <w:t>summary</w:t>
      </w:r>
      <w:bookmarkEnd w:id="1"/>
    </w:p>
    <w:p w14:paraId="70E784CF" w14:textId="11FC08DB" w:rsidR="00D457B6" w:rsidRDefault="009A296D" w:rsidP="0051085B">
      <w:r>
        <w:t xml:space="preserve">       </w:t>
      </w:r>
      <w:r w:rsidR="006B5079" w:rsidRPr="00BB0494">
        <w:rPr>
          <w:b/>
          <w:bCs/>
          <w:i/>
          <w:iCs/>
        </w:rPr>
        <w:t xml:space="preserve">What if you could </w:t>
      </w:r>
      <w:r w:rsidR="002B38C1" w:rsidRPr="00BB0494">
        <w:rPr>
          <w:b/>
          <w:bCs/>
          <w:i/>
          <w:iCs/>
        </w:rPr>
        <w:t>decorate your home</w:t>
      </w:r>
      <w:r w:rsidR="002B38C1">
        <w:t xml:space="preserve"> like</w:t>
      </w:r>
      <w:r w:rsidR="0058267C">
        <w:t xml:space="preserve"> the things you dream of? Each room could be a different place</w:t>
      </w:r>
      <w:r w:rsidR="0073112A">
        <w:t>, or the entire design could be one loca</w:t>
      </w:r>
      <w:r w:rsidR="00CA6C94">
        <w:t xml:space="preserve">tion in specific. There </w:t>
      </w:r>
      <w:r w:rsidR="009515AC">
        <w:t xml:space="preserve">doesn’t have to be any relative realism. Your bedroom could be a </w:t>
      </w:r>
      <w:r w:rsidR="00FC6B92">
        <w:t>fantasy you’ve always had after seeing a movie or reading an adventure novel</w:t>
      </w:r>
      <w:r w:rsidR="009B37D4">
        <w:t xml:space="preserve"> or </w:t>
      </w:r>
      <w:r w:rsidR="003E060A">
        <w:t>time travel to your favorite point in his</w:t>
      </w:r>
      <w:r w:rsidR="009565C0">
        <w:t>tory</w:t>
      </w:r>
      <w:r w:rsidR="00FC6B92">
        <w:t xml:space="preserve">. </w:t>
      </w:r>
      <w:r w:rsidR="007A3ACB">
        <w:t xml:space="preserve">You could even blend </w:t>
      </w:r>
      <w:r w:rsidR="00D95F56">
        <w:t xml:space="preserve">settings; like </w:t>
      </w:r>
      <w:r w:rsidR="009B37D4">
        <w:t>medi</w:t>
      </w:r>
      <w:r w:rsidR="009565C0">
        <w:t xml:space="preserve">eval times and urban </w:t>
      </w:r>
      <w:r w:rsidR="009908B9">
        <w:t xml:space="preserve">metropolitan areas, or </w:t>
      </w:r>
      <w:r w:rsidR="00787156">
        <w:t>beautiful beaches with Olympus</w:t>
      </w:r>
      <w:r w:rsidR="003B1C0E">
        <w:t xml:space="preserve"> Greek mythology.</w:t>
      </w:r>
      <w:r w:rsidR="00D457B6">
        <w:t xml:space="preserve"> </w:t>
      </w:r>
      <w:r w:rsidR="003C0B33">
        <w:t xml:space="preserve">Finally, what if </w:t>
      </w:r>
      <w:r w:rsidR="00F73C5D">
        <w:t>I told you can.</w:t>
      </w:r>
    </w:p>
    <w:p w14:paraId="6759F97A" w14:textId="4486D68D" w:rsidR="0051085B" w:rsidRDefault="009A296D" w:rsidP="0051085B">
      <w:r>
        <w:t xml:space="preserve">      </w:t>
      </w:r>
      <w:r w:rsidR="003B1C0E">
        <w:t xml:space="preserve"> Let your creativity fly</w:t>
      </w:r>
      <w:r w:rsidR="009B2F7D">
        <w:t xml:space="preserve"> and the company can be there for the client the whole way</w:t>
      </w:r>
      <w:r w:rsidR="00341C6E">
        <w:t xml:space="preserve"> with </w:t>
      </w:r>
      <w:r w:rsidR="00EE5C43">
        <w:t>AI</w:t>
      </w:r>
      <w:r w:rsidR="00341C6E">
        <w:t xml:space="preserve"> home design templates that let you choose from </w:t>
      </w:r>
      <w:r w:rsidR="0024193D">
        <w:t xml:space="preserve">a wide selection of rooms and </w:t>
      </w:r>
      <w:r w:rsidR="00574252">
        <w:t>home structure</w:t>
      </w:r>
      <w:r>
        <w:t>s</w:t>
      </w:r>
      <w:r w:rsidR="00574252">
        <w:t xml:space="preserve"> like studio apartment</w:t>
      </w:r>
      <w:r>
        <w:t>s</w:t>
      </w:r>
      <w:r w:rsidR="00D26891">
        <w:t>, 1</w:t>
      </w:r>
      <w:r w:rsidR="00D27BF7">
        <w:t xml:space="preserve">or </w:t>
      </w:r>
      <w:r w:rsidR="00B719C0">
        <w:t>2-bedroom</w:t>
      </w:r>
      <w:r w:rsidR="00D27BF7">
        <w:t xml:space="preserve"> apartments,</w:t>
      </w:r>
      <w:r w:rsidR="00A14615">
        <w:t xml:space="preserve"> offices,</w:t>
      </w:r>
      <w:r w:rsidR="00D27BF7">
        <w:t xml:space="preserve"> or </w:t>
      </w:r>
      <w:r w:rsidR="00B719C0">
        <w:t>multi-room</w:t>
      </w:r>
      <w:r w:rsidR="00A14615">
        <w:t xml:space="preserve"> family homes.</w:t>
      </w:r>
      <w:r w:rsidR="002B3EDD">
        <w:t xml:space="preserve"> </w:t>
      </w:r>
      <w:r w:rsidR="00D00CAC">
        <w:t xml:space="preserve">The </w:t>
      </w:r>
      <w:r w:rsidR="001F40D2">
        <w:t>catalogue can be fattened with yard furnit</w:t>
      </w:r>
      <w:r w:rsidR="00BB492B">
        <w:t xml:space="preserve">ure and other products that help create the illustration </w:t>
      </w:r>
      <w:r w:rsidR="00BB1C2B">
        <w:t xml:space="preserve">of the </w:t>
      </w:r>
      <w:r w:rsidR="00B719C0">
        <w:t>person’s</w:t>
      </w:r>
      <w:r w:rsidR="00BB1C2B">
        <w:t xml:space="preserve"> </w:t>
      </w:r>
      <w:r w:rsidR="009A181D">
        <w:t>whim and fancy. What if no such thing exists</w:t>
      </w:r>
      <w:r w:rsidR="00AC5691">
        <w:t>?</w:t>
      </w:r>
      <w:r w:rsidR="00B719C0">
        <w:t xml:space="preserve"> What if there are no standard blueprints created</w:t>
      </w:r>
      <w:r w:rsidR="007D399F">
        <w:t xml:space="preserve"> or patents established and you were sitting here with</w:t>
      </w:r>
      <w:r w:rsidR="00AC5691">
        <w:t xml:space="preserve"> the idea in your hands, and no one knew?</w:t>
      </w:r>
      <w:r w:rsidR="0064138F">
        <w:t xml:space="preserve"> What if everyone knew and they wanted some</w:t>
      </w:r>
      <w:r w:rsidR="00200041">
        <w:t>? What if… what if- could make money?</w:t>
      </w:r>
    </w:p>
    <w:p w14:paraId="650AF4FF" w14:textId="712CA4A7" w:rsidR="00BB1A2A" w:rsidRDefault="00754C02" w:rsidP="0051085B">
      <w:r>
        <w:t xml:space="preserve">     </w:t>
      </w:r>
      <w:r w:rsidR="00A564D9">
        <w:t>What I have here is a walkthrough based on my limited knowledge</w:t>
      </w:r>
      <w:r w:rsidR="00BB1A2A">
        <w:t xml:space="preserve"> in relation to your extensive </w:t>
      </w:r>
      <w:r w:rsidR="008E155C">
        <w:t xml:space="preserve">knowledge and professional experience; </w:t>
      </w:r>
      <w:r w:rsidR="00F556DC">
        <w:t>on a great business idea and an extremely lucrative</w:t>
      </w:r>
      <w:r w:rsidR="00FF38EF">
        <w:t xml:space="preserve"> product</w:t>
      </w:r>
      <w:r w:rsidR="007F23F1">
        <w:t xml:space="preserve"> that people will love, they will always </w:t>
      </w:r>
      <w:r w:rsidR="00BB0494">
        <w:t>need (</w:t>
      </w:r>
      <w:r w:rsidR="00E82D1D">
        <w:t>product longevity like food and hospita</w:t>
      </w:r>
      <w:r w:rsidR="00105644">
        <w:t>ls), and you can love to sell.</w:t>
      </w:r>
      <w:r w:rsidR="009F48DC">
        <w:t xml:space="preserve"> Help people reach their dreams by bringing their dreams to them.</w:t>
      </w:r>
      <w:r w:rsidR="00BB0494">
        <w:t xml:space="preserve"> Dreamscape-escape into a dream.</w:t>
      </w:r>
    </w:p>
    <w:p w14:paraId="723D5FA5" w14:textId="77777777" w:rsidR="0051085B" w:rsidRDefault="0051085B" w:rsidP="0051085B"/>
    <w:p w14:paraId="1FDF9043" w14:textId="5F1D7CEA" w:rsidR="001231BF" w:rsidRPr="00064480" w:rsidRDefault="00D74521" w:rsidP="00D74521">
      <w:pPr>
        <w:rPr>
          <w:rStyle w:val="Strong"/>
          <w:b w:val="0"/>
          <w:bCs w:val="0"/>
        </w:rPr>
      </w:pPr>
      <w:r w:rsidRPr="00D74521">
        <w:t xml:space="preserve"> </w:t>
      </w:r>
      <w:r w:rsidR="00B5512F">
        <w:t>H</w:t>
      </w:r>
      <w:r w:rsidRPr="00D74521">
        <w:t>eadings to organize this business plan include the following.</w:t>
      </w:r>
    </w:p>
    <w:p w14:paraId="5EAE2C76" w14:textId="135A64EB" w:rsidR="00D74521" w:rsidRDefault="00D74521" w:rsidP="00D74521">
      <w:pPr>
        <w:pStyle w:val="ListBullet"/>
      </w:pPr>
      <w:r w:rsidRPr="00D74521">
        <w:rPr>
          <w:rStyle w:val="Bold"/>
        </w:rPr>
        <w:t>Opportunity</w:t>
      </w:r>
      <w:r>
        <w:t xml:space="preserve">: </w:t>
      </w:r>
      <w:r w:rsidR="008C0AAA">
        <w:t>comfortable furniture</w:t>
      </w:r>
      <w:r w:rsidR="006F38CB">
        <w:t xml:space="preserve"> designed </w:t>
      </w:r>
      <w:r w:rsidR="00132D43">
        <w:t xml:space="preserve">for themes to </w:t>
      </w:r>
      <w:r w:rsidR="00713368">
        <w:t>create</w:t>
      </w:r>
      <w:r w:rsidR="00132D43">
        <w:t xml:space="preserve"> </w:t>
      </w:r>
      <w:r w:rsidR="00FC3B04">
        <w:t xml:space="preserve">settings in homes all over the world to </w:t>
      </w:r>
      <w:r w:rsidR="003B5BEB">
        <w:t>resemble all over the world</w:t>
      </w:r>
      <w:r>
        <w:t>?</w:t>
      </w:r>
    </w:p>
    <w:p w14:paraId="5AEC87B4" w14:textId="17619CDC" w:rsidR="00D74521" w:rsidRDefault="00D74521" w:rsidP="00D74521">
      <w:pPr>
        <w:pStyle w:val="ListBullet"/>
      </w:pPr>
      <w:r w:rsidRPr="00D74521">
        <w:rPr>
          <w:rStyle w:val="Bold"/>
        </w:rPr>
        <w:t>Mission</w:t>
      </w:r>
      <w:r>
        <w:t>: W</w:t>
      </w:r>
      <w:r w:rsidR="003B5BEB">
        <w:t>e</w:t>
      </w:r>
      <w:r w:rsidR="00B66BF7">
        <w:t xml:space="preserve"> create personal portals for customers. </w:t>
      </w:r>
      <w:r w:rsidR="007D4D05">
        <w:t>They choose their room shape and size</w:t>
      </w:r>
      <w:r w:rsidR="00246607">
        <w:t>. Then they browse through catalogues of diverse selections</w:t>
      </w:r>
      <w:r w:rsidR="00286A5C">
        <w:t xml:space="preserve"> to create the dream they imagine. </w:t>
      </w:r>
      <w:r w:rsidR="00713368">
        <w:t>Clientele</w:t>
      </w:r>
      <w:r w:rsidR="00286A5C">
        <w:t xml:space="preserve"> will be working </w:t>
      </w:r>
      <w:r w:rsidR="00713368">
        <w:t>class</w:t>
      </w:r>
      <w:r w:rsidR="00286A5C">
        <w:t xml:space="preserve"> to rich</w:t>
      </w:r>
      <w:r w:rsidR="00713368">
        <w:t>.</w:t>
      </w:r>
      <w:r w:rsidR="007D4D05">
        <w:t xml:space="preserve"> </w:t>
      </w:r>
    </w:p>
    <w:p w14:paraId="3F1EE041" w14:textId="2DE853D9" w:rsidR="00D74521" w:rsidRDefault="00D74521" w:rsidP="00D74521">
      <w:pPr>
        <w:pStyle w:val="ListBullet"/>
      </w:pPr>
      <w:r w:rsidRPr="00D74521">
        <w:rPr>
          <w:rStyle w:val="Bold"/>
        </w:rPr>
        <w:t>Solution</w:t>
      </w:r>
      <w:r>
        <w:t>:</w:t>
      </w:r>
      <w:r w:rsidR="00247573">
        <w:t xml:space="preserve"> </w:t>
      </w:r>
      <w:r w:rsidR="00076E9F">
        <w:t xml:space="preserve">A unique and otherwise necessary </w:t>
      </w:r>
      <w:r w:rsidR="00D14224">
        <w:t>attribute of the furniture is interchangeable parts</w:t>
      </w:r>
      <w:r w:rsidR="00F659F7">
        <w:t xml:space="preserve"> like </w:t>
      </w:r>
      <w:r w:rsidR="007B2E7D">
        <w:t>bed posts,</w:t>
      </w:r>
      <w:r w:rsidR="00CD1574">
        <w:t xml:space="preserve"> and drawers,</w:t>
      </w:r>
      <w:r w:rsidR="00F659F7">
        <w:t xml:space="preserve"> </w:t>
      </w:r>
      <w:proofErr w:type="gramStart"/>
      <w:r w:rsidR="0066492C">
        <w:t>in order</w:t>
      </w:r>
      <w:r w:rsidR="00F659F7">
        <w:t xml:space="preserve"> to</w:t>
      </w:r>
      <w:proofErr w:type="gramEnd"/>
      <w:r w:rsidR="00F659F7">
        <w:t xml:space="preserve"> </w:t>
      </w:r>
      <w:r w:rsidR="00DB0F1A">
        <w:t>increase the creative spectrum</w:t>
      </w:r>
      <w:r w:rsidR="00B47ABA">
        <w:t xml:space="preserve"> and nurture</w:t>
      </w:r>
      <w:r w:rsidR="009A55D5">
        <w:t xml:space="preserve"> the “cust</w:t>
      </w:r>
      <w:r w:rsidR="007F589F">
        <w:t xml:space="preserve">omers dream”, aspect of it all. </w:t>
      </w:r>
      <w:r>
        <w:t xml:space="preserve"> </w:t>
      </w:r>
    </w:p>
    <w:p w14:paraId="1E8DEB9E" w14:textId="697D29B1" w:rsidR="00D74521" w:rsidRDefault="00D74521" w:rsidP="00D74521">
      <w:pPr>
        <w:pStyle w:val="ListBullet"/>
      </w:pPr>
      <w:r w:rsidRPr="00D74521">
        <w:rPr>
          <w:rStyle w:val="Bold"/>
        </w:rPr>
        <w:t>Market</w:t>
      </w:r>
      <w:r>
        <w:t xml:space="preserve"> </w:t>
      </w:r>
      <w:r w:rsidRPr="00D74521">
        <w:rPr>
          <w:rStyle w:val="Bold"/>
        </w:rPr>
        <w:t>focus</w:t>
      </w:r>
      <w:r>
        <w:t xml:space="preserve">: </w:t>
      </w:r>
      <w:r w:rsidR="00CC678A">
        <w:t xml:space="preserve">The target market is </w:t>
      </w:r>
      <w:r w:rsidR="00FE5E27">
        <w:t xml:space="preserve">rich. However, </w:t>
      </w:r>
      <w:r w:rsidR="005610BD">
        <w:t xml:space="preserve">I’m inclined to make </w:t>
      </w:r>
      <w:r w:rsidR="0088501D">
        <w:t>affordable products</w:t>
      </w:r>
      <w:r w:rsidR="005610BD">
        <w:t xml:space="preserve"> as well to create a larger business. </w:t>
      </w:r>
    </w:p>
    <w:p w14:paraId="4594C33F" w14:textId="514CA241" w:rsidR="00D74521" w:rsidRDefault="00D74521" w:rsidP="00D74521">
      <w:pPr>
        <w:pStyle w:val="ListBullet"/>
      </w:pPr>
      <w:r w:rsidRPr="00D74521">
        <w:rPr>
          <w:rStyle w:val="Bold"/>
        </w:rPr>
        <w:lastRenderedPageBreak/>
        <w:t>Competitive advantage</w:t>
      </w:r>
      <w:r>
        <w:t>:</w:t>
      </w:r>
      <w:r w:rsidR="000D169E">
        <w:t xml:space="preserve"> </w:t>
      </w:r>
      <w:r w:rsidR="00632EF9">
        <w:t>A disadvantage of the product is also an advantage</w:t>
      </w:r>
      <w:r w:rsidR="00BC0F8E">
        <w:t xml:space="preserve">. Building it is new. There isn’t any known way </w:t>
      </w:r>
      <w:r w:rsidR="00575777">
        <w:t>or</w:t>
      </w:r>
      <w:r w:rsidR="00654C0A">
        <w:t xml:space="preserve"> blueprint</w:t>
      </w:r>
      <w:r w:rsidR="00574A53">
        <w:t xml:space="preserve"> for these items mostly.</w:t>
      </w:r>
      <w:r w:rsidR="00B97282">
        <w:t xml:space="preserve"> </w:t>
      </w:r>
      <w:r w:rsidR="001E2BD1">
        <w:t>The intention</w:t>
      </w:r>
      <w:r w:rsidR="002124B1">
        <w:t xml:space="preserve"> of the product isn’t really to compete per se</w:t>
      </w:r>
      <w:r w:rsidR="00A41574">
        <w:t>, but to coexist as a new addition to the market. However,</w:t>
      </w:r>
      <w:r w:rsidR="0090498E">
        <w:t xml:space="preserve"> through</w:t>
      </w:r>
      <w:r w:rsidR="00B97282">
        <w:t xml:space="preserve"> creative marketing </w:t>
      </w:r>
      <w:r w:rsidR="00575777">
        <w:t>(celebrity</w:t>
      </w:r>
      <w:r w:rsidR="0090498E">
        <w:t xml:space="preserve"> endorsements</w:t>
      </w:r>
      <w:r w:rsidR="006B4818">
        <w:t xml:space="preserve"> and incentives) </w:t>
      </w:r>
      <w:r w:rsidR="00B97282">
        <w:t xml:space="preserve">and </w:t>
      </w:r>
      <w:r w:rsidR="001E2BD1">
        <w:t>product positioning</w:t>
      </w:r>
      <w:r w:rsidR="003F06B8">
        <w:t xml:space="preserve"> </w:t>
      </w:r>
      <w:r w:rsidR="00B67D21">
        <w:t>(building</w:t>
      </w:r>
      <w:r w:rsidR="003F06B8">
        <w:t xml:space="preserve"> popularity and demand)</w:t>
      </w:r>
      <w:r w:rsidR="00672D8E">
        <w:t xml:space="preserve"> the </w:t>
      </w:r>
      <w:r w:rsidR="005877F8">
        <w:t>dreamscape furniture</w:t>
      </w:r>
      <w:r w:rsidR="00672D8E">
        <w:t xml:space="preserve"> can rise to be one of the leading most </w:t>
      </w:r>
      <w:r w:rsidR="00B67D21">
        <w:t>sought-after</w:t>
      </w:r>
      <w:r w:rsidR="00672D8E">
        <w:t xml:space="preserve"> </w:t>
      </w:r>
      <w:r w:rsidR="00FF34CF">
        <w:t xml:space="preserve">products in the world and </w:t>
      </w:r>
      <w:r w:rsidR="00E0514F">
        <w:t>it will continue</w:t>
      </w:r>
      <w:r w:rsidR="00575777">
        <w:t xml:space="preserve"> selling long after </w:t>
      </w:r>
      <w:r w:rsidR="00E0514F">
        <w:t>we’ve</w:t>
      </w:r>
      <w:r w:rsidR="00575777">
        <w:t xml:space="preserve"> died</w:t>
      </w:r>
      <w:r w:rsidR="00E0514F">
        <w:t>.</w:t>
      </w:r>
      <w:r>
        <w:t xml:space="preserve"> </w:t>
      </w:r>
      <w:r w:rsidR="00B67D21">
        <w:t>Who doesn’t want a supe</w:t>
      </w:r>
      <w:r w:rsidR="00EC1FC0">
        <w:t>r</w:t>
      </w:r>
      <w:r w:rsidR="00B67D21">
        <w:t xml:space="preserve"> nice comfortable bed?</w:t>
      </w:r>
    </w:p>
    <w:p w14:paraId="77132039" w14:textId="03382D96" w:rsidR="00D74521" w:rsidRDefault="00D74521" w:rsidP="00D74521">
      <w:pPr>
        <w:pStyle w:val="ListBullet"/>
      </w:pPr>
      <w:r w:rsidRPr="00D74521">
        <w:rPr>
          <w:rStyle w:val="Bold"/>
        </w:rPr>
        <w:t>Ownership</w:t>
      </w:r>
      <w:proofErr w:type="gramStart"/>
      <w:r>
        <w:t xml:space="preserve">: </w:t>
      </w:r>
      <w:r w:rsidR="00D2668C">
        <w:t>I</w:t>
      </w:r>
      <w:proofErr w:type="gramEnd"/>
      <w:r w:rsidR="00D2668C">
        <w:t xml:space="preserve"> Matthew Bonds do hereby(</w:t>
      </w:r>
      <w:r w:rsidR="006749B1">
        <w:t>etc.</w:t>
      </w:r>
      <w:r w:rsidR="00D2668C">
        <w:t xml:space="preserve">) </w:t>
      </w:r>
      <w:r w:rsidR="001C7236">
        <w:t>claim(</w:t>
      </w:r>
      <w:r w:rsidR="006749B1">
        <w:t>etc.</w:t>
      </w:r>
      <w:r w:rsidR="001C7236">
        <w:t>) all(</w:t>
      </w:r>
      <w:r w:rsidR="006749B1">
        <w:t>etc.</w:t>
      </w:r>
      <w:r w:rsidR="001C7236">
        <w:t>) ownership(</w:t>
      </w:r>
      <w:r w:rsidR="006749B1">
        <w:t>etc.) for(</w:t>
      </w:r>
      <w:r w:rsidR="00A53DC5">
        <w:t>etc.) this(etc.)</w:t>
      </w:r>
      <w:r w:rsidR="006749B1">
        <w:t xml:space="preserve"> </w:t>
      </w:r>
      <w:r w:rsidR="00A53DC5">
        <w:t>idea(</w:t>
      </w:r>
      <w:r w:rsidR="003E65EA">
        <w:t xml:space="preserve">etc.) and(etc.) </w:t>
      </w:r>
      <w:r w:rsidR="006F3CB9">
        <w:t>its(etc.) Processes(etc.)</w:t>
      </w:r>
    </w:p>
    <w:p w14:paraId="33C830D4" w14:textId="6F31B9BE" w:rsidR="001231BF" w:rsidRPr="00ED112D" w:rsidRDefault="00D74521" w:rsidP="00D74521">
      <w:pPr>
        <w:pStyle w:val="ListBullet"/>
      </w:pPr>
      <w:r w:rsidRPr="00D74521">
        <w:rPr>
          <w:rStyle w:val="Bold"/>
        </w:rPr>
        <w:t>Expected returns</w:t>
      </w:r>
      <w:r>
        <w:t xml:space="preserve">: </w:t>
      </w:r>
      <w:r w:rsidR="008546C7">
        <w:t>Ju</w:t>
      </w:r>
      <w:r w:rsidR="009B724F">
        <w:t xml:space="preserve">dging from some of the prices of some </w:t>
      </w:r>
      <w:r w:rsidR="005527D8">
        <w:t xml:space="preserve">of the other furniture products </w:t>
      </w:r>
      <w:r w:rsidR="000B4570">
        <w:t>on the market, it is reasonable to price at least the quote unq</w:t>
      </w:r>
      <w:r w:rsidR="00DF7308">
        <w:t>uote Poly-bed at 100</w:t>
      </w:r>
      <w:r w:rsidR="00F75892">
        <w:t xml:space="preserve">,000 dollars. If you sell 10 you make 1million dollars. </w:t>
      </w:r>
      <w:r w:rsidR="008943B5">
        <w:t>That’s not including any other items in the cat</w:t>
      </w:r>
      <w:r w:rsidR="0010146B">
        <w:t xml:space="preserve">alog which will also sell. </w:t>
      </w:r>
      <w:r w:rsidR="00C7665B">
        <w:t xml:space="preserve">It is </w:t>
      </w:r>
      <w:proofErr w:type="gramStart"/>
      <w:r w:rsidR="00912C5B">
        <w:t>keynote</w:t>
      </w:r>
      <w:proofErr w:type="gramEnd"/>
      <w:r w:rsidR="00C7665B">
        <w:t xml:space="preserve"> to realize that in 10 sells of the bed you make </w:t>
      </w:r>
      <w:r w:rsidR="006C5C8A">
        <w:t xml:space="preserve">all your money back, and </w:t>
      </w:r>
      <w:r w:rsidR="0010164F">
        <w:t>your</w:t>
      </w:r>
      <w:r w:rsidR="006C5C8A">
        <w:t xml:space="preserve"> profit inside the year of opening and</w:t>
      </w:r>
      <w:r w:rsidR="0010164F">
        <w:t xml:space="preserve"> you begin</w:t>
      </w:r>
      <w:r w:rsidR="006C5C8A">
        <w:t xml:space="preserve"> making millions of dollars. </w:t>
      </w:r>
    </w:p>
    <w:p w14:paraId="22061440" w14:textId="77777777" w:rsidR="001231BF" w:rsidRDefault="001231BF">
      <w:pPr>
        <w:spacing w:line="278" w:lineRule="auto"/>
      </w:pPr>
    </w:p>
    <w:p w14:paraId="5E43AFEB" w14:textId="77777777" w:rsidR="001231BF" w:rsidRDefault="001231BF">
      <w:pPr>
        <w:spacing w:line="278" w:lineRule="auto"/>
      </w:pPr>
      <w:r>
        <w:br w:type="page"/>
      </w:r>
    </w:p>
    <w:p w14:paraId="65C0ADF3" w14:textId="77777777" w:rsidR="001231BF" w:rsidRPr="00DE6C23" w:rsidRDefault="00DE6C23" w:rsidP="00DE6C23">
      <w:pPr>
        <w:pStyle w:val="Heading1"/>
      </w:pPr>
      <w:bookmarkStart w:id="2" w:name="_Toc197437039"/>
      <w:r w:rsidRPr="00DE6C23">
        <w:lastRenderedPageBreak/>
        <w:t>Company overview</w:t>
      </w:r>
      <w:bookmarkEnd w:id="2"/>
      <w:r w:rsidRPr="00DE6C23">
        <w:t xml:space="preserve"> </w:t>
      </w:r>
    </w:p>
    <w:p w14:paraId="09D445BB" w14:textId="1A685511" w:rsidR="00493ACA" w:rsidRDefault="00291C83" w:rsidP="00D74521">
      <w:r>
        <w:t xml:space="preserve">So, </w:t>
      </w:r>
      <w:r w:rsidR="004A4C21">
        <w:t xml:space="preserve">now that </w:t>
      </w:r>
      <w:r w:rsidR="00606E35">
        <w:t>we’re</w:t>
      </w:r>
      <w:r w:rsidR="004A4C21">
        <w:t xml:space="preserve"> past the </w:t>
      </w:r>
      <w:r w:rsidR="00236042">
        <w:t xml:space="preserve">guards at the </w:t>
      </w:r>
      <w:r w:rsidR="00CF6AF8">
        <w:t>gate,</w:t>
      </w:r>
      <w:r w:rsidR="00236042">
        <w:t xml:space="preserve"> </w:t>
      </w:r>
      <w:r w:rsidR="00606E35">
        <w:t>let’s</w:t>
      </w:r>
      <w:r w:rsidR="00CE6803">
        <w:t xml:space="preserve"> </w:t>
      </w:r>
      <w:r w:rsidR="00606E35">
        <w:t xml:space="preserve">get our </w:t>
      </w:r>
      <w:r w:rsidR="00F623DD">
        <w:t>bearings</w:t>
      </w:r>
      <w:r w:rsidR="00606E35">
        <w:t>. The</w:t>
      </w:r>
      <w:r w:rsidR="00577138">
        <w:t xml:space="preserve"> dreamscape project is </w:t>
      </w:r>
      <w:r w:rsidR="00B46B19">
        <w:t>essentially a furniture store.</w:t>
      </w:r>
      <w:r w:rsidR="00CF6AF8">
        <w:t xml:space="preserve"> </w:t>
      </w:r>
      <w:r w:rsidR="00D124FD">
        <w:t xml:space="preserve">The intention of the idea is to personalize the shopping experience with each </w:t>
      </w:r>
      <w:r w:rsidR="00DE0DAE">
        <w:t xml:space="preserve">customer </w:t>
      </w:r>
      <w:r w:rsidR="000529DA">
        <w:t>by creating portals with room design</w:t>
      </w:r>
      <w:r w:rsidR="005339A4">
        <w:t xml:space="preserve"> </w:t>
      </w:r>
      <w:r w:rsidR="002F003B">
        <w:t>format</w:t>
      </w:r>
      <w:r w:rsidR="00EE7622">
        <w:t>s so that they can see how the room</w:t>
      </w:r>
      <w:r w:rsidR="002F003B">
        <w:t xml:space="preserve"> looks with the</w:t>
      </w:r>
      <w:r w:rsidR="00B52D13">
        <w:t>ir creation before they buy it. It will also be fun.</w:t>
      </w:r>
      <w:r w:rsidR="00776426">
        <w:t xml:space="preserve"> </w:t>
      </w:r>
      <w:r w:rsidR="00BD3A7F">
        <w:t xml:space="preserve">The furniture </w:t>
      </w:r>
      <w:r w:rsidR="00AA3864">
        <w:t>will be</w:t>
      </w:r>
      <w:r w:rsidR="00BD3A7F">
        <w:t xml:space="preserve"> predominantly wood</w:t>
      </w:r>
      <w:r w:rsidR="00F9585C">
        <w:t>en products</w:t>
      </w:r>
      <w:r w:rsidR="00AA3864">
        <w:t>, but not completely</w:t>
      </w:r>
      <w:r w:rsidR="00360F34">
        <w:t>;</w:t>
      </w:r>
      <w:r w:rsidR="00AA3864">
        <w:t xml:space="preserve"> </w:t>
      </w:r>
      <w:r w:rsidR="001605DA">
        <w:t>to</w:t>
      </w:r>
      <w:r w:rsidR="00360F34">
        <w:t xml:space="preserve"> </w:t>
      </w:r>
      <w:r w:rsidR="00403150">
        <w:t xml:space="preserve">prevent another furniture store from emerging </w:t>
      </w:r>
      <w:r w:rsidR="00B11FB1">
        <w:t>with the same concept but different materials.</w:t>
      </w:r>
      <w:r w:rsidR="000E2B25">
        <w:t xml:space="preserve"> </w:t>
      </w:r>
      <w:r w:rsidR="00360F34">
        <w:t>Also,</w:t>
      </w:r>
      <w:r w:rsidR="000E2B25">
        <w:t xml:space="preserve"> the metal can add a</w:t>
      </w:r>
      <w:r w:rsidR="001605DA">
        <w:t xml:space="preserve"> creative finishing touch to some designs.</w:t>
      </w:r>
      <w:r w:rsidR="00357B74">
        <w:t xml:space="preserve"> </w:t>
      </w:r>
      <w:r w:rsidR="00671CFC">
        <w:t xml:space="preserve">What </w:t>
      </w:r>
      <w:r w:rsidR="00740A93">
        <w:t>sets</w:t>
      </w:r>
      <w:r w:rsidR="00671CFC">
        <w:t xml:space="preserve"> this project apart from other fur</w:t>
      </w:r>
      <w:r w:rsidR="003A2F19">
        <w:t xml:space="preserve">niture is the theme/dream aspect of it. </w:t>
      </w:r>
      <w:r w:rsidR="00740A93">
        <w:t xml:space="preserve">This furniture is designed to </w:t>
      </w:r>
      <w:r w:rsidR="00A80BF1">
        <w:t xml:space="preserve">create settings or dream destinations </w:t>
      </w:r>
      <w:r w:rsidR="008E0B05">
        <w:t xml:space="preserve">according to the </w:t>
      </w:r>
      <w:r w:rsidR="0069294A">
        <w:t>client’</w:t>
      </w:r>
      <w:r w:rsidR="008E0B05">
        <w:t>s desires.</w:t>
      </w:r>
      <w:r w:rsidR="00360F34">
        <w:t xml:space="preserve"> </w:t>
      </w:r>
      <w:r w:rsidR="00EE5444">
        <w:t xml:space="preserve">Then, </w:t>
      </w:r>
      <w:r w:rsidR="0064211E">
        <w:t xml:space="preserve">as the customer browses through the </w:t>
      </w:r>
      <w:r w:rsidR="00740A93">
        <w:t>selections,</w:t>
      </w:r>
      <w:r w:rsidR="0064211E">
        <w:t xml:space="preserve"> the </w:t>
      </w:r>
      <w:r w:rsidR="00F84F0C">
        <w:t>furniture itself will be interchangeable</w:t>
      </w:r>
      <w:r w:rsidR="008E0B05">
        <w:t>.</w:t>
      </w:r>
      <w:r w:rsidR="008B74F3">
        <w:t xml:space="preserve"> Bedposts, drawers, half and half </w:t>
      </w:r>
      <w:r w:rsidR="00793D16">
        <w:t xml:space="preserve">designs, cushions, etc. will </w:t>
      </w:r>
      <w:r w:rsidR="008E2AE0">
        <w:t xml:space="preserve">all be able to be </w:t>
      </w:r>
      <w:proofErr w:type="gramStart"/>
      <w:r w:rsidR="008E2AE0">
        <w:t>mixed</w:t>
      </w:r>
      <w:proofErr w:type="gramEnd"/>
      <w:r w:rsidR="008E2AE0">
        <w:t xml:space="preserve"> and </w:t>
      </w:r>
      <w:r w:rsidR="005353C7">
        <w:t>match</w:t>
      </w:r>
      <w:r w:rsidR="00DE3EA6">
        <w:t xml:space="preserve"> </w:t>
      </w:r>
      <w:r w:rsidR="008E2AE0">
        <w:t xml:space="preserve">whatever the </w:t>
      </w:r>
      <w:r w:rsidR="00A41B1A">
        <w:t>clients’</w:t>
      </w:r>
      <w:r w:rsidR="009527BA">
        <w:t xml:space="preserve"> specifications </w:t>
      </w:r>
      <w:r w:rsidR="00AD204C">
        <w:t>entail</w:t>
      </w:r>
      <w:r w:rsidR="009527BA">
        <w:t>.</w:t>
      </w:r>
      <w:r w:rsidR="00A64F24">
        <w:t xml:space="preserve"> </w:t>
      </w:r>
      <w:r w:rsidR="005243F7">
        <w:t>U</w:t>
      </w:r>
      <w:r w:rsidR="00133005">
        <w:t>lt</w:t>
      </w:r>
      <w:r w:rsidR="005243F7">
        <w:t xml:space="preserve">imately, there will be a setting </w:t>
      </w:r>
      <w:r w:rsidR="0008775A">
        <w:t xml:space="preserve">created. </w:t>
      </w:r>
    </w:p>
    <w:p w14:paraId="4226A8F0" w14:textId="53163964" w:rsidR="00CF6AF8" w:rsidRDefault="00AC6A4F" w:rsidP="00D74521">
      <w:r>
        <w:t xml:space="preserve">Dreamscape furniture should </w:t>
      </w:r>
      <w:r w:rsidR="00F17A6E">
        <w:t xml:space="preserve">be </w:t>
      </w:r>
      <w:r w:rsidR="00493ACA">
        <w:t xml:space="preserve">comfortable, durable, and </w:t>
      </w:r>
      <w:r w:rsidR="00F17A6E">
        <w:t xml:space="preserve">visually appealing. </w:t>
      </w:r>
      <w:r w:rsidR="00710543">
        <w:t xml:space="preserve">The market value of similar furniture </w:t>
      </w:r>
      <w:r w:rsidR="00770AAE">
        <w:t>impl</w:t>
      </w:r>
      <w:r w:rsidR="0054200F">
        <w:t>ies</w:t>
      </w:r>
      <w:r w:rsidR="00770AAE">
        <w:t xml:space="preserve"> lucrative potential</w:t>
      </w:r>
      <w:r w:rsidR="0054200F">
        <w:t xml:space="preserve"> if the owner of this project </w:t>
      </w:r>
      <w:proofErr w:type="gramStart"/>
      <w:r w:rsidR="0054200F">
        <w:t>is able to</w:t>
      </w:r>
      <w:proofErr w:type="gramEnd"/>
      <w:r w:rsidR="0054200F">
        <w:t xml:space="preserve"> sell</w:t>
      </w:r>
      <w:r w:rsidR="00746052">
        <w:t xml:space="preserve"> </w:t>
      </w:r>
      <w:r w:rsidR="00E37049">
        <w:t>the</w:t>
      </w:r>
      <w:r w:rsidR="00746052">
        <w:t xml:space="preserve"> product. </w:t>
      </w:r>
      <w:r w:rsidR="00DD2992">
        <w:t xml:space="preserve">The market demographic will be working class to rich. </w:t>
      </w:r>
      <w:r w:rsidR="00AA2FA0">
        <w:t xml:space="preserve">People who have dream destinations and travel goals </w:t>
      </w:r>
      <w:r w:rsidR="002F1175">
        <w:t xml:space="preserve">but may not have the time or money to </w:t>
      </w:r>
      <w:r w:rsidR="0095364D">
        <w:t xml:space="preserve">achieve </w:t>
      </w:r>
      <w:r w:rsidR="00A801B5">
        <w:t>them</w:t>
      </w:r>
      <w:r w:rsidR="00EE4F13">
        <w:t xml:space="preserve">, some people may have a penchant for home </w:t>
      </w:r>
      <w:r w:rsidR="00FB4C67">
        <w:t>décor, some may be history buffs</w:t>
      </w:r>
      <w:r w:rsidR="00062A38">
        <w:t xml:space="preserve"> or hopeless creatives</w:t>
      </w:r>
      <w:r w:rsidR="00FB4C67">
        <w:t>, and some may just have a big budget</w:t>
      </w:r>
      <w:r w:rsidR="00062A38">
        <w:t xml:space="preserve">. </w:t>
      </w:r>
    </w:p>
    <w:p w14:paraId="4D7097E0" w14:textId="352575FF" w:rsidR="003F700F" w:rsidRDefault="0009472D" w:rsidP="00D74521">
      <w:r>
        <w:t>T</w:t>
      </w:r>
      <w:r w:rsidR="003F700F">
        <w:t xml:space="preserve">here needs to be </w:t>
      </w:r>
      <w:r w:rsidR="00364D1A">
        <w:t xml:space="preserve">some tech division </w:t>
      </w:r>
      <w:r w:rsidR="00435857">
        <w:t>delegated to</w:t>
      </w:r>
      <w:r w:rsidR="00364D1A">
        <w:t xml:space="preserve"> the duties of creating </w:t>
      </w:r>
      <w:proofErr w:type="gramStart"/>
      <w:r w:rsidR="00364D1A">
        <w:t>the platforms</w:t>
      </w:r>
      <w:proofErr w:type="gramEnd"/>
      <w:r w:rsidR="005C13EF">
        <w:t xml:space="preserve"> for the </w:t>
      </w:r>
      <w:r w:rsidR="004B388F">
        <w:t>AI</w:t>
      </w:r>
      <w:r w:rsidR="005C13EF">
        <w:t xml:space="preserve"> portals. After that, there might be </w:t>
      </w:r>
      <w:r w:rsidR="00C2465D">
        <w:t>maintenance and updating software</w:t>
      </w:r>
      <w:r w:rsidR="00B968EC">
        <w:t xml:space="preserve">, but minimal labor costs </w:t>
      </w:r>
      <w:r w:rsidR="005A7449">
        <w:t xml:space="preserve">should be needed for the tech department. </w:t>
      </w:r>
      <w:r w:rsidR="007B232D">
        <w:t>There should be a manufactu</w:t>
      </w:r>
      <w:r w:rsidR="00AB115D">
        <w:t xml:space="preserve">ring department. </w:t>
      </w:r>
      <w:r w:rsidR="00D0152C">
        <w:t>Eventually, this company will grow</w:t>
      </w:r>
      <w:r w:rsidR="005630BF">
        <w:t xml:space="preserve">. Therefore, the </w:t>
      </w:r>
      <w:r w:rsidR="008F6CA6">
        <w:t xml:space="preserve">manufacturing department will have to grow. Efficiencies such as </w:t>
      </w:r>
      <w:r w:rsidR="0060620D">
        <w:t xml:space="preserve">standard blueprints and procedures </w:t>
      </w:r>
      <w:r w:rsidR="00FC5E0B">
        <w:t xml:space="preserve">already established </w:t>
      </w:r>
      <w:r>
        <w:t>will be</w:t>
      </w:r>
      <w:r w:rsidR="00FC5E0B">
        <w:t xml:space="preserve"> issued </w:t>
      </w:r>
      <w:r w:rsidR="00C4435B">
        <w:t xml:space="preserve">to the appropriate </w:t>
      </w:r>
      <w:r w:rsidR="00EA5FFB">
        <w:t>department in the warehouses</w:t>
      </w:r>
      <w:r w:rsidR="00CB237F">
        <w:t xml:space="preserve">. </w:t>
      </w:r>
      <w:r w:rsidR="00A6701D">
        <w:t>Then</w:t>
      </w:r>
      <w:r w:rsidR="00CB237F">
        <w:t xml:space="preserve"> there’s delivery and in</w:t>
      </w:r>
      <w:r w:rsidR="00AC53A1">
        <w:t xml:space="preserve">stallation. </w:t>
      </w:r>
      <w:r w:rsidR="00415AA5">
        <w:t xml:space="preserve">Furthermore, there will be </w:t>
      </w:r>
      <w:r w:rsidR="000F53F3">
        <w:t xml:space="preserve">distribution, sales, </w:t>
      </w:r>
      <w:r w:rsidR="00D84B4C">
        <w:t>human resources</w:t>
      </w:r>
      <w:r w:rsidR="00215F61">
        <w:t>, etc.</w:t>
      </w:r>
    </w:p>
    <w:p w14:paraId="75CB3F3A" w14:textId="29C55976" w:rsidR="00450DFC" w:rsidRDefault="00450DFC" w:rsidP="00D74521">
      <w:r>
        <w:t>As far as financial goals</w:t>
      </w:r>
      <w:r w:rsidR="005519EA">
        <w:t xml:space="preserve"> are concerned, what</w:t>
      </w:r>
      <w:r w:rsidR="00955675">
        <w:t xml:space="preserve"> I think is so appealing is the profit margin </w:t>
      </w:r>
      <w:r w:rsidR="005519EA">
        <w:t xml:space="preserve">per item. Basically, the cost of building each </w:t>
      </w:r>
      <w:r w:rsidR="008B3F0A">
        <w:t xml:space="preserve">item is so much less than the market value the company stands to </w:t>
      </w:r>
      <w:r w:rsidR="00CE68E9">
        <w:t>achieve at an outstanding rate what it</w:t>
      </w:r>
      <w:r w:rsidR="00BD3FE6">
        <w:t xml:space="preserve"> </w:t>
      </w:r>
      <w:r w:rsidR="00EC3D30">
        <w:t>sets</w:t>
      </w:r>
      <w:r w:rsidR="00BD3FE6">
        <w:t xml:space="preserve"> out to </w:t>
      </w:r>
      <w:r w:rsidR="00493E9B">
        <w:t>accomplish</w:t>
      </w:r>
      <w:r w:rsidR="00683FF2">
        <w:t>…</w:t>
      </w:r>
      <w:r w:rsidR="00EC3D30">
        <w:t>making</w:t>
      </w:r>
      <w:r w:rsidR="00BD3FE6">
        <w:t xml:space="preserve"> </w:t>
      </w:r>
      <w:r w:rsidR="001954A2">
        <w:t>lots of money selling people quality furniture.</w:t>
      </w:r>
      <w:r w:rsidR="002A7631">
        <w:t xml:space="preserve"> </w:t>
      </w:r>
      <w:r w:rsidR="00236858">
        <w:t>For example,</w:t>
      </w:r>
    </w:p>
    <w:p w14:paraId="02BC481F" w14:textId="0E8BD840" w:rsidR="00236858" w:rsidRDefault="00274941" w:rsidP="00D74521">
      <w:r>
        <w:t>Building a D</w:t>
      </w:r>
      <w:r w:rsidR="00E07FA2">
        <w:t>IY dresser generally costs</w:t>
      </w:r>
      <w:r w:rsidR="00E07FA2" w:rsidRPr="00FD5190">
        <w:rPr>
          <w:b/>
          <w:bCs/>
          <w:u w:val="single"/>
        </w:rPr>
        <w:t xml:space="preserve"> between</w:t>
      </w:r>
      <w:r w:rsidR="00B41A40" w:rsidRPr="00FD5190">
        <w:rPr>
          <w:b/>
          <w:bCs/>
          <w:u w:val="single"/>
        </w:rPr>
        <w:t xml:space="preserve"> </w:t>
      </w:r>
      <w:r w:rsidR="00B41A40" w:rsidRPr="00FD5190">
        <w:rPr>
          <w:b/>
          <w:bCs/>
          <w:i/>
          <w:iCs/>
          <w:u w:val="single"/>
        </w:rPr>
        <w:t>$100 and $500</w:t>
      </w:r>
      <w:r w:rsidR="00B41A40">
        <w:t xml:space="preserve">+ </w:t>
      </w:r>
      <w:r w:rsidR="00B41A40" w:rsidRPr="004F682F">
        <w:rPr>
          <w:b/>
          <w:bCs/>
          <w:i/>
          <w:iCs/>
        </w:rPr>
        <w:t>in materials</w:t>
      </w:r>
      <w:r w:rsidR="0092390F">
        <w:t>, depending on wood choice, size, and hardware</w:t>
      </w:r>
      <w:r w:rsidR="00817091">
        <w:t xml:space="preserve"> quality. Simple plywood-based projects</w:t>
      </w:r>
      <w:r w:rsidR="00570AED">
        <w:t xml:space="preserve"> can be completed for around $100</w:t>
      </w:r>
      <w:r w:rsidR="00096D98">
        <w:t>-$200, while solid hardwood, large</w:t>
      </w:r>
      <w:r w:rsidR="00EC3D30">
        <w:t xml:space="preserve"> designs, or specified hardware </w:t>
      </w:r>
      <w:r w:rsidR="00EF2BD0">
        <w:t>(e.g.,</w:t>
      </w:r>
      <w:r w:rsidR="00493E9B">
        <w:t xml:space="preserve"> soft-close slides</w:t>
      </w:r>
      <w:r w:rsidR="00347EBB">
        <w:t>) can push costs towards $500 or higher.</w:t>
      </w:r>
    </w:p>
    <w:p w14:paraId="1A803A19" w14:textId="11C62176" w:rsidR="008935AE" w:rsidRDefault="00384C10" w:rsidP="00D74521">
      <w:r>
        <w:rPr>
          <w:noProof/>
          <w14:ligatures w14:val="standardContextual"/>
        </w:rPr>
        <w:lastRenderedPageBreak/>
        <w:drawing>
          <wp:inline distT="0" distB="0" distL="0" distR="0" wp14:anchorId="78FE6ACE" wp14:editId="1B04F209">
            <wp:extent cx="5943600" cy="2353733"/>
            <wp:effectExtent l="0" t="0" r="0" b="8890"/>
            <wp:docPr id="5494506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945063" name=""/>
                    <pic:cNvPicPr/>
                  </pic:nvPicPr>
                  <pic:blipFill>
                    <a:blip r:embed="rId20" cstate="print">
                      <a:extLst>
                        <a:ext uri="{28A0092B-C50C-407E-A947-70E740481C1C}">
                          <a14:useLocalDpi xmlns:a14="http://schemas.microsoft.com/office/drawing/2010/main" val="0"/>
                        </a:ext>
                      </a:extLst>
                    </a:blip>
                    <a:stretch>
                      <a:fillRect/>
                    </a:stretch>
                  </pic:blipFill>
                  <pic:spPr>
                    <a:xfrm>
                      <a:off x="0" y="0"/>
                      <a:ext cx="5962219" cy="2361106"/>
                    </a:xfrm>
                    <a:prstGeom prst="rect">
                      <a:avLst/>
                    </a:prstGeom>
                  </pic:spPr>
                </pic:pic>
              </a:graphicData>
            </a:graphic>
          </wp:inline>
        </w:drawing>
      </w:r>
    </w:p>
    <w:p w14:paraId="59EB7936" w14:textId="77777777" w:rsidR="0054423F" w:rsidRDefault="0054423F" w:rsidP="00D74521"/>
    <w:p w14:paraId="4832571B" w14:textId="663A48B1" w:rsidR="0054423F" w:rsidRDefault="009F7244" w:rsidP="00D74521">
      <w:r>
        <w:t xml:space="preserve">However, the </w:t>
      </w:r>
      <w:r w:rsidR="0040632D">
        <w:t>price</w:t>
      </w:r>
      <w:r>
        <w:t xml:space="preserve"> can be up to 3 times that. </w:t>
      </w:r>
      <w:r w:rsidR="00E72B12">
        <w:t xml:space="preserve">The trick is </w:t>
      </w:r>
      <w:r w:rsidR="0040632D">
        <w:t xml:space="preserve">to </w:t>
      </w:r>
      <w:r w:rsidR="00EC6944">
        <w:t xml:space="preserve">somehow yank a large profit out of that </w:t>
      </w:r>
      <w:r w:rsidR="00B018AD">
        <w:t xml:space="preserve">after </w:t>
      </w:r>
      <w:r w:rsidR="0040632D">
        <w:t>labor costs</w:t>
      </w:r>
      <w:r w:rsidR="00B018AD">
        <w:t>, loss, shipping and handling</w:t>
      </w:r>
      <w:r w:rsidR="00872DCE">
        <w:t xml:space="preserve">, </w:t>
      </w:r>
      <w:r w:rsidR="008E58A3">
        <w:t xml:space="preserve">and stuff like that. The devil lies in the details. Signature </w:t>
      </w:r>
      <w:r w:rsidR="00242B26">
        <w:t>designs cost more</w:t>
      </w:r>
      <w:r w:rsidR="0040632D">
        <w:t xml:space="preserve"> </w:t>
      </w:r>
      <w:r w:rsidR="00242B26">
        <w:t>because they are special. They are special because they have no market value until one is e</w:t>
      </w:r>
      <w:r w:rsidR="002F434B">
        <w:t>s</w:t>
      </w:r>
      <w:r w:rsidR="00242B26">
        <w:t>tablish</w:t>
      </w:r>
      <w:r w:rsidR="002F434B">
        <w:t>ed. Pricing the products plays</w:t>
      </w:r>
      <w:r w:rsidR="00215350">
        <w:t xml:space="preserve"> a huge part in reaching the financial goals.</w:t>
      </w:r>
    </w:p>
    <w:p w14:paraId="5EF15DFA" w14:textId="77777777" w:rsidR="004F682F" w:rsidRDefault="004F682F" w:rsidP="00D74521"/>
    <w:p w14:paraId="18384EE0" w14:textId="37D48BC0" w:rsidR="004F682F" w:rsidRDefault="004D29B8" w:rsidP="00D74521">
      <w:pPr>
        <w:rPr>
          <w:b/>
          <w:bCs/>
          <w:i/>
          <w:iCs/>
          <w:u w:val="single"/>
        </w:rPr>
      </w:pPr>
      <w:r>
        <w:rPr>
          <w:b/>
          <w:bCs/>
          <w:i/>
          <w:iCs/>
          <w:u w:val="single"/>
        </w:rPr>
        <w:t xml:space="preserve">Estimated material cost for a DIY </w:t>
      </w:r>
      <w:r w:rsidR="009342CE">
        <w:rPr>
          <w:b/>
          <w:bCs/>
          <w:i/>
          <w:iCs/>
          <w:u w:val="single"/>
        </w:rPr>
        <w:t>dresser.</w:t>
      </w:r>
    </w:p>
    <w:p w14:paraId="6BD6B07D" w14:textId="72DA8BE0" w:rsidR="006E10CE" w:rsidRDefault="001A730F" w:rsidP="00624B6C">
      <w:pPr>
        <w:pStyle w:val="ListParagraph"/>
        <w:numPr>
          <w:ilvl w:val="0"/>
          <w:numId w:val="7"/>
        </w:numPr>
        <w:rPr>
          <w:i/>
          <w:iCs/>
        </w:rPr>
      </w:pPr>
      <w:r>
        <w:rPr>
          <w:b/>
          <w:bCs/>
          <w:i/>
          <w:iCs/>
        </w:rPr>
        <w:t xml:space="preserve">Plywood (case </w:t>
      </w:r>
      <w:r w:rsidR="00CE6214">
        <w:rPr>
          <w:b/>
          <w:bCs/>
          <w:i/>
          <w:iCs/>
        </w:rPr>
        <w:t xml:space="preserve">&amp; drawers); - </w:t>
      </w:r>
      <w:r w:rsidR="00CE6214">
        <w:rPr>
          <w:i/>
          <w:iCs/>
        </w:rPr>
        <w:t>$</w:t>
      </w:r>
      <w:r w:rsidR="00237184">
        <w:rPr>
          <w:i/>
          <w:iCs/>
        </w:rPr>
        <w:t>50-$150+ for ¾</w:t>
      </w:r>
      <w:r w:rsidR="00296958">
        <w:rPr>
          <w:i/>
          <w:iCs/>
        </w:rPr>
        <w:t>”</w:t>
      </w:r>
      <w:r w:rsidR="00237184">
        <w:rPr>
          <w:i/>
          <w:iCs/>
        </w:rPr>
        <w:t xml:space="preserve"> and</w:t>
      </w:r>
      <w:r w:rsidR="00296958">
        <w:rPr>
          <w:i/>
          <w:iCs/>
        </w:rPr>
        <w:t xml:space="preserve"> ¼” sheets</w:t>
      </w:r>
    </w:p>
    <w:p w14:paraId="65388789" w14:textId="3F6F21D2" w:rsidR="00E71FC4" w:rsidRDefault="00E71FC4" w:rsidP="00624B6C">
      <w:pPr>
        <w:pStyle w:val="ListParagraph"/>
        <w:numPr>
          <w:ilvl w:val="0"/>
          <w:numId w:val="7"/>
        </w:numPr>
        <w:rPr>
          <w:i/>
          <w:iCs/>
        </w:rPr>
      </w:pPr>
      <w:r>
        <w:rPr>
          <w:b/>
          <w:bCs/>
          <w:i/>
          <w:iCs/>
        </w:rPr>
        <w:t>Solid wood (face frames/</w:t>
      </w:r>
      <w:r w:rsidR="00C20081">
        <w:rPr>
          <w:b/>
          <w:bCs/>
          <w:i/>
          <w:iCs/>
        </w:rPr>
        <w:t>Trim</w:t>
      </w:r>
      <w:r w:rsidR="009342CE">
        <w:rPr>
          <w:b/>
          <w:bCs/>
          <w:i/>
          <w:iCs/>
        </w:rPr>
        <w:t>);</w:t>
      </w:r>
      <w:r w:rsidR="009342CE">
        <w:rPr>
          <w:i/>
          <w:iCs/>
        </w:rPr>
        <w:t xml:space="preserve"> -</w:t>
      </w:r>
      <w:r w:rsidR="00C20081">
        <w:rPr>
          <w:i/>
          <w:iCs/>
        </w:rPr>
        <w:t xml:space="preserve"> $50- </w:t>
      </w:r>
      <w:r w:rsidR="00C07C22">
        <w:rPr>
          <w:i/>
          <w:iCs/>
        </w:rPr>
        <w:t>$150+ for poplar, pine, or hardwood</w:t>
      </w:r>
      <w:r w:rsidR="00956336">
        <w:rPr>
          <w:i/>
          <w:iCs/>
        </w:rPr>
        <w:t>.</w:t>
      </w:r>
    </w:p>
    <w:p w14:paraId="17D4F46D" w14:textId="2C4BD44A" w:rsidR="00956336" w:rsidRDefault="00956336" w:rsidP="00624B6C">
      <w:pPr>
        <w:pStyle w:val="ListParagraph"/>
        <w:numPr>
          <w:ilvl w:val="0"/>
          <w:numId w:val="7"/>
        </w:numPr>
        <w:rPr>
          <w:i/>
          <w:iCs/>
        </w:rPr>
      </w:pPr>
      <w:r>
        <w:rPr>
          <w:b/>
          <w:bCs/>
          <w:i/>
          <w:iCs/>
        </w:rPr>
        <w:t>Hardware (slides,</w:t>
      </w:r>
      <w:r w:rsidR="002852F6">
        <w:rPr>
          <w:b/>
          <w:bCs/>
          <w:i/>
          <w:iCs/>
        </w:rPr>
        <w:t xml:space="preserve"> knobs, screws</w:t>
      </w:r>
      <w:r>
        <w:rPr>
          <w:b/>
          <w:bCs/>
          <w:i/>
          <w:iCs/>
        </w:rPr>
        <w:t>);</w:t>
      </w:r>
      <w:r>
        <w:rPr>
          <w:i/>
          <w:iCs/>
        </w:rPr>
        <w:t xml:space="preserve"> -</w:t>
      </w:r>
      <w:r w:rsidR="002852F6">
        <w:rPr>
          <w:i/>
          <w:iCs/>
        </w:rPr>
        <w:t>$20- $</w:t>
      </w:r>
      <w:r w:rsidR="000F49D7">
        <w:rPr>
          <w:i/>
          <w:iCs/>
        </w:rPr>
        <w:t>100+ (basic slides are cheaper than soft close</w:t>
      </w:r>
      <w:r w:rsidR="00D211A6">
        <w:rPr>
          <w:i/>
          <w:iCs/>
        </w:rPr>
        <w:t>).</w:t>
      </w:r>
    </w:p>
    <w:p w14:paraId="6B917C87" w14:textId="5F320BB0" w:rsidR="00D211A6" w:rsidRDefault="00D211A6" w:rsidP="00645038">
      <w:pPr>
        <w:rPr>
          <w:i/>
          <w:iCs/>
        </w:rPr>
      </w:pPr>
      <w:r w:rsidRPr="00645038">
        <w:rPr>
          <w:b/>
          <w:bCs/>
          <w:i/>
          <w:iCs/>
        </w:rPr>
        <w:t>Finishing (stain, paint, poly</w:t>
      </w:r>
      <w:r w:rsidR="00C65771" w:rsidRPr="00645038">
        <w:rPr>
          <w:b/>
          <w:bCs/>
          <w:i/>
          <w:iCs/>
        </w:rPr>
        <w:t>urethane):</w:t>
      </w:r>
      <w:r w:rsidR="00C65771" w:rsidRPr="00645038">
        <w:rPr>
          <w:i/>
          <w:iCs/>
        </w:rPr>
        <w:t xml:space="preserve"> - $20</w:t>
      </w:r>
      <w:r w:rsidR="00381CEE" w:rsidRPr="00645038">
        <w:rPr>
          <w:i/>
          <w:iCs/>
        </w:rPr>
        <w:t>-$50+</w:t>
      </w:r>
    </w:p>
    <w:p w14:paraId="76FE66F6" w14:textId="2571513A" w:rsidR="00645038" w:rsidRPr="00645038" w:rsidRDefault="00645038" w:rsidP="00645038">
      <w:r>
        <w:t xml:space="preserve">For </w:t>
      </w:r>
      <w:r w:rsidR="00FD2FDD">
        <w:t xml:space="preserve">comparison, having a dresser assembled by </w:t>
      </w:r>
      <w:proofErr w:type="gramStart"/>
      <w:r w:rsidR="00FD2FDD">
        <w:t>professionals</w:t>
      </w:r>
      <w:proofErr w:type="gramEnd"/>
      <w:r w:rsidR="00B03A5A">
        <w:t xml:space="preserve"> costs roughly</w:t>
      </w:r>
      <w:r w:rsidR="009342CE">
        <w:t xml:space="preserve"> </w:t>
      </w:r>
      <w:r w:rsidR="00B03A5A">
        <w:t>$120-$300, or $281</w:t>
      </w:r>
      <w:r w:rsidR="00AA44FA">
        <w:t>-$731, depending on the service provider</w:t>
      </w:r>
      <w:r w:rsidR="009342CE">
        <w:t>.</w:t>
      </w:r>
    </w:p>
    <w:p w14:paraId="711729E2" w14:textId="77777777" w:rsidR="005A35B3" w:rsidRDefault="005A35B3" w:rsidP="00D74521"/>
    <w:p w14:paraId="6E709383" w14:textId="33E1EE05" w:rsidR="00F4315B" w:rsidRDefault="00F4315B" w:rsidP="00D74521">
      <w:pPr>
        <w:rPr>
          <w:b/>
          <w:bCs/>
          <w:i/>
          <w:iCs/>
        </w:rPr>
      </w:pPr>
      <w:r>
        <w:rPr>
          <w:b/>
          <w:bCs/>
          <w:i/>
          <w:iCs/>
        </w:rPr>
        <w:t>This sort of dresser could sell for dou</w:t>
      </w:r>
      <w:r w:rsidR="00784B61">
        <w:rPr>
          <w:b/>
          <w:bCs/>
          <w:i/>
          <w:iCs/>
        </w:rPr>
        <w:t>ble or triple that…</w:t>
      </w:r>
    </w:p>
    <w:p w14:paraId="562A23F1" w14:textId="08D5064C" w:rsidR="00826362" w:rsidRDefault="00826362" w:rsidP="00D74521">
      <w:pPr>
        <w:rPr>
          <w:b/>
          <w:bCs/>
          <w:i/>
          <w:iCs/>
        </w:rPr>
      </w:pPr>
      <w:r>
        <w:rPr>
          <w:b/>
          <w:bCs/>
          <w:i/>
          <w:iCs/>
        </w:rPr>
        <w:t>Using the same materials.</w:t>
      </w:r>
    </w:p>
    <w:p w14:paraId="78A243D3" w14:textId="09C643B6" w:rsidR="003315BA" w:rsidRPr="00F4315B" w:rsidRDefault="004711A9" w:rsidP="00D74521">
      <w:pPr>
        <w:rPr>
          <w:b/>
          <w:bCs/>
          <w:i/>
          <w:iCs/>
        </w:rPr>
      </w:pPr>
      <w:r>
        <w:rPr>
          <w:b/>
          <w:bCs/>
          <w:i/>
          <w:iCs/>
        </w:rPr>
        <w:t>Refer to the picture below.</w:t>
      </w:r>
    </w:p>
    <w:p w14:paraId="380C23D8" w14:textId="7D6E5A56" w:rsidR="0054423F" w:rsidRDefault="00072A5B" w:rsidP="00D74521">
      <w:r>
        <w:rPr>
          <w:noProof/>
          <w14:ligatures w14:val="standardContextual"/>
        </w:rPr>
        <w:lastRenderedPageBreak/>
        <w:drawing>
          <wp:inline distT="0" distB="0" distL="0" distR="0" wp14:anchorId="0D8C9380" wp14:editId="2944F4B4">
            <wp:extent cx="5535718" cy="2878436"/>
            <wp:effectExtent l="0" t="0" r="8255" b="0"/>
            <wp:docPr id="24707140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7071405" name=""/>
                    <pic:cNvPicPr/>
                  </pic:nvPicPr>
                  <pic:blipFill>
                    <a:blip r:embed="rId21" cstate="print">
                      <a:extLst>
                        <a:ext uri="{28A0092B-C50C-407E-A947-70E740481C1C}">
                          <a14:useLocalDpi xmlns:a14="http://schemas.microsoft.com/office/drawing/2010/main" val="0"/>
                        </a:ext>
                      </a:extLst>
                    </a:blip>
                    <a:stretch>
                      <a:fillRect/>
                    </a:stretch>
                  </pic:blipFill>
                  <pic:spPr>
                    <a:xfrm>
                      <a:off x="0" y="0"/>
                      <a:ext cx="5618424" cy="2921441"/>
                    </a:xfrm>
                    <a:prstGeom prst="rect">
                      <a:avLst/>
                    </a:prstGeom>
                  </pic:spPr>
                </pic:pic>
              </a:graphicData>
            </a:graphic>
          </wp:inline>
        </w:drawing>
      </w:r>
    </w:p>
    <w:p w14:paraId="055D1F10" w14:textId="21E36C71" w:rsidR="001231BF" w:rsidRPr="00970E61" w:rsidRDefault="001231BF" w:rsidP="00D74521">
      <w:pPr>
        <w:rPr>
          <w:rStyle w:val="Bold"/>
          <w:b w:val="0"/>
          <w:bCs w:val="0"/>
          <w:szCs w:val="22"/>
        </w:rPr>
      </w:pPr>
    </w:p>
    <w:p w14:paraId="607D5B03" w14:textId="3CD76455" w:rsidR="00D74521" w:rsidRDefault="00D74521" w:rsidP="005630D6">
      <w:pPr>
        <w:pStyle w:val="ListBullet"/>
      </w:pPr>
      <w:r w:rsidRPr="00D74521">
        <w:rPr>
          <w:rStyle w:val="Bold"/>
        </w:rPr>
        <w:t>Company summary</w:t>
      </w:r>
      <w:r>
        <w:t>:</w:t>
      </w:r>
      <w:r w:rsidR="007752D1">
        <w:t xml:space="preserve"> </w:t>
      </w:r>
      <w:r w:rsidR="006075E8">
        <w:t>I don’t want ty</w:t>
      </w:r>
      <w:r w:rsidR="00F93943">
        <w:t xml:space="preserve">pical furniture. If this product was just the same as every other </w:t>
      </w:r>
      <w:r w:rsidR="00635A8F">
        <w:t>piece of furniture</w:t>
      </w:r>
      <w:r w:rsidR="00DA0F24">
        <w:t xml:space="preserve"> I wouldn’t </w:t>
      </w:r>
      <w:r w:rsidR="00EF3E2D">
        <w:t>waste my time.</w:t>
      </w:r>
      <w:r w:rsidR="00D7571C">
        <w:t xml:space="preserve"> The unique</w:t>
      </w:r>
      <w:r w:rsidR="00150414">
        <w:t xml:space="preserve"> dynamic of this project comes from </w:t>
      </w:r>
      <w:r w:rsidR="00BE6C30">
        <w:t xml:space="preserve">the </w:t>
      </w:r>
      <w:r w:rsidR="00635A8F">
        <w:t>customers’</w:t>
      </w:r>
      <w:r w:rsidR="00BE6C30">
        <w:t xml:space="preserve"> imagination. Take the bedroom sets for example. </w:t>
      </w:r>
      <w:r w:rsidR="00B75E35">
        <w:t xml:space="preserve">The beds, dresser, and wardrobe would be </w:t>
      </w:r>
      <w:r w:rsidR="00C141D7">
        <w:t>interchangeable building blocks</w:t>
      </w:r>
      <w:r w:rsidR="00FA7BFA">
        <w:t xml:space="preserve"> instead of one fixed, single-purpose piece. </w:t>
      </w:r>
      <w:r w:rsidR="00FE67C4">
        <w:t xml:space="preserve"> You build furniture like LEG</w:t>
      </w:r>
      <w:r w:rsidR="00705E12">
        <w:t>O. Parts can be</w:t>
      </w:r>
      <w:r w:rsidR="00736E33">
        <w:t xml:space="preserve"> mixed, matched, replaced, upgraded</w:t>
      </w:r>
      <w:r w:rsidR="00C66F66">
        <w:t xml:space="preserve">, or rearranged without starting over. </w:t>
      </w:r>
      <w:r w:rsidR="003C1011">
        <w:t xml:space="preserve"> As I said before, </w:t>
      </w:r>
      <w:r w:rsidR="004D7905">
        <w:t>there</w:t>
      </w:r>
      <w:r w:rsidR="003C1011">
        <w:t xml:space="preserve"> are no known</w:t>
      </w:r>
      <w:r w:rsidR="004D7905">
        <w:t xml:space="preserve"> designs or blueprints for such an idea</w:t>
      </w:r>
      <w:r w:rsidR="007530A6">
        <w:t xml:space="preserve">. Because of the sheer </w:t>
      </w:r>
      <w:r w:rsidR="005E7E02">
        <w:t xml:space="preserve">innovative nature of the </w:t>
      </w:r>
      <w:r w:rsidR="00E25650">
        <w:t xml:space="preserve">product, creating it has been a joy. </w:t>
      </w:r>
      <w:r w:rsidR="0046462F">
        <w:t xml:space="preserve">Once I have one item squarely in my mind, another </w:t>
      </w:r>
      <w:r w:rsidR="00635A8F">
        <w:t>comes</w:t>
      </w:r>
      <w:r w:rsidR="0046462F">
        <w:t xml:space="preserve"> then another</w:t>
      </w:r>
      <w:r w:rsidR="008668C2">
        <w:t xml:space="preserve">; I expect the same inspiration to come across the </w:t>
      </w:r>
      <w:r w:rsidR="00F20E2D">
        <w:t xml:space="preserve">clients. Imagine a carpet in your room. </w:t>
      </w:r>
      <w:r w:rsidR="00BF323A">
        <w:t xml:space="preserve">Half of the </w:t>
      </w:r>
      <w:r w:rsidR="00F20E2D">
        <w:t>carpet is</w:t>
      </w:r>
      <w:r w:rsidR="006E6F72">
        <w:t xml:space="preserve"> a sandy shore. The other half is the ocean. Led lights or </w:t>
      </w:r>
      <w:r w:rsidR="00213213">
        <w:t>projectors under</w:t>
      </w:r>
      <w:r>
        <w:t xml:space="preserve"> </w:t>
      </w:r>
      <w:r w:rsidR="00213213">
        <w:t>the bed and strategically placed on the furniture will make the water appear as if it is moving</w:t>
      </w:r>
      <w:r w:rsidR="00F22022">
        <w:t xml:space="preserve">. The bed itself </w:t>
      </w:r>
      <w:r w:rsidR="005E0A3D">
        <w:t>is a 4</w:t>
      </w:r>
      <w:r w:rsidR="00BF323A">
        <w:t>-poster</w:t>
      </w:r>
      <w:r w:rsidR="00F22022">
        <w:t xml:space="preserve"> </w:t>
      </w:r>
      <w:r w:rsidR="00BF323A">
        <w:t>bed,</w:t>
      </w:r>
      <w:r w:rsidR="00F22022">
        <w:t xml:space="preserve"> will sit on the ocean</w:t>
      </w:r>
      <w:r w:rsidR="00737BCF">
        <w:t xml:space="preserve">. Stairs on either side will allow you to walk up onto the comfortable sleeping </w:t>
      </w:r>
      <w:r w:rsidR="00442122">
        <w:t xml:space="preserve">station and walk across its massive presence. </w:t>
      </w:r>
      <w:r w:rsidR="0088036B">
        <w:t>At the headboard a mirror over a dresser</w:t>
      </w:r>
      <w:r w:rsidR="001448D3">
        <w:t xml:space="preserve"> for easy accessed </w:t>
      </w:r>
      <w:r w:rsidR="000B6867">
        <w:t xml:space="preserve">convenience. At the foot of the bed a chest that Is also a </w:t>
      </w:r>
      <w:r w:rsidR="004A7FB0">
        <w:t xml:space="preserve">sofa. The seat lifts for mor storage potential. </w:t>
      </w:r>
      <w:r w:rsidR="00301E52">
        <w:t xml:space="preserve">The nightstands </w:t>
      </w:r>
      <w:r w:rsidR="000605B8">
        <w:t xml:space="preserve">wouldn’t be typical </w:t>
      </w:r>
      <w:r w:rsidR="00502D13">
        <w:t>nightstands;</w:t>
      </w:r>
      <w:r w:rsidR="000605B8">
        <w:t xml:space="preserve"> one could be a boulder and the other cou</w:t>
      </w:r>
      <w:r w:rsidR="00502D13">
        <w:t xml:space="preserve">ld be a shrub. </w:t>
      </w:r>
      <w:r w:rsidR="00BF323A">
        <w:t>Finally,</w:t>
      </w:r>
      <w:r w:rsidR="004C4B6B">
        <w:t xml:space="preserve"> a dresser with coral and </w:t>
      </w:r>
      <w:r w:rsidR="00BF323A">
        <w:t>seashells</w:t>
      </w:r>
      <w:r w:rsidR="004C4B6B">
        <w:t>, a wardrobe</w:t>
      </w:r>
      <w:r w:rsidR="004436DB">
        <w:t xml:space="preserve"> that looks like a coconut tree, and</w:t>
      </w:r>
      <w:r w:rsidR="00776311">
        <w:t xml:space="preserve"> paintings, flowers, and ottomans that attribute the rooms theme </w:t>
      </w:r>
      <w:r w:rsidR="00DC796F">
        <w:t xml:space="preserve">ultimately creating the </w:t>
      </w:r>
      <w:r w:rsidR="00FB1A7E">
        <w:t>rooms</w:t>
      </w:r>
      <w:r w:rsidR="00DC796F">
        <w:t xml:space="preserve"> </w:t>
      </w:r>
      <w:r w:rsidR="00FB1A7E">
        <w:t>concept purpose of a beach</w:t>
      </w:r>
      <w:r w:rsidR="00707F13">
        <w:t xml:space="preserve"> on a desert island. I hope</w:t>
      </w:r>
      <w:r w:rsidR="005630D6">
        <w:t xml:space="preserve"> that</w:t>
      </w:r>
      <w:r w:rsidR="00707F13">
        <w:t xml:space="preserve"> </w:t>
      </w:r>
      <w:r w:rsidR="008856E2">
        <w:t>customers will love living</w:t>
      </w:r>
      <w:r w:rsidR="005630D6">
        <w:t xml:space="preserve"> in</w:t>
      </w:r>
      <w:r w:rsidR="008856E2">
        <w:t xml:space="preserve"> this idea as much as I did </w:t>
      </w:r>
      <w:proofErr w:type="gramStart"/>
      <w:r w:rsidR="008856E2">
        <w:t>imagin</w:t>
      </w:r>
      <w:r w:rsidR="005630D6">
        <w:t>ing</w:t>
      </w:r>
      <w:proofErr w:type="gramEnd"/>
      <w:r w:rsidR="005630D6">
        <w:t xml:space="preserve"> it. Dreamscape- escape into a dream</w:t>
      </w:r>
      <w:r w:rsidR="00635A8F">
        <w:t>.</w:t>
      </w:r>
    </w:p>
    <w:p w14:paraId="441976C1" w14:textId="37181811" w:rsidR="00D74521" w:rsidRDefault="00D74521" w:rsidP="007D3468">
      <w:pPr>
        <w:pStyle w:val="ListBullet"/>
      </w:pPr>
      <w:r w:rsidRPr="00D74521">
        <w:rPr>
          <w:rStyle w:val="Bold"/>
        </w:rPr>
        <w:lastRenderedPageBreak/>
        <w:t>Mission statement</w:t>
      </w:r>
      <w:r>
        <w:t>:</w:t>
      </w:r>
      <w:r w:rsidR="00285B57">
        <w:t xml:space="preserve"> Our product is</w:t>
      </w:r>
      <w:r w:rsidR="001924F0">
        <w:t xml:space="preserve"> dependable, comfortable, and creative. </w:t>
      </w:r>
      <w:r w:rsidR="00315C96">
        <w:t xml:space="preserve">We care for our clients and nurture their </w:t>
      </w:r>
      <w:r w:rsidR="00C369B4">
        <w:t xml:space="preserve">innovation. We </w:t>
      </w:r>
      <w:r w:rsidR="00B51C2A">
        <w:t>hold dear our stake</w:t>
      </w:r>
      <w:r w:rsidR="00F8255A">
        <w:t xml:space="preserve">holders and where the two meet we mend </w:t>
      </w:r>
      <w:r w:rsidR="004A5A94">
        <w:t xml:space="preserve">trust and create a bond. </w:t>
      </w:r>
      <w:r w:rsidR="00D172E6">
        <w:t>We believe in our product and what it provides</w:t>
      </w:r>
      <w:r w:rsidR="000B41A9">
        <w:t>. Therefor</w:t>
      </w:r>
      <w:r w:rsidR="00311A92">
        <w:t>e,</w:t>
      </w:r>
      <w:r w:rsidR="000B41A9">
        <w:t xml:space="preserve"> we can feel secure in our intentions </w:t>
      </w:r>
      <w:proofErr w:type="gramStart"/>
      <w:r w:rsidR="000B41A9">
        <w:t>of making</w:t>
      </w:r>
      <w:proofErr w:type="gramEnd"/>
      <w:r w:rsidR="000B41A9">
        <w:t xml:space="preserve"> money selling quality furniture </w:t>
      </w:r>
      <w:proofErr w:type="gramStart"/>
      <w:r w:rsidR="000B41A9">
        <w:t>for</w:t>
      </w:r>
      <w:proofErr w:type="gramEnd"/>
      <w:r w:rsidR="000B41A9">
        <w:t xml:space="preserve"> cu</w:t>
      </w:r>
      <w:r w:rsidR="00615320">
        <w:t xml:space="preserve">stomers to enjoy as they </w:t>
      </w:r>
      <w:r w:rsidR="00A217FF">
        <w:t>build</w:t>
      </w:r>
      <w:r w:rsidR="00615320">
        <w:t xml:space="preserve"> lives with their families.</w:t>
      </w:r>
      <w:r w:rsidR="00311A92">
        <w:t xml:space="preserve"> </w:t>
      </w:r>
      <w:r w:rsidR="007D3468">
        <w:t>D</w:t>
      </w:r>
      <w:r w:rsidR="00311A92">
        <w:t>reamscape</w:t>
      </w:r>
      <w:r w:rsidR="007D3468">
        <w:t>-Escape into a dream.</w:t>
      </w:r>
    </w:p>
    <w:p w14:paraId="1FED9CD6" w14:textId="2D0F70E7" w:rsidR="00D74521" w:rsidRDefault="00D74521" w:rsidP="00A85486">
      <w:pPr>
        <w:pStyle w:val="ListBullet"/>
      </w:pPr>
      <w:r w:rsidRPr="00D74521">
        <w:rPr>
          <w:rStyle w:val="Bold"/>
        </w:rPr>
        <w:t>Company history</w:t>
      </w:r>
      <w:r>
        <w:t>:</w:t>
      </w:r>
      <w:r w:rsidR="007150FE">
        <w:t xml:space="preserve"> </w:t>
      </w:r>
      <w:r w:rsidR="00C43FDB">
        <w:t xml:space="preserve">This project </w:t>
      </w:r>
      <w:r w:rsidR="00C95676">
        <w:t xml:space="preserve">originated from my </w:t>
      </w:r>
      <w:r w:rsidR="0035295D">
        <w:t xml:space="preserve">daydreams. </w:t>
      </w:r>
      <w:r w:rsidR="00026B77">
        <w:t>As an average working citizen</w:t>
      </w:r>
      <w:r w:rsidR="006A7CEC">
        <w:t>, I have always had to find creative ways to make it through my shift</w:t>
      </w:r>
      <w:r w:rsidR="00E05A00">
        <w:t xml:space="preserve">s, weeks, and months. I </w:t>
      </w:r>
      <w:r w:rsidR="00A217FF">
        <w:t>often</w:t>
      </w:r>
      <w:r w:rsidR="008F2D37">
        <w:t xml:space="preserve"> </w:t>
      </w:r>
      <w:r w:rsidR="00A217FF">
        <w:t>find</w:t>
      </w:r>
      <w:r w:rsidR="00E05A00">
        <w:t xml:space="preserve"> myself daydreaming of</w:t>
      </w:r>
      <w:r w:rsidR="008F2D37">
        <w:t xml:space="preserve"> where I will end up in short term and </w:t>
      </w:r>
      <w:r w:rsidR="00A217FF">
        <w:t>long-term</w:t>
      </w:r>
      <w:r w:rsidR="008F2D37">
        <w:t xml:space="preserve"> future</w:t>
      </w:r>
      <w:r w:rsidR="007F0350">
        <w:t xml:space="preserve"> projections. I </w:t>
      </w:r>
      <w:r w:rsidR="005144D9">
        <w:t xml:space="preserve">would see myself married </w:t>
      </w:r>
      <w:r w:rsidR="00A217FF">
        <w:t>in</w:t>
      </w:r>
      <w:r w:rsidR="005144D9">
        <w:t xml:space="preserve"> a house full of kids</w:t>
      </w:r>
      <w:r w:rsidR="00302A7D">
        <w:t>. We would go to the park</w:t>
      </w:r>
      <w:r w:rsidR="00370A29">
        <w:t xml:space="preserve">. In the morning, the kids would go to </w:t>
      </w:r>
      <w:r w:rsidR="00B74066">
        <w:t xml:space="preserve">school, and I would go to my day job at the school as a guidance counselor. My night job </w:t>
      </w:r>
      <w:r w:rsidR="006A7422">
        <w:t xml:space="preserve">is at </w:t>
      </w:r>
      <w:r w:rsidR="00D227D0">
        <w:t xml:space="preserve">a </w:t>
      </w:r>
      <w:r w:rsidR="006A7422">
        <w:t>restaurant I own with a grand stage and an old Harlem theme.</w:t>
      </w:r>
      <w:r w:rsidR="00264482">
        <w:t xml:space="preserve"> At night when all their homework was done</w:t>
      </w:r>
      <w:r w:rsidR="009A569F">
        <w:t xml:space="preserve">, </w:t>
      </w:r>
      <w:r w:rsidR="009D09AC">
        <w:t>and we laid down to go to sleep, I would hear a knock at the door.</w:t>
      </w:r>
      <w:r w:rsidR="00FD2E1C">
        <w:t xml:space="preserve"> It would be a few of my kids asking if they could sleep in the bed with me</w:t>
      </w:r>
      <w:r w:rsidR="00B20483">
        <w:t xml:space="preserve">. I would say yes. Then there would be another knock then another, </w:t>
      </w:r>
      <w:r w:rsidR="00C40BFA">
        <w:t>till eventually every kid and pet</w:t>
      </w:r>
      <w:r w:rsidR="00BD4F58">
        <w:t xml:space="preserve"> are</w:t>
      </w:r>
      <w:r w:rsidR="00C40BFA">
        <w:t xml:space="preserve"> all in </w:t>
      </w:r>
      <w:r w:rsidR="00714860">
        <w:t>bed</w:t>
      </w:r>
      <w:r w:rsidR="00C40BFA">
        <w:t xml:space="preserve"> with me.</w:t>
      </w:r>
      <w:r w:rsidR="00430448">
        <w:t xml:space="preserve"> It occurred to me that the bed would have to be </w:t>
      </w:r>
      <w:r w:rsidR="00714860">
        <w:t>big</w:t>
      </w:r>
      <w:r w:rsidR="00430448">
        <w:t xml:space="preserve"> and strong </w:t>
      </w:r>
      <w:r w:rsidR="00AF77D6">
        <w:t xml:space="preserve">to hold an entire household. </w:t>
      </w:r>
      <w:r w:rsidR="00C21C62">
        <w:t>The poly bed was born. A bed that was design</w:t>
      </w:r>
      <w:r w:rsidR="007C7B1B">
        <w:t xml:space="preserve">ed for a polyamorous </w:t>
      </w:r>
      <w:proofErr w:type="gramStart"/>
      <w:r w:rsidR="007C7B1B">
        <w:t>relationship</w:t>
      </w:r>
      <w:r w:rsidR="00F33741">
        <w:t>s</w:t>
      </w:r>
      <w:proofErr w:type="gramEnd"/>
      <w:r w:rsidR="0039776C">
        <w:t xml:space="preserve"> and comfort. That became a bedroom set, </w:t>
      </w:r>
      <w:proofErr w:type="gramStart"/>
      <w:r w:rsidR="00714860">
        <w:t>next</w:t>
      </w:r>
      <w:proofErr w:type="gramEnd"/>
      <w:r w:rsidR="000B11FD">
        <w:t xml:space="preserve"> a living room set, then outdoor furniture</w:t>
      </w:r>
      <w:r w:rsidR="005B4CAA">
        <w:t xml:space="preserve">, finally any other product I could think of. </w:t>
      </w:r>
      <w:r w:rsidR="00AF71EA">
        <w:t xml:space="preserve">As time passed </w:t>
      </w:r>
      <w:r w:rsidR="00D353C9">
        <w:t xml:space="preserve">my </w:t>
      </w:r>
      <w:r w:rsidR="005C3778">
        <w:t>daydream</w:t>
      </w:r>
      <w:r w:rsidR="00D353C9">
        <w:t xml:space="preserve"> evolved and transformed into dreamscape</w:t>
      </w:r>
      <w:r w:rsidR="004D2155">
        <w:t>. I know this product is viable because it is my personal dream</w:t>
      </w:r>
      <w:r w:rsidR="00D5713D">
        <w:t xml:space="preserve">. </w:t>
      </w:r>
      <w:r w:rsidR="00BC15AB">
        <w:t>As I worked and dreamed of better day</w:t>
      </w:r>
      <w:r w:rsidR="009978CE">
        <w:t>s,</w:t>
      </w:r>
      <w:r w:rsidR="00BC15AB">
        <w:t xml:space="preserve"> I stood next to and was a part of a </w:t>
      </w:r>
      <w:r w:rsidR="009978CE">
        <w:t xml:space="preserve">worldwide spiritual </w:t>
      </w:r>
      <w:r w:rsidR="005C3778">
        <w:t xml:space="preserve">community of daydreamers. </w:t>
      </w:r>
      <w:r w:rsidR="005A34DE">
        <w:t>This project is an avenue to realize those dreams together.</w:t>
      </w:r>
    </w:p>
    <w:p w14:paraId="7B424553" w14:textId="7701F8A9" w:rsidR="00773920" w:rsidRDefault="00D74521" w:rsidP="00F93BA2">
      <w:pPr>
        <w:pStyle w:val="ListBullet"/>
      </w:pPr>
      <w:r w:rsidRPr="00D74521">
        <w:rPr>
          <w:rStyle w:val="Bold"/>
        </w:rPr>
        <w:t>Markets and services</w:t>
      </w:r>
      <w:r>
        <w:t>:</w:t>
      </w:r>
      <w:r w:rsidR="00C6160E">
        <w:t xml:space="preserve"> </w:t>
      </w:r>
      <w:r w:rsidR="00A01AE0">
        <w:t xml:space="preserve">The AI portals are a </w:t>
      </w:r>
      <w:r w:rsidR="0031389F">
        <w:t xml:space="preserve">cool new way to engage the customers and be sure about </w:t>
      </w:r>
      <w:r w:rsidR="008261AC">
        <w:t>market value. It could be designed as a game.</w:t>
      </w:r>
      <w:r w:rsidR="00F93BA2">
        <w:rPr>
          <w:noProof/>
          <w14:ligatures w14:val="standardContextual"/>
        </w:rPr>
        <w:drawing>
          <wp:inline distT="0" distB="0" distL="0" distR="0" wp14:anchorId="21AD550C" wp14:editId="3DEFF157">
            <wp:extent cx="5943600" cy="2514600"/>
            <wp:effectExtent l="0" t="0" r="0" b="0"/>
            <wp:docPr id="70019846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0198460" name=""/>
                    <pic:cNvPicPr/>
                  </pic:nvPicPr>
                  <pic:blipFill>
                    <a:blip r:embed="rId22" cstate="print">
                      <a:extLst>
                        <a:ext uri="{28A0092B-C50C-407E-A947-70E740481C1C}">
                          <a14:useLocalDpi xmlns:a14="http://schemas.microsoft.com/office/drawing/2010/main" val="0"/>
                        </a:ext>
                      </a:extLst>
                    </a:blip>
                    <a:stretch>
                      <a:fillRect/>
                    </a:stretch>
                  </pic:blipFill>
                  <pic:spPr>
                    <a:xfrm>
                      <a:off x="0" y="0"/>
                      <a:ext cx="5959375" cy="2521274"/>
                    </a:xfrm>
                    <a:prstGeom prst="rect">
                      <a:avLst/>
                    </a:prstGeom>
                  </pic:spPr>
                </pic:pic>
              </a:graphicData>
            </a:graphic>
          </wp:inline>
        </w:drawing>
      </w:r>
    </w:p>
    <w:p w14:paraId="36BA69D8" w14:textId="20C56530" w:rsidR="00B47CD0" w:rsidRDefault="00940628" w:rsidP="00105225">
      <w:pPr>
        <w:pStyle w:val="ListBullet"/>
        <w:numPr>
          <w:ilvl w:val="0"/>
          <w:numId w:val="0"/>
        </w:numPr>
        <w:ind w:left="360"/>
        <w:rPr>
          <w:rStyle w:val="Bold"/>
          <w:b w:val="0"/>
          <w:bCs w:val="0"/>
        </w:rPr>
      </w:pPr>
      <w:r>
        <w:rPr>
          <w:rStyle w:val="Bold"/>
          <w:b w:val="0"/>
          <w:bCs w:val="0"/>
        </w:rPr>
        <w:lastRenderedPageBreak/>
        <w:t>The catalog would be included</w:t>
      </w:r>
      <w:r w:rsidR="00664DFE">
        <w:rPr>
          <w:rStyle w:val="Bold"/>
          <w:b w:val="0"/>
          <w:bCs w:val="0"/>
        </w:rPr>
        <w:t xml:space="preserve">. Clients will be able </w:t>
      </w:r>
      <w:r w:rsidR="00474C27">
        <w:rPr>
          <w:rStyle w:val="Bold"/>
          <w:b w:val="0"/>
          <w:bCs w:val="0"/>
        </w:rPr>
        <w:t>to select</w:t>
      </w:r>
      <w:r w:rsidR="00664DFE">
        <w:rPr>
          <w:rStyle w:val="Bold"/>
          <w:b w:val="0"/>
          <w:bCs w:val="0"/>
        </w:rPr>
        <w:t xml:space="preserve"> a room type </w:t>
      </w:r>
      <w:proofErr w:type="gramStart"/>
      <w:r w:rsidR="00664DFE">
        <w:rPr>
          <w:rStyle w:val="Bold"/>
          <w:b w:val="0"/>
          <w:bCs w:val="0"/>
        </w:rPr>
        <w:t>similar to</w:t>
      </w:r>
      <w:proofErr w:type="gramEnd"/>
      <w:r w:rsidR="00664DFE">
        <w:rPr>
          <w:rStyle w:val="Bold"/>
          <w:b w:val="0"/>
          <w:bCs w:val="0"/>
        </w:rPr>
        <w:t xml:space="preserve"> theirs</w:t>
      </w:r>
      <w:r w:rsidR="000B2067">
        <w:rPr>
          <w:rStyle w:val="Bold"/>
          <w:b w:val="0"/>
          <w:bCs w:val="0"/>
        </w:rPr>
        <w:t xml:space="preserve"> and browse through the selections to design the dream room of their desires.</w:t>
      </w:r>
      <w:r w:rsidR="00474C27">
        <w:rPr>
          <w:rStyle w:val="Bold"/>
          <w:b w:val="0"/>
          <w:bCs w:val="0"/>
        </w:rPr>
        <w:t xml:space="preserve"> </w:t>
      </w:r>
      <w:r w:rsidR="00291895">
        <w:rPr>
          <w:rStyle w:val="Bold"/>
          <w:b w:val="0"/>
          <w:bCs w:val="0"/>
        </w:rPr>
        <w:t>The them</w:t>
      </w:r>
      <w:r w:rsidR="006B68EB">
        <w:rPr>
          <w:rStyle w:val="Bold"/>
          <w:b w:val="0"/>
          <w:bCs w:val="0"/>
        </w:rPr>
        <w:t xml:space="preserve">atic idea will also help </w:t>
      </w:r>
      <w:r w:rsidR="00EF70E2">
        <w:rPr>
          <w:rStyle w:val="Bold"/>
          <w:b w:val="0"/>
          <w:bCs w:val="0"/>
        </w:rPr>
        <w:t>make decorating more exciting and creative</w:t>
      </w:r>
      <w:r w:rsidR="003C287B">
        <w:rPr>
          <w:rStyle w:val="Bold"/>
          <w:b w:val="0"/>
          <w:bCs w:val="0"/>
        </w:rPr>
        <w:t xml:space="preserve">. Any person who loves travel, gaming, or art will be drawn to </w:t>
      </w:r>
      <w:r w:rsidR="00AC6CEE">
        <w:rPr>
          <w:rStyle w:val="Bold"/>
          <w:b w:val="0"/>
          <w:bCs w:val="0"/>
        </w:rPr>
        <w:t xml:space="preserve">at least our website. </w:t>
      </w:r>
      <w:r w:rsidR="00BB1A08">
        <w:rPr>
          <w:rStyle w:val="Bold"/>
          <w:b w:val="0"/>
          <w:bCs w:val="0"/>
        </w:rPr>
        <w:t xml:space="preserve">We can add standard </w:t>
      </w:r>
      <w:r w:rsidR="00853956">
        <w:rPr>
          <w:rStyle w:val="Bold"/>
          <w:b w:val="0"/>
          <w:bCs w:val="0"/>
        </w:rPr>
        <w:t>templates,</w:t>
      </w:r>
      <w:r w:rsidR="00BB1A08">
        <w:rPr>
          <w:rStyle w:val="Bold"/>
          <w:b w:val="0"/>
          <w:bCs w:val="0"/>
        </w:rPr>
        <w:t xml:space="preserve"> or our </w:t>
      </w:r>
      <w:r w:rsidR="00723788">
        <w:rPr>
          <w:rStyle w:val="Bold"/>
          <w:b w:val="0"/>
          <w:bCs w:val="0"/>
        </w:rPr>
        <w:t>clients can switch to the advanced setting and decorate their homes from scratch.</w:t>
      </w:r>
      <w:r w:rsidR="00284145">
        <w:rPr>
          <w:rStyle w:val="Bold"/>
          <w:b w:val="0"/>
          <w:bCs w:val="0"/>
        </w:rPr>
        <w:t xml:space="preserve"> </w:t>
      </w:r>
      <w:r w:rsidR="00242425">
        <w:rPr>
          <w:rStyle w:val="Bold"/>
          <w:b w:val="0"/>
          <w:bCs w:val="0"/>
        </w:rPr>
        <w:t xml:space="preserve">According to </w:t>
      </w:r>
      <w:r w:rsidR="009363DA">
        <w:rPr>
          <w:rStyle w:val="Bold"/>
          <w:b w:val="0"/>
          <w:bCs w:val="0"/>
        </w:rPr>
        <w:t xml:space="preserve">independent market research firms such as </w:t>
      </w:r>
      <w:r w:rsidR="00DC70E1">
        <w:rPr>
          <w:rStyle w:val="Bold"/>
          <w:i/>
          <w:iCs/>
        </w:rPr>
        <w:t>Precedence</w:t>
      </w:r>
      <w:r w:rsidR="009E3D4C">
        <w:rPr>
          <w:rStyle w:val="Bold"/>
          <w:i/>
          <w:iCs/>
        </w:rPr>
        <w:t xml:space="preserve"> Research, Global Market insights, Fortune</w:t>
      </w:r>
      <w:r w:rsidR="00E46739">
        <w:rPr>
          <w:rStyle w:val="Bold"/>
          <w:i/>
          <w:iCs/>
        </w:rPr>
        <w:t xml:space="preserve"> Business Insights, </w:t>
      </w:r>
      <w:r w:rsidR="00277BDD">
        <w:rPr>
          <w:rStyle w:val="Bold"/>
          <w:b w:val="0"/>
          <w:bCs w:val="0"/>
        </w:rPr>
        <w:t>who used standardized economic and industry-an</w:t>
      </w:r>
      <w:r w:rsidR="006043F7">
        <w:rPr>
          <w:rStyle w:val="Bold"/>
          <w:b w:val="0"/>
          <w:bCs w:val="0"/>
        </w:rPr>
        <w:t xml:space="preserve">alysis methods, </w:t>
      </w:r>
      <w:r w:rsidR="00B87214">
        <w:rPr>
          <w:rStyle w:val="Bold"/>
          <w:b w:val="0"/>
          <w:bCs w:val="0"/>
        </w:rPr>
        <w:t xml:space="preserve">the </w:t>
      </w:r>
      <w:r w:rsidR="00AD53E0">
        <w:rPr>
          <w:rStyle w:val="Bold"/>
          <w:b w:val="0"/>
          <w:bCs w:val="0"/>
        </w:rPr>
        <w:t>U.S. furniture market</w:t>
      </w:r>
      <w:r w:rsidR="00A92F28">
        <w:rPr>
          <w:rStyle w:val="Bold"/>
          <w:b w:val="0"/>
          <w:bCs w:val="0"/>
        </w:rPr>
        <w:t xml:space="preserve"> generates</w:t>
      </w:r>
      <w:r w:rsidR="00AD53E0">
        <w:rPr>
          <w:rStyle w:val="Bold"/>
          <w:b w:val="0"/>
          <w:bCs w:val="0"/>
        </w:rPr>
        <w:t xml:space="preserve">: </w:t>
      </w:r>
      <w:r w:rsidR="008146AE">
        <w:rPr>
          <w:rStyle w:val="Bold"/>
          <w:i/>
          <w:iCs/>
        </w:rPr>
        <w:t xml:space="preserve"> $125-130 bil</w:t>
      </w:r>
      <w:r w:rsidR="00EC177A">
        <w:rPr>
          <w:rStyle w:val="Bold"/>
          <w:i/>
          <w:iCs/>
        </w:rPr>
        <w:t>lion annually. Furniture and home furnishing stores</w:t>
      </w:r>
      <w:r w:rsidR="005E16E6">
        <w:rPr>
          <w:rStyle w:val="Bold"/>
          <w:i/>
          <w:iCs/>
        </w:rPr>
        <w:t xml:space="preserve"> generated - $140 billion in sales in 2023</w:t>
      </w:r>
      <w:r w:rsidR="00D822C9">
        <w:rPr>
          <w:rStyle w:val="Bold"/>
          <w:i/>
          <w:iCs/>
        </w:rPr>
        <w:t xml:space="preserve">. </w:t>
      </w:r>
      <w:r w:rsidR="00D822C9">
        <w:rPr>
          <w:rStyle w:val="Bold"/>
          <w:b w:val="0"/>
          <w:bCs w:val="0"/>
        </w:rPr>
        <w:t xml:space="preserve">The </w:t>
      </w:r>
      <w:r w:rsidR="00D822C9">
        <w:rPr>
          <w:rStyle w:val="Bold"/>
          <w:i/>
          <w:iCs/>
        </w:rPr>
        <w:t>global</w:t>
      </w:r>
      <w:r w:rsidR="004224A7">
        <w:rPr>
          <w:rStyle w:val="Bold"/>
          <w:i/>
          <w:iCs/>
        </w:rPr>
        <w:t xml:space="preserve"> furniture market </w:t>
      </w:r>
      <w:r w:rsidR="004224A7">
        <w:rPr>
          <w:rStyle w:val="Bold"/>
          <w:b w:val="0"/>
          <w:bCs w:val="0"/>
        </w:rPr>
        <w:t xml:space="preserve">was valued at about </w:t>
      </w:r>
      <w:r w:rsidR="004400B4">
        <w:rPr>
          <w:rStyle w:val="Bold"/>
          <w:i/>
          <w:iCs/>
        </w:rPr>
        <w:t>$666-736</w:t>
      </w:r>
      <w:r w:rsidR="00921399">
        <w:rPr>
          <w:rStyle w:val="Bold"/>
          <w:i/>
          <w:iCs/>
        </w:rPr>
        <w:t xml:space="preserve"> billion in 2024-2025. </w:t>
      </w:r>
      <w:proofErr w:type="gramStart"/>
      <w:r w:rsidR="004E78BE">
        <w:rPr>
          <w:rStyle w:val="Bold"/>
          <w:b w:val="0"/>
          <w:bCs w:val="0"/>
        </w:rPr>
        <w:t>it</w:t>
      </w:r>
      <w:proofErr w:type="gramEnd"/>
      <w:r w:rsidR="004E78BE">
        <w:rPr>
          <w:rStyle w:val="Bold"/>
          <w:b w:val="0"/>
          <w:bCs w:val="0"/>
        </w:rPr>
        <w:t xml:space="preserve"> is projected</w:t>
      </w:r>
      <w:r w:rsidR="00823A6B">
        <w:rPr>
          <w:rStyle w:val="Bold"/>
          <w:b w:val="0"/>
          <w:bCs w:val="0"/>
        </w:rPr>
        <w:t xml:space="preserve"> to reach around </w:t>
      </w:r>
      <w:r w:rsidR="00823A6B">
        <w:rPr>
          <w:rStyle w:val="Bold"/>
          <w:i/>
          <w:iCs/>
        </w:rPr>
        <w:t>$1.1-$1.16 trillion by 2034</w:t>
      </w:r>
      <w:r w:rsidR="00853956">
        <w:rPr>
          <w:rStyle w:val="Bold"/>
          <w:i/>
          <w:iCs/>
        </w:rPr>
        <w:t>.</w:t>
      </w:r>
      <w:r w:rsidR="008E02FB">
        <w:rPr>
          <w:rStyle w:val="Bold"/>
          <w:i/>
          <w:iCs/>
        </w:rPr>
        <w:t xml:space="preserve"> </w:t>
      </w:r>
      <w:r w:rsidR="00361F27">
        <w:rPr>
          <w:rStyle w:val="Bold"/>
          <w:b w:val="0"/>
          <w:bCs w:val="0"/>
        </w:rPr>
        <w:t>The growth</w:t>
      </w:r>
      <w:r w:rsidR="00B024B8">
        <w:rPr>
          <w:rStyle w:val="Bold"/>
          <w:b w:val="0"/>
          <w:bCs w:val="0"/>
        </w:rPr>
        <w:t xml:space="preserve"> rate: </w:t>
      </w:r>
      <w:r w:rsidR="006306FC">
        <w:rPr>
          <w:rStyle w:val="Bold"/>
          <w:i/>
          <w:iCs/>
        </w:rPr>
        <w:t>-5-6% CAGR</w:t>
      </w:r>
      <w:r w:rsidR="003A4C40">
        <w:rPr>
          <w:rStyle w:val="Bold"/>
          <w:i/>
          <w:iCs/>
        </w:rPr>
        <w:t xml:space="preserve"> (</w:t>
      </w:r>
      <w:r w:rsidR="00500630">
        <w:rPr>
          <w:rStyle w:val="Bold"/>
          <w:i/>
          <w:iCs/>
        </w:rPr>
        <w:t>Compound Annual Growth Rate)</w:t>
      </w:r>
      <w:r w:rsidR="006306FC">
        <w:rPr>
          <w:rStyle w:val="Bold"/>
          <w:i/>
          <w:iCs/>
        </w:rPr>
        <w:t xml:space="preserve">, </w:t>
      </w:r>
      <w:r w:rsidR="006306FC">
        <w:rPr>
          <w:rStyle w:val="Bold"/>
          <w:b w:val="0"/>
          <w:bCs w:val="0"/>
        </w:rPr>
        <w:t>which is strong</w:t>
      </w:r>
      <w:r w:rsidR="00835649">
        <w:rPr>
          <w:rStyle w:val="Bold"/>
          <w:b w:val="0"/>
          <w:bCs w:val="0"/>
        </w:rPr>
        <w:t xml:space="preserve"> for a mature industry. In short, this is a </w:t>
      </w:r>
      <w:r w:rsidR="006943DB">
        <w:rPr>
          <w:rStyle w:val="Bold"/>
          <w:b w:val="0"/>
          <w:bCs w:val="0"/>
        </w:rPr>
        <w:t>trillion-dollar</w:t>
      </w:r>
      <w:r w:rsidR="00835649">
        <w:rPr>
          <w:rStyle w:val="Bold"/>
          <w:b w:val="0"/>
          <w:bCs w:val="0"/>
        </w:rPr>
        <w:t xml:space="preserve"> indu</w:t>
      </w:r>
      <w:r w:rsidR="00AD3335">
        <w:rPr>
          <w:rStyle w:val="Bold"/>
          <w:b w:val="0"/>
          <w:bCs w:val="0"/>
        </w:rPr>
        <w:t xml:space="preserve">stry in the </w:t>
      </w:r>
      <w:r w:rsidR="00BB6E94">
        <w:rPr>
          <w:rStyle w:val="Bold"/>
          <w:b w:val="0"/>
          <w:bCs w:val="0"/>
        </w:rPr>
        <w:t>making,</w:t>
      </w:r>
      <w:r w:rsidR="00AD3335">
        <w:rPr>
          <w:rStyle w:val="Bold"/>
          <w:b w:val="0"/>
          <w:bCs w:val="0"/>
        </w:rPr>
        <w:t xml:space="preserve"> and this project is </w:t>
      </w:r>
      <w:r w:rsidR="00204EAC">
        <w:rPr>
          <w:rStyle w:val="Bold"/>
          <w:b w:val="0"/>
          <w:bCs w:val="0"/>
        </w:rPr>
        <w:t>the way into the ground floor.</w:t>
      </w:r>
    </w:p>
    <w:p w14:paraId="399503BD" w14:textId="77777777" w:rsidR="00105225" w:rsidRPr="00105225" w:rsidRDefault="00105225" w:rsidP="00105225">
      <w:pPr>
        <w:pStyle w:val="ListBullet"/>
        <w:numPr>
          <w:ilvl w:val="0"/>
          <w:numId w:val="0"/>
        </w:numPr>
        <w:ind w:left="360"/>
        <w:rPr>
          <w:rStyle w:val="Bold"/>
          <w:b w:val="0"/>
          <w:bCs w:val="0"/>
        </w:rPr>
      </w:pPr>
    </w:p>
    <w:p w14:paraId="564885ED" w14:textId="77777777" w:rsidR="00AD3FB9" w:rsidRDefault="00B47CD0" w:rsidP="00AD3FB9">
      <w:pPr>
        <w:pStyle w:val="ListBullet"/>
        <w:numPr>
          <w:ilvl w:val="0"/>
          <w:numId w:val="0"/>
        </w:numPr>
        <w:rPr>
          <w:rStyle w:val="Bold"/>
          <w:i/>
          <w:iCs/>
        </w:rPr>
      </w:pPr>
      <w:r>
        <w:rPr>
          <w:rStyle w:val="Bold"/>
          <w:i/>
          <w:iCs/>
        </w:rPr>
        <w:t>Strong demand driven by</w:t>
      </w:r>
      <w:r w:rsidR="003C7101">
        <w:rPr>
          <w:rStyle w:val="Bold"/>
          <w:i/>
          <w:iCs/>
        </w:rPr>
        <w:t>:</w:t>
      </w:r>
    </w:p>
    <w:p w14:paraId="41721B9C" w14:textId="65E3C205" w:rsidR="00AD3FB9" w:rsidRPr="00497A8E" w:rsidRDefault="00497A8E" w:rsidP="00624B6C">
      <w:pPr>
        <w:pStyle w:val="ListBullet"/>
        <w:numPr>
          <w:ilvl w:val="0"/>
          <w:numId w:val="9"/>
        </w:numPr>
        <w:rPr>
          <w:rStyle w:val="Bold"/>
          <w:i/>
          <w:iCs/>
        </w:rPr>
      </w:pPr>
      <w:r>
        <w:rPr>
          <w:rStyle w:val="Bold"/>
          <w:b w:val="0"/>
          <w:bCs w:val="0"/>
          <w:i/>
          <w:iCs/>
        </w:rPr>
        <w:t>Home renovation</w:t>
      </w:r>
    </w:p>
    <w:p w14:paraId="57FF4405" w14:textId="35A21CDB" w:rsidR="00497A8E" w:rsidRPr="00497A8E" w:rsidRDefault="00497A8E" w:rsidP="00624B6C">
      <w:pPr>
        <w:pStyle w:val="ListBullet"/>
        <w:numPr>
          <w:ilvl w:val="0"/>
          <w:numId w:val="9"/>
        </w:numPr>
        <w:rPr>
          <w:rStyle w:val="Bold"/>
          <w:i/>
          <w:iCs/>
        </w:rPr>
      </w:pPr>
      <w:r>
        <w:rPr>
          <w:rStyle w:val="Bold"/>
          <w:b w:val="0"/>
          <w:bCs w:val="0"/>
          <w:i/>
          <w:iCs/>
        </w:rPr>
        <w:t>Remote work</w:t>
      </w:r>
    </w:p>
    <w:p w14:paraId="6DD31AB6" w14:textId="7A3C88A2" w:rsidR="00497A8E" w:rsidRDefault="00497A8E" w:rsidP="00624B6C">
      <w:pPr>
        <w:pStyle w:val="ListBullet"/>
        <w:numPr>
          <w:ilvl w:val="0"/>
          <w:numId w:val="9"/>
        </w:numPr>
        <w:rPr>
          <w:rStyle w:val="Bold"/>
          <w:i/>
          <w:iCs/>
        </w:rPr>
      </w:pPr>
      <w:r>
        <w:rPr>
          <w:rStyle w:val="Bold"/>
          <w:b w:val="0"/>
          <w:bCs w:val="0"/>
          <w:i/>
          <w:iCs/>
        </w:rPr>
        <w:t>And desire for personal aesthetics</w:t>
      </w:r>
    </w:p>
    <w:p w14:paraId="2EF96849" w14:textId="3800223D" w:rsidR="00C639DA" w:rsidRDefault="00B47CD0" w:rsidP="008D275E">
      <w:pPr>
        <w:pStyle w:val="ListBullet"/>
        <w:numPr>
          <w:ilvl w:val="0"/>
          <w:numId w:val="0"/>
        </w:numPr>
        <w:rPr>
          <w:rStyle w:val="Bold"/>
          <w:i/>
          <w:iCs/>
        </w:rPr>
      </w:pPr>
      <w:r>
        <w:rPr>
          <w:rStyle w:val="Bold"/>
          <w:i/>
          <w:iCs/>
        </w:rPr>
        <w:t xml:space="preserve"> </w:t>
      </w:r>
    </w:p>
    <w:p w14:paraId="0ED520D3" w14:textId="15C4F1C1" w:rsidR="009C3F02" w:rsidRPr="000F1DC3" w:rsidRDefault="009C3F02" w:rsidP="00F93BA2">
      <w:pPr>
        <w:pStyle w:val="ListBullet"/>
        <w:numPr>
          <w:ilvl w:val="0"/>
          <w:numId w:val="0"/>
        </w:numPr>
        <w:ind w:left="360"/>
        <w:rPr>
          <w:rStyle w:val="Bold"/>
          <w:b w:val="0"/>
          <w:bCs w:val="0"/>
        </w:rPr>
      </w:pPr>
      <w:r w:rsidRPr="000F1DC3">
        <w:rPr>
          <w:rStyle w:val="Bold"/>
          <w:b w:val="0"/>
          <w:bCs w:val="0"/>
        </w:rPr>
        <w:t>Since the idea focuses on home décor</w:t>
      </w:r>
      <w:r w:rsidR="009C4D53">
        <w:rPr>
          <w:rStyle w:val="Bold"/>
          <w:b w:val="0"/>
          <w:bCs w:val="0"/>
        </w:rPr>
        <w:t>,</w:t>
      </w:r>
      <w:r w:rsidRPr="000F1DC3">
        <w:rPr>
          <w:rStyle w:val="Bold"/>
          <w:b w:val="0"/>
          <w:bCs w:val="0"/>
        </w:rPr>
        <w:t xml:space="preserve"> bedroom sets</w:t>
      </w:r>
      <w:r w:rsidR="009C4D53">
        <w:rPr>
          <w:rStyle w:val="Bold"/>
          <w:b w:val="0"/>
          <w:bCs w:val="0"/>
        </w:rPr>
        <w:t>,</w:t>
      </w:r>
      <w:r w:rsidRPr="000F1DC3">
        <w:rPr>
          <w:rStyle w:val="Bold"/>
          <w:b w:val="0"/>
          <w:bCs w:val="0"/>
        </w:rPr>
        <w:t xml:space="preserve"> dresser</w:t>
      </w:r>
      <w:r w:rsidR="009C4D53">
        <w:rPr>
          <w:rStyle w:val="Bold"/>
          <w:b w:val="0"/>
          <w:bCs w:val="0"/>
        </w:rPr>
        <w:t>s,</w:t>
      </w:r>
      <w:r w:rsidR="00296E50">
        <w:rPr>
          <w:rStyle w:val="Bold"/>
          <w:b w:val="0"/>
          <w:bCs w:val="0"/>
        </w:rPr>
        <w:t xml:space="preserve"> and</w:t>
      </w:r>
      <w:r w:rsidRPr="000F1DC3">
        <w:rPr>
          <w:rStyle w:val="Bold"/>
          <w:b w:val="0"/>
          <w:bCs w:val="0"/>
        </w:rPr>
        <w:t xml:space="preserve"> themed furniture </w:t>
      </w:r>
      <w:r w:rsidR="006D63EB" w:rsidRPr="000F1DC3">
        <w:rPr>
          <w:rStyle w:val="Bold"/>
          <w:b w:val="0"/>
          <w:bCs w:val="0"/>
        </w:rPr>
        <w:t>this is the most relevant slice</w:t>
      </w:r>
      <w:r w:rsidR="000F1DC3" w:rsidRPr="000F1DC3">
        <w:rPr>
          <w:rStyle w:val="Bold"/>
          <w:b w:val="0"/>
          <w:bCs w:val="0"/>
        </w:rPr>
        <w:t>…</w:t>
      </w:r>
    </w:p>
    <w:p w14:paraId="72E1D74E" w14:textId="3C2C76CC" w:rsidR="006D63EB" w:rsidRPr="000F1DC3" w:rsidRDefault="006D63EB" w:rsidP="00624B6C">
      <w:pPr>
        <w:pStyle w:val="ListBullet"/>
        <w:numPr>
          <w:ilvl w:val="0"/>
          <w:numId w:val="10"/>
        </w:numPr>
        <w:rPr>
          <w:rStyle w:val="Bold"/>
          <w:b w:val="0"/>
          <w:bCs w:val="0"/>
        </w:rPr>
      </w:pPr>
      <w:r w:rsidRPr="00296E50">
        <w:rPr>
          <w:rStyle w:val="Bold"/>
        </w:rPr>
        <w:t>Residential furniture</w:t>
      </w:r>
      <w:r w:rsidRPr="000F1DC3">
        <w:rPr>
          <w:rStyle w:val="Bold"/>
          <w:b w:val="0"/>
          <w:bCs w:val="0"/>
        </w:rPr>
        <w:t xml:space="preserve"> accounts for</w:t>
      </w:r>
      <w:r w:rsidR="00AC67F5" w:rsidRPr="000F1DC3">
        <w:rPr>
          <w:rStyle w:val="Bold"/>
          <w:b w:val="0"/>
          <w:bCs w:val="0"/>
        </w:rPr>
        <w:t xml:space="preserve"> </w:t>
      </w:r>
      <w:r w:rsidR="00AC67F5" w:rsidRPr="000A76D9">
        <w:rPr>
          <w:rStyle w:val="Bold"/>
        </w:rPr>
        <w:t>60-66%</w:t>
      </w:r>
      <w:r w:rsidR="00AC67F5" w:rsidRPr="000F1DC3">
        <w:rPr>
          <w:rStyle w:val="Bold"/>
          <w:b w:val="0"/>
          <w:bCs w:val="0"/>
        </w:rPr>
        <w:t xml:space="preserve"> of total furniture revenue</w:t>
      </w:r>
    </w:p>
    <w:p w14:paraId="090AB381" w14:textId="13DF429F" w:rsidR="00AC67F5" w:rsidRPr="000F1DC3" w:rsidRDefault="00AC67F5" w:rsidP="00624B6C">
      <w:pPr>
        <w:pStyle w:val="ListBullet"/>
        <w:numPr>
          <w:ilvl w:val="0"/>
          <w:numId w:val="10"/>
        </w:numPr>
        <w:rPr>
          <w:rStyle w:val="Bold"/>
          <w:b w:val="0"/>
          <w:bCs w:val="0"/>
        </w:rPr>
      </w:pPr>
      <w:r w:rsidRPr="000A76D9">
        <w:rPr>
          <w:rStyle w:val="Bold"/>
        </w:rPr>
        <w:t>Bedroom furniture</w:t>
      </w:r>
      <w:r w:rsidRPr="000F1DC3">
        <w:rPr>
          <w:rStyle w:val="Bold"/>
          <w:b w:val="0"/>
          <w:bCs w:val="0"/>
        </w:rPr>
        <w:t xml:space="preserve"> is the largest single product</w:t>
      </w:r>
      <w:r w:rsidR="009D5674" w:rsidRPr="000F1DC3">
        <w:rPr>
          <w:rStyle w:val="Bold"/>
          <w:b w:val="0"/>
          <w:bCs w:val="0"/>
        </w:rPr>
        <w:t xml:space="preserve"> segment including bed</w:t>
      </w:r>
      <w:r w:rsidR="000A76D9">
        <w:rPr>
          <w:rStyle w:val="Bold"/>
          <w:b w:val="0"/>
          <w:bCs w:val="0"/>
        </w:rPr>
        <w:t xml:space="preserve">s, </w:t>
      </w:r>
      <w:r w:rsidR="009D5674" w:rsidRPr="000F1DC3">
        <w:rPr>
          <w:rStyle w:val="Bold"/>
          <w:b w:val="0"/>
          <w:bCs w:val="0"/>
        </w:rPr>
        <w:t>wardrobes and dresser</w:t>
      </w:r>
      <w:r w:rsidR="000A76D9">
        <w:rPr>
          <w:rStyle w:val="Bold"/>
          <w:b w:val="0"/>
          <w:bCs w:val="0"/>
        </w:rPr>
        <w:t>s</w:t>
      </w:r>
    </w:p>
    <w:p w14:paraId="1F8C8255" w14:textId="6BA37BE1" w:rsidR="009D5674" w:rsidRPr="000F1DC3" w:rsidRDefault="009D5674" w:rsidP="00624B6C">
      <w:pPr>
        <w:pStyle w:val="ListBullet"/>
        <w:numPr>
          <w:ilvl w:val="0"/>
          <w:numId w:val="10"/>
        </w:numPr>
        <w:rPr>
          <w:rStyle w:val="Bold"/>
          <w:b w:val="0"/>
          <w:bCs w:val="0"/>
        </w:rPr>
      </w:pPr>
      <w:r w:rsidRPr="000A76D9">
        <w:rPr>
          <w:rStyle w:val="Bold"/>
        </w:rPr>
        <w:t>Wood furniture</w:t>
      </w:r>
      <w:r w:rsidR="008F095D" w:rsidRPr="000F1DC3">
        <w:rPr>
          <w:rStyle w:val="Bold"/>
          <w:b w:val="0"/>
          <w:bCs w:val="0"/>
        </w:rPr>
        <w:t xml:space="preserve"> alone represents </w:t>
      </w:r>
      <w:r w:rsidR="008F095D" w:rsidRPr="000A76D9">
        <w:rPr>
          <w:rStyle w:val="Bold"/>
        </w:rPr>
        <w:t>-40-57%</w:t>
      </w:r>
      <w:r w:rsidR="008F095D" w:rsidRPr="000F1DC3">
        <w:rPr>
          <w:rStyle w:val="Bold"/>
          <w:b w:val="0"/>
          <w:bCs w:val="0"/>
        </w:rPr>
        <w:t xml:space="preserve"> of global furniture sales alig</w:t>
      </w:r>
      <w:r w:rsidR="002166A0" w:rsidRPr="000F1DC3">
        <w:rPr>
          <w:rStyle w:val="Bold"/>
          <w:b w:val="0"/>
          <w:bCs w:val="0"/>
        </w:rPr>
        <w:t>ning well with your designs</w:t>
      </w:r>
    </w:p>
    <w:p w14:paraId="345999D7" w14:textId="053624D5" w:rsidR="002C1F34" w:rsidRDefault="00C70FAE" w:rsidP="00F93BA2">
      <w:pPr>
        <w:pStyle w:val="ListBullet"/>
        <w:numPr>
          <w:ilvl w:val="0"/>
          <w:numId w:val="0"/>
        </w:numPr>
        <w:ind w:left="360"/>
        <w:rPr>
          <w:rStyle w:val="Bold"/>
          <w:i/>
          <w:iCs/>
        </w:rPr>
      </w:pPr>
      <w:r>
        <w:rPr>
          <w:rStyle w:val="Bold"/>
          <w:b w:val="0"/>
          <w:bCs w:val="0"/>
        </w:rPr>
        <w:t xml:space="preserve">This concept sits at the </w:t>
      </w:r>
      <w:r w:rsidR="00AF78DA">
        <w:rPr>
          <w:rStyle w:val="Bold"/>
          <w:i/>
          <w:iCs/>
        </w:rPr>
        <w:t>intersection of:</w:t>
      </w:r>
    </w:p>
    <w:p w14:paraId="0654C894" w14:textId="70DDCD12" w:rsidR="00AF78DA" w:rsidRDefault="008772D0" w:rsidP="00624B6C">
      <w:pPr>
        <w:pStyle w:val="ListBullet"/>
        <w:numPr>
          <w:ilvl w:val="0"/>
          <w:numId w:val="8"/>
        </w:numPr>
        <w:rPr>
          <w:b/>
          <w:bCs/>
          <w:i/>
          <w:iCs/>
        </w:rPr>
      </w:pPr>
      <w:r>
        <w:rPr>
          <w:b/>
          <w:bCs/>
          <w:i/>
          <w:iCs/>
        </w:rPr>
        <w:t>F</w:t>
      </w:r>
      <w:r w:rsidR="00850B15">
        <w:rPr>
          <w:b/>
          <w:bCs/>
          <w:i/>
          <w:iCs/>
        </w:rPr>
        <w:t>urniture</w:t>
      </w:r>
      <w:r>
        <w:rPr>
          <w:b/>
          <w:bCs/>
          <w:i/>
          <w:iCs/>
        </w:rPr>
        <w:t xml:space="preserve"> (massive market)</w:t>
      </w:r>
    </w:p>
    <w:p w14:paraId="16BC3EB5" w14:textId="4B49EF63" w:rsidR="008772D0" w:rsidRDefault="008772D0" w:rsidP="00624B6C">
      <w:pPr>
        <w:pStyle w:val="ListBullet"/>
        <w:numPr>
          <w:ilvl w:val="0"/>
          <w:numId w:val="8"/>
        </w:numPr>
        <w:rPr>
          <w:b/>
          <w:bCs/>
          <w:i/>
          <w:iCs/>
        </w:rPr>
      </w:pPr>
      <w:r>
        <w:rPr>
          <w:b/>
          <w:bCs/>
          <w:i/>
          <w:iCs/>
        </w:rPr>
        <w:t>Home décor (high margin</w:t>
      </w:r>
      <w:r w:rsidR="00D23058">
        <w:rPr>
          <w:b/>
          <w:bCs/>
          <w:i/>
          <w:iCs/>
        </w:rPr>
        <w:t>)</w:t>
      </w:r>
    </w:p>
    <w:p w14:paraId="11892379" w14:textId="06C04F2D" w:rsidR="00D23058" w:rsidRDefault="00D23058" w:rsidP="00624B6C">
      <w:pPr>
        <w:pStyle w:val="ListBullet"/>
        <w:numPr>
          <w:ilvl w:val="0"/>
          <w:numId w:val="8"/>
        </w:numPr>
        <w:rPr>
          <w:b/>
          <w:bCs/>
          <w:i/>
          <w:iCs/>
        </w:rPr>
      </w:pPr>
      <w:r>
        <w:rPr>
          <w:b/>
          <w:bCs/>
          <w:i/>
          <w:iCs/>
        </w:rPr>
        <w:t>Custom design (premium pri</w:t>
      </w:r>
      <w:r w:rsidR="002F0D2E">
        <w:rPr>
          <w:b/>
          <w:bCs/>
          <w:i/>
          <w:iCs/>
        </w:rPr>
        <w:t>cing)</w:t>
      </w:r>
    </w:p>
    <w:p w14:paraId="0A035EF8" w14:textId="4C590D05" w:rsidR="002F0D2E" w:rsidRDefault="002F0D2E" w:rsidP="00624B6C">
      <w:pPr>
        <w:pStyle w:val="ListBullet"/>
        <w:numPr>
          <w:ilvl w:val="0"/>
          <w:numId w:val="8"/>
        </w:numPr>
        <w:rPr>
          <w:b/>
          <w:bCs/>
          <w:i/>
          <w:iCs/>
        </w:rPr>
      </w:pPr>
      <w:r>
        <w:rPr>
          <w:b/>
          <w:bCs/>
          <w:i/>
          <w:iCs/>
        </w:rPr>
        <w:t xml:space="preserve">Technology (AI visualization </w:t>
      </w:r>
      <w:r w:rsidR="001F7D65">
        <w:rPr>
          <w:b/>
          <w:bCs/>
          <w:i/>
          <w:iCs/>
        </w:rPr>
        <w:t>/ gamification)</w:t>
      </w:r>
    </w:p>
    <w:p w14:paraId="5A2AE7DA" w14:textId="07B26AD5" w:rsidR="001F7D65" w:rsidRDefault="001F7D65" w:rsidP="001F7D65">
      <w:pPr>
        <w:pStyle w:val="ListBullet"/>
        <w:numPr>
          <w:ilvl w:val="0"/>
          <w:numId w:val="0"/>
        </w:numPr>
        <w:ind w:left="1080"/>
      </w:pPr>
      <w:r>
        <w:lastRenderedPageBreak/>
        <w:t>That’s a rare overlap.</w:t>
      </w:r>
    </w:p>
    <w:p w14:paraId="739B7E50" w14:textId="7E0ACF5A" w:rsidR="001F7D65" w:rsidRDefault="0045010A" w:rsidP="0045010A">
      <w:pPr>
        <w:pStyle w:val="ListBullet"/>
        <w:numPr>
          <w:ilvl w:val="0"/>
          <w:numId w:val="0"/>
        </w:numPr>
        <w:ind w:left="360" w:hanging="360"/>
      </w:pPr>
      <w:r>
        <w:t xml:space="preserve">Even capturing </w:t>
      </w:r>
      <w:r w:rsidRPr="00056EFE">
        <w:rPr>
          <w:b/>
          <w:bCs/>
        </w:rPr>
        <w:t>0.01%</w:t>
      </w:r>
      <w:r>
        <w:t xml:space="preserve"> of a </w:t>
      </w:r>
      <w:r w:rsidR="00056EFE" w:rsidRPr="00056EFE">
        <w:rPr>
          <w:b/>
          <w:bCs/>
        </w:rPr>
        <w:t>$</w:t>
      </w:r>
      <w:r w:rsidRPr="00056EFE">
        <w:rPr>
          <w:b/>
          <w:bCs/>
        </w:rPr>
        <w:t>1 trillion market</w:t>
      </w:r>
      <w:r w:rsidR="00056EFE">
        <w:t xml:space="preserve"> = </w:t>
      </w:r>
      <w:r w:rsidR="00056EFE" w:rsidRPr="00056EFE">
        <w:rPr>
          <w:b/>
          <w:bCs/>
        </w:rPr>
        <w:t>$100 million</w:t>
      </w:r>
      <w:r w:rsidR="00056EFE">
        <w:t xml:space="preserve"> in potential revenue.</w:t>
      </w:r>
    </w:p>
    <w:p w14:paraId="4B00EF9B" w14:textId="77777777" w:rsidR="006E677C" w:rsidRDefault="006E677C" w:rsidP="0045010A">
      <w:pPr>
        <w:pStyle w:val="ListBullet"/>
        <w:numPr>
          <w:ilvl w:val="0"/>
          <w:numId w:val="0"/>
        </w:numPr>
        <w:ind w:left="360" w:hanging="360"/>
      </w:pPr>
    </w:p>
    <w:p w14:paraId="35158858" w14:textId="7C7BA5A5" w:rsidR="006E677C" w:rsidRPr="008F6382" w:rsidRDefault="00B20696" w:rsidP="0045010A">
      <w:pPr>
        <w:pStyle w:val="ListBullet"/>
        <w:numPr>
          <w:ilvl w:val="0"/>
          <w:numId w:val="0"/>
        </w:numPr>
        <w:ind w:left="360" w:hanging="360"/>
        <w:rPr>
          <w:b/>
          <w:bCs/>
          <w:i/>
          <w:iCs/>
        </w:rPr>
      </w:pPr>
      <w:r w:rsidRPr="008F6382">
        <w:rPr>
          <w:b/>
          <w:bCs/>
          <w:i/>
          <w:iCs/>
        </w:rPr>
        <w:t xml:space="preserve">Key trends directly </w:t>
      </w:r>
      <w:r w:rsidR="009C47A4" w:rsidRPr="008F6382">
        <w:rPr>
          <w:b/>
          <w:bCs/>
          <w:i/>
          <w:iCs/>
        </w:rPr>
        <w:t>support</w:t>
      </w:r>
      <w:r w:rsidRPr="008F6382">
        <w:rPr>
          <w:b/>
          <w:bCs/>
          <w:i/>
          <w:iCs/>
        </w:rPr>
        <w:t xml:space="preserve"> this </w:t>
      </w:r>
      <w:r w:rsidR="009C47A4" w:rsidRPr="008F6382">
        <w:rPr>
          <w:b/>
          <w:bCs/>
          <w:i/>
          <w:iCs/>
        </w:rPr>
        <w:t>idea</w:t>
      </w:r>
      <w:r w:rsidR="009C47A4">
        <w:rPr>
          <w:b/>
          <w:bCs/>
          <w:i/>
          <w:iCs/>
        </w:rPr>
        <w:t>.</w:t>
      </w:r>
    </w:p>
    <w:p w14:paraId="2DFA8659" w14:textId="2BFA28DF" w:rsidR="00B20696" w:rsidRDefault="000E7AC1" w:rsidP="00624B6C">
      <w:pPr>
        <w:pStyle w:val="ListBullet"/>
        <w:numPr>
          <w:ilvl w:val="0"/>
          <w:numId w:val="11"/>
        </w:numPr>
      </w:pPr>
      <w:r>
        <w:t>C</w:t>
      </w:r>
      <w:r w:rsidR="00B20696">
        <w:t>ustomizatio</w:t>
      </w:r>
      <w:r>
        <w:t>n &amp; personalization are growing fast</w:t>
      </w:r>
    </w:p>
    <w:p w14:paraId="62E6D3D7" w14:textId="44F990F7" w:rsidR="000E7AC1" w:rsidRDefault="00F612B0" w:rsidP="00624B6C">
      <w:pPr>
        <w:pStyle w:val="ListBullet"/>
        <w:numPr>
          <w:ilvl w:val="0"/>
          <w:numId w:val="11"/>
        </w:numPr>
      </w:pPr>
      <w:r>
        <w:t>Consumers</w:t>
      </w:r>
      <w:r w:rsidR="000E7AC1">
        <w:t xml:space="preserve"> want experi</w:t>
      </w:r>
      <w:r w:rsidR="00B75DCC">
        <w:t>ential furniture, not just utility</w:t>
      </w:r>
    </w:p>
    <w:p w14:paraId="5CDFBABF" w14:textId="030B4727" w:rsidR="00B75DCC" w:rsidRDefault="00B75DCC" w:rsidP="00624B6C">
      <w:pPr>
        <w:pStyle w:val="ListBullet"/>
        <w:numPr>
          <w:ilvl w:val="0"/>
          <w:numId w:val="11"/>
        </w:numPr>
      </w:pPr>
      <w:r>
        <w:t xml:space="preserve">Modular and </w:t>
      </w:r>
      <w:r w:rsidR="00B750AA">
        <w:t>multifunctional furniture</w:t>
      </w:r>
      <w:r w:rsidR="00F612B0">
        <w:t xml:space="preserve"> is in high demand</w:t>
      </w:r>
    </w:p>
    <w:p w14:paraId="0886293A" w14:textId="4307DD70" w:rsidR="00F612B0" w:rsidRDefault="003448BC" w:rsidP="00624B6C">
      <w:pPr>
        <w:pStyle w:val="ListBullet"/>
        <w:numPr>
          <w:ilvl w:val="0"/>
          <w:numId w:val="11"/>
        </w:numPr>
      </w:pPr>
      <w:r>
        <w:t>O</w:t>
      </w:r>
      <w:r w:rsidR="00F612B0">
        <w:t>nl</w:t>
      </w:r>
      <w:r>
        <w:t>ine &amp; visual-first shopping (AI tools, room planners, games)</w:t>
      </w:r>
      <w:r w:rsidR="00B97068">
        <w:t xml:space="preserve"> is expanding rapidly</w:t>
      </w:r>
    </w:p>
    <w:p w14:paraId="2B18C4CE" w14:textId="17BF97E2" w:rsidR="00B97068" w:rsidRDefault="00B97068" w:rsidP="0045010A">
      <w:pPr>
        <w:pStyle w:val="ListBullet"/>
        <w:numPr>
          <w:ilvl w:val="0"/>
          <w:numId w:val="0"/>
        </w:numPr>
        <w:ind w:left="360" w:hanging="360"/>
      </w:pPr>
      <w:r>
        <w:t>This ai game portal fits perfec</w:t>
      </w:r>
      <w:r w:rsidR="00C87DCC">
        <w:t>tly into this shift</w:t>
      </w:r>
      <w:r w:rsidR="009C47A4">
        <w:t>.</w:t>
      </w:r>
    </w:p>
    <w:p w14:paraId="12B6F9A4" w14:textId="77777777" w:rsidR="00B770C2" w:rsidRDefault="00B770C2" w:rsidP="0045010A">
      <w:pPr>
        <w:pStyle w:val="ListBullet"/>
        <w:numPr>
          <w:ilvl w:val="0"/>
          <w:numId w:val="0"/>
        </w:numPr>
        <w:ind w:left="360" w:hanging="360"/>
      </w:pPr>
    </w:p>
    <w:p w14:paraId="79A68598" w14:textId="7078E506" w:rsidR="00D74521" w:rsidRDefault="00D74521" w:rsidP="00BB6E94">
      <w:pPr>
        <w:pStyle w:val="ListBullet"/>
        <w:numPr>
          <w:ilvl w:val="0"/>
          <w:numId w:val="0"/>
        </w:numPr>
      </w:pPr>
    </w:p>
    <w:p w14:paraId="3C8EF417" w14:textId="77777777" w:rsidR="004417CC" w:rsidRDefault="00D74521" w:rsidP="004417CC">
      <w:pPr>
        <w:pStyle w:val="ListBullet"/>
      </w:pPr>
      <w:r w:rsidRPr="00D74521">
        <w:rPr>
          <w:rStyle w:val="Bold"/>
        </w:rPr>
        <w:t>Operational structure</w:t>
      </w:r>
      <w:r>
        <w:t>:</w:t>
      </w:r>
      <w:r w:rsidR="004417CC">
        <w:t xml:space="preserve"> All around the world.</w:t>
      </w:r>
    </w:p>
    <w:p w14:paraId="4821E341" w14:textId="1AEE21AF" w:rsidR="00BD17D1" w:rsidRDefault="002E57C8" w:rsidP="004417CC">
      <w:pPr>
        <w:pStyle w:val="ListBullet"/>
        <w:numPr>
          <w:ilvl w:val="0"/>
          <w:numId w:val="0"/>
        </w:numPr>
      </w:pPr>
      <w:r>
        <w:t xml:space="preserve"> </w:t>
      </w:r>
      <w:r w:rsidR="00493894">
        <w:t xml:space="preserve">How will this company </w:t>
      </w:r>
      <w:r w:rsidR="00BD17D1">
        <w:t>function, deliver products, and scale</w:t>
      </w:r>
      <w:r w:rsidR="007158D6">
        <w:t>?</w:t>
      </w:r>
    </w:p>
    <w:p w14:paraId="7E64576D" w14:textId="026BD5F0" w:rsidR="004417CC" w:rsidRPr="00324351" w:rsidRDefault="00324351" w:rsidP="00624B6C">
      <w:pPr>
        <w:pStyle w:val="ListBullet"/>
        <w:numPr>
          <w:ilvl w:val="0"/>
          <w:numId w:val="12"/>
        </w:numPr>
      </w:pPr>
      <w:r>
        <w:rPr>
          <w:b/>
          <w:bCs/>
          <w:i/>
          <w:iCs/>
        </w:rPr>
        <w:t>Management &amp; leadership</w:t>
      </w:r>
    </w:p>
    <w:p w14:paraId="22C4ACE4" w14:textId="2C20486B" w:rsidR="00324351" w:rsidRPr="0024239B" w:rsidRDefault="00195B42" w:rsidP="00324351">
      <w:pPr>
        <w:pStyle w:val="ListBullet"/>
        <w:numPr>
          <w:ilvl w:val="0"/>
          <w:numId w:val="0"/>
        </w:numPr>
        <w:ind w:left="360"/>
        <w:rPr>
          <w:i/>
          <w:iCs/>
        </w:rPr>
      </w:pPr>
      <w:r w:rsidRPr="0024239B">
        <w:rPr>
          <w:i/>
          <w:iCs/>
        </w:rPr>
        <w:t>Who is responsible for</w:t>
      </w:r>
      <w:r w:rsidR="00291E14" w:rsidRPr="0024239B">
        <w:rPr>
          <w:i/>
          <w:iCs/>
        </w:rPr>
        <w:t xml:space="preserve"> decisions and oversight.</w:t>
      </w:r>
    </w:p>
    <w:p w14:paraId="6C714ACD" w14:textId="464C2009" w:rsidR="00291E14" w:rsidRDefault="00291E14" w:rsidP="00624B6C">
      <w:pPr>
        <w:pStyle w:val="ListBullet"/>
        <w:numPr>
          <w:ilvl w:val="0"/>
          <w:numId w:val="13"/>
        </w:numPr>
      </w:pPr>
      <w:r>
        <w:t>Founder / CEO</w:t>
      </w:r>
    </w:p>
    <w:p w14:paraId="512D9F76" w14:textId="5C2396DF" w:rsidR="00291E14" w:rsidRDefault="008B0ED4" w:rsidP="00624B6C">
      <w:pPr>
        <w:pStyle w:val="ListBullet"/>
        <w:numPr>
          <w:ilvl w:val="0"/>
          <w:numId w:val="13"/>
        </w:numPr>
      </w:pPr>
      <w:r>
        <w:t>Operations manager</w:t>
      </w:r>
    </w:p>
    <w:p w14:paraId="6599DF20" w14:textId="6CD30FBA" w:rsidR="008B0ED4" w:rsidRPr="00195B42" w:rsidRDefault="008B0ED4" w:rsidP="00624B6C">
      <w:pPr>
        <w:pStyle w:val="ListBullet"/>
        <w:numPr>
          <w:ilvl w:val="0"/>
          <w:numId w:val="13"/>
        </w:numPr>
      </w:pPr>
      <w:r>
        <w:t>Creative or design lead</w:t>
      </w:r>
    </w:p>
    <w:p w14:paraId="2DF029D3" w14:textId="16EF31FA" w:rsidR="00826A5B" w:rsidRDefault="00AD13A4" w:rsidP="00624B6C">
      <w:pPr>
        <w:pStyle w:val="ListBullet"/>
        <w:numPr>
          <w:ilvl w:val="0"/>
          <w:numId w:val="12"/>
        </w:numPr>
        <w:rPr>
          <w:b/>
          <w:bCs/>
          <w:i/>
          <w:iCs/>
        </w:rPr>
      </w:pPr>
      <w:r>
        <w:rPr>
          <w:b/>
          <w:bCs/>
          <w:i/>
          <w:iCs/>
        </w:rPr>
        <w:t>Depart</w:t>
      </w:r>
      <w:r w:rsidR="005E44C7">
        <w:rPr>
          <w:b/>
          <w:bCs/>
          <w:i/>
          <w:iCs/>
        </w:rPr>
        <w:t>ments / Functions</w:t>
      </w:r>
    </w:p>
    <w:p w14:paraId="28F3C490" w14:textId="3D9F844F" w:rsidR="00C72F15" w:rsidRDefault="005A72F6" w:rsidP="00265387">
      <w:pPr>
        <w:pStyle w:val="ListBullet"/>
        <w:numPr>
          <w:ilvl w:val="0"/>
          <w:numId w:val="0"/>
        </w:numPr>
        <w:ind w:left="360"/>
      </w:pPr>
      <w:r>
        <w:t>The major working parts of the business.</w:t>
      </w:r>
      <w:r w:rsidR="00BB3C67">
        <w:t xml:space="preserve"> For DREAMSCAPE</w:t>
      </w:r>
      <w:r w:rsidR="00C72F15">
        <w:t>, this could look like:</w:t>
      </w:r>
    </w:p>
    <w:p w14:paraId="3EC40120" w14:textId="687E3284" w:rsidR="00265387" w:rsidRDefault="00A178F2" w:rsidP="00265387">
      <w:pPr>
        <w:pStyle w:val="ListBullet"/>
        <w:numPr>
          <w:ilvl w:val="0"/>
          <w:numId w:val="0"/>
        </w:numPr>
        <w:ind w:left="360"/>
        <w:rPr>
          <w:b/>
          <w:bCs/>
          <w:i/>
          <w:iCs/>
        </w:rPr>
      </w:pPr>
      <w:r w:rsidRPr="00A178F2">
        <w:rPr>
          <w:b/>
          <w:bCs/>
          <w:i/>
          <w:iCs/>
        </w:rPr>
        <w:t>Design &amp; Creative</w:t>
      </w:r>
    </w:p>
    <w:p w14:paraId="52EAD0E8" w14:textId="3E85394B" w:rsidR="00A178F2" w:rsidRDefault="00154B97" w:rsidP="00944DBC">
      <w:pPr>
        <w:pStyle w:val="ListBullet"/>
      </w:pPr>
      <w:r>
        <w:t>Furniture concepts</w:t>
      </w:r>
    </w:p>
    <w:p w14:paraId="41DC58CC" w14:textId="3B2BACB5" w:rsidR="007B145D" w:rsidRDefault="007B145D" w:rsidP="00944DBC">
      <w:pPr>
        <w:pStyle w:val="ListBullet"/>
      </w:pPr>
      <w:r>
        <w:t>Themes</w:t>
      </w:r>
    </w:p>
    <w:p w14:paraId="6EB43C16" w14:textId="15B2722B" w:rsidR="007B145D" w:rsidRDefault="007B145D" w:rsidP="00944DBC">
      <w:pPr>
        <w:pStyle w:val="ListBullet"/>
      </w:pPr>
      <w:r>
        <w:t>Customization logic</w:t>
      </w:r>
    </w:p>
    <w:p w14:paraId="04FFED06" w14:textId="51DF8D4F" w:rsidR="0027500E" w:rsidRDefault="0027500E" w:rsidP="0027500E">
      <w:pPr>
        <w:pStyle w:val="ListBullet"/>
        <w:numPr>
          <w:ilvl w:val="0"/>
          <w:numId w:val="0"/>
        </w:numPr>
        <w:ind w:left="360"/>
        <w:rPr>
          <w:b/>
          <w:bCs/>
          <w:i/>
          <w:iCs/>
        </w:rPr>
      </w:pPr>
      <w:r w:rsidRPr="0027500E">
        <w:rPr>
          <w:b/>
          <w:bCs/>
          <w:i/>
          <w:iCs/>
        </w:rPr>
        <w:t>Technology</w:t>
      </w:r>
    </w:p>
    <w:p w14:paraId="0E569E43" w14:textId="4B11DA6E" w:rsidR="005C5B48" w:rsidRDefault="005C5B48" w:rsidP="00706FE4">
      <w:pPr>
        <w:pStyle w:val="ListBullet"/>
      </w:pPr>
      <w:r>
        <w:t>A</w:t>
      </w:r>
      <w:r w:rsidR="008C4531">
        <w:t>I room-design portal</w:t>
      </w:r>
    </w:p>
    <w:p w14:paraId="12F7A5B4" w14:textId="770FE1C7" w:rsidR="008C4531" w:rsidRDefault="008C4531" w:rsidP="00706FE4">
      <w:pPr>
        <w:pStyle w:val="ListBullet"/>
      </w:pPr>
      <w:r>
        <w:lastRenderedPageBreak/>
        <w:t>Website / game interface</w:t>
      </w:r>
    </w:p>
    <w:p w14:paraId="12D737AA" w14:textId="423D62D5" w:rsidR="00706FE4" w:rsidRDefault="00706FE4" w:rsidP="00706FE4">
      <w:pPr>
        <w:pStyle w:val="ListBullet"/>
      </w:pPr>
      <w:r>
        <w:t>Software maintenance</w:t>
      </w:r>
    </w:p>
    <w:p w14:paraId="37AF8145" w14:textId="3580F0E1" w:rsidR="00E65299" w:rsidRDefault="0049227B" w:rsidP="0049227B">
      <w:pPr>
        <w:pStyle w:val="ListBullet"/>
        <w:numPr>
          <w:ilvl w:val="0"/>
          <w:numId w:val="0"/>
        </w:numPr>
        <w:rPr>
          <w:b/>
          <w:bCs/>
          <w:i/>
          <w:iCs/>
        </w:rPr>
      </w:pPr>
      <w:r w:rsidRPr="0049227B">
        <w:rPr>
          <w:b/>
          <w:bCs/>
          <w:i/>
          <w:iCs/>
        </w:rPr>
        <w:t>Manufacturing</w:t>
      </w:r>
    </w:p>
    <w:p w14:paraId="263FB09D" w14:textId="0A26256F" w:rsidR="00E65299" w:rsidRDefault="00E65299" w:rsidP="004C72DE">
      <w:pPr>
        <w:pStyle w:val="ListBullet"/>
      </w:pPr>
      <w:r>
        <w:t>Materials sourcing</w:t>
      </w:r>
    </w:p>
    <w:p w14:paraId="71982D9B" w14:textId="3C388C77" w:rsidR="00941D83" w:rsidRDefault="00941D83" w:rsidP="004C72DE">
      <w:pPr>
        <w:pStyle w:val="ListBullet"/>
      </w:pPr>
      <w:r>
        <w:t>Furniture construction</w:t>
      </w:r>
    </w:p>
    <w:p w14:paraId="719700A4" w14:textId="6ED776F7" w:rsidR="004C72DE" w:rsidRDefault="004C72DE" w:rsidP="004C72DE">
      <w:pPr>
        <w:pStyle w:val="ListBullet"/>
      </w:pPr>
      <w:r>
        <w:t>Quality control</w:t>
      </w:r>
    </w:p>
    <w:p w14:paraId="26CC5CD5" w14:textId="04B1DD95" w:rsidR="00411B1C" w:rsidRDefault="00411B1C" w:rsidP="00411B1C">
      <w:pPr>
        <w:pStyle w:val="ListBullet"/>
        <w:numPr>
          <w:ilvl w:val="0"/>
          <w:numId w:val="0"/>
        </w:numPr>
        <w:rPr>
          <w:b/>
          <w:bCs/>
          <w:i/>
          <w:iCs/>
        </w:rPr>
      </w:pPr>
      <w:r>
        <w:rPr>
          <w:b/>
          <w:bCs/>
          <w:i/>
          <w:iCs/>
        </w:rPr>
        <w:t>Sales &amp; Customer Experience</w:t>
      </w:r>
    </w:p>
    <w:p w14:paraId="0D01D89F" w14:textId="033FFAE9" w:rsidR="00411B1C" w:rsidRDefault="00D03789" w:rsidP="00E62681">
      <w:pPr>
        <w:pStyle w:val="ListBullet"/>
      </w:pPr>
      <w:r>
        <w:t>Client onboarding</w:t>
      </w:r>
    </w:p>
    <w:p w14:paraId="5A771441" w14:textId="3C7C78A5" w:rsidR="00D03789" w:rsidRDefault="00D03789" w:rsidP="00E62681">
      <w:pPr>
        <w:pStyle w:val="ListBullet"/>
      </w:pPr>
      <w:r>
        <w:t>Customer consultations</w:t>
      </w:r>
    </w:p>
    <w:p w14:paraId="77DB3378" w14:textId="272E0561" w:rsidR="00D03789" w:rsidRDefault="00D03789" w:rsidP="00E62681">
      <w:pPr>
        <w:pStyle w:val="ListBullet"/>
      </w:pPr>
      <w:r>
        <w:t>Order processing</w:t>
      </w:r>
    </w:p>
    <w:p w14:paraId="55798901" w14:textId="670508A7" w:rsidR="00E62681" w:rsidRDefault="001F57FE" w:rsidP="00E62681">
      <w:pPr>
        <w:pStyle w:val="ListBullet"/>
        <w:numPr>
          <w:ilvl w:val="0"/>
          <w:numId w:val="0"/>
        </w:numPr>
        <w:rPr>
          <w:b/>
          <w:bCs/>
          <w:i/>
          <w:iCs/>
        </w:rPr>
      </w:pPr>
      <w:r>
        <w:rPr>
          <w:b/>
          <w:bCs/>
          <w:i/>
          <w:iCs/>
        </w:rPr>
        <w:t>Logistics &amp; Installation</w:t>
      </w:r>
    </w:p>
    <w:p w14:paraId="78A80C22" w14:textId="594AE90D" w:rsidR="00B31397" w:rsidRDefault="00B31397" w:rsidP="001F4460">
      <w:pPr>
        <w:pStyle w:val="ListBullet"/>
      </w:pPr>
      <w:r>
        <w:t>Shipping</w:t>
      </w:r>
    </w:p>
    <w:p w14:paraId="62AED256" w14:textId="28145658" w:rsidR="00B31397" w:rsidRDefault="00D92392" w:rsidP="001F4460">
      <w:pPr>
        <w:pStyle w:val="ListBullet"/>
      </w:pPr>
      <w:r>
        <w:t>White-glove delivery</w:t>
      </w:r>
    </w:p>
    <w:p w14:paraId="72A3ED73" w14:textId="547F3A16" w:rsidR="00D92392" w:rsidRDefault="00D92392" w:rsidP="001F4460">
      <w:pPr>
        <w:pStyle w:val="ListBullet"/>
      </w:pPr>
      <w:r>
        <w:t>On-site assembly (for premi</w:t>
      </w:r>
      <w:r w:rsidR="001F4460">
        <w:t>um items)</w:t>
      </w:r>
    </w:p>
    <w:p w14:paraId="653F99A5" w14:textId="6AB933B5" w:rsidR="003D45BF" w:rsidRDefault="00897B46" w:rsidP="003D45BF">
      <w:pPr>
        <w:pStyle w:val="ListBullet"/>
        <w:numPr>
          <w:ilvl w:val="0"/>
          <w:numId w:val="0"/>
        </w:numPr>
        <w:rPr>
          <w:b/>
          <w:bCs/>
          <w:i/>
          <w:iCs/>
        </w:rPr>
      </w:pPr>
      <w:r>
        <w:rPr>
          <w:b/>
          <w:bCs/>
          <w:i/>
          <w:iCs/>
        </w:rPr>
        <w:t>Administration</w:t>
      </w:r>
    </w:p>
    <w:p w14:paraId="7BA64DC4" w14:textId="5EAFE867" w:rsidR="00897B46" w:rsidRDefault="00897B46" w:rsidP="00897B46">
      <w:pPr>
        <w:pStyle w:val="ListBullet"/>
      </w:pPr>
      <w:r>
        <w:t>Accounting</w:t>
      </w:r>
    </w:p>
    <w:p w14:paraId="759582C6" w14:textId="010451B1" w:rsidR="00897B46" w:rsidRDefault="00897B46" w:rsidP="00897B46">
      <w:pPr>
        <w:pStyle w:val="ListBullet"/>
      </w:pPr>
      <w:r>
        <w:t>HR</w:t>
      </w:r>
    </w:p>
    <w:p w14:paraId="347BA434" w14:textId="3B4703D1" w:rsidR="00897B46" w:rsidRDefault="00897B46" w:rsidP="00897B46">
      <w:pPr>
        <w:pStyle w:val="ListBullet"/>
      </w:pPr>
      <w:r>
        <w:t>Legal &amp; compliance</w:t>
      </w:r>
    </w:p>
    <w:p w14:paraId="6A4D5216" w14:textId="69A79FEB" w:rsidR="000A21C0" w:rsidRDefault="00EF193A" w:rsidP="00624B6C">
      <w:pPr>
        <w:pStyle w:val="ListBullet"/>
        <w:numPr>
          <w:ilvl w:val="0"/>
          <w:numId w:val="12"/>
        </w:numPr>
        <w:rPr>
          <w:b/>
          <w:bCs/>
          <w:i/>
          <w:iCs/>
        </w:rPr>
      </w:pPr>
      <w:r>
        <w:rPr>
          <w:b/>
          <w:bCs/>
          <w:i/>
          <w:iCs/>
        </w:rPr>
        <w:t>Work</w:t>
      </w:r>
      <w:r w:rsidR="00EE09DA">
        <w:rPr>
          <w:b/>
          <w:bCs/>
          <w:i/>
          <w:iCs/>
        </w:rPr>
        <w:t>flow (How Work Moves)</w:t>
      </w:r>
    </w:p>
    <w:p w14:paraId="792EB250" w14:textId="50429EB7" w:rsidR="00EE09DA" w:rsidRDefault="008B1823" w:rsidP="000A21C0">
      <w:pPr>
        <w:pStyle w:val="ListBullet"/>
        <w:numPr>
          <w:ilvl w:val="0"/>
          <w:numId w:val="0"/>
        </w:numPr>
      </w:pPr>
      <w:r>
        <w:t xml:space="preserve">This is the </w:t>
      </w:r>
      <w:r>
        <w:rPr>
          <w:b/>
          <w:bCs/>
        </w:rPr>
        <w:t xml:space="preserve">step-by-step flow, </w:t>
      </w:r>
      <w:r>
        <w:t>not technical instruction</w:t>
      </w:r>
      <w:r w:rsidR="00CF0A40">
        <w:t>s.</w:t>
      </w:r>
    </w:p>
    <w:p w14:paraId="6BB0DC12" w14:textId="44FCB1B4" w:rsidR="00056A88" w:rsidRDefault="00DC1D1C" w:rsidP="008A36F0">
      <w:pPr>
        <w:pStyle w:val="ListBullet"/>
        <w:numPr>
          <w:ilvl w:val="0"/>
          <w:numId w:val="0"/>
        </w:numPr>
        <w:ind w:left="360" w:hanging="360"/>
      </w:pPr>
      <w:r>
        <w:t>Example:</w:t>
      </w:r>
    </w:p>
    <w:p w14:paraId="28CE164C" w14:textId="4A5FC7D9" w:rsidR="00DC1D1C" w:rsidRDefault="00DC1D1C" w:rsidP="00DC1D1C">
      <w:pPr>
        <w:pStyle w:val="ListBullet"/>
      </w:pPr>
      <w:r>
        <w:t>Customer designs room in AI portal</w:t>
      </w:r>
    </w:p>
    <w:p w14:paraId="4D1B217B" w14:textId="6FB5EC5B" w:rsidR="00DC1D1C" w:rsidRDefault="00DC1D1C" w:rsidP="00DC1D1C">
      <w:pPr>
        <w:pStyle w:val="ListBullet"/>
      </w:pPr>
      <w:r>
        <w:t xml:space="preserve">Designs </w:t>
      </w:r>
      <w:r w:rsidR="001A2949">
        <w:t>approved &amp; priced</w:t>
      </w:r>
    </w:p>
    <w:p w14:paraId="0013D09D" w14:textId="54BFE11B" w:rsidR="001A2949" w:rsidRDefault="001A2949" w:rsidP="00DC1D1C">
      <w:pPr>
        <w:pStyle w:val="ListBullet"/>
      </w:pPr>
      <w:r>
        <w:t>Order sent to manufacturing</w:t>
      </w:r>
    </w:p>
    <w:p w14:paraId="0619BFD3" w14:textId="6E8F749E" w:rsidR="001A2949" w:rsidRDefault="00BE0376" w:rsidP="00DC1D1C">
      <w:pPr>
        <w:pStyle w:val="ListBullet"/>
      </w:pPr>
      <w:r>
        <w:t>Furniture built &amp; finished</w:t>
      </w:r>
    </w:p>
    <w:p w14:paraId="2BB8B1A4" w14:textId="002CF19C" w:rsidR="00BE0376" w:rsidRDefault="00BE0376" w:rsidP="00DC1D1C">
      <w:pPr>
        <w:pStyle w:val="ListBullet"/>
      </w:pPr>
      <w:r>
        <w:t>Delivered and installed</w:t>
      </w:r>
    </w:p>
    <w:p w14:paraId="058F18DB" w14:textId="61DFE9EE" w:rsidR="0003759A" w:rsidRDefault="008D554B" w:rsidP="00624B6C">
      <w:pPr>
        <w:pStyle w:val="ListBullet"/>
        <w:numPr>
          <w:ilvl w:val="0"/>
          <w:numId w:val="12"/>
        </w:numPr>
        <w:rPr>
          <w:b/>
          <w:bCs/>
          <w:i/>
          <w:iCs/>
        </w:rPr>
      </w:pPr>
      <w:r>
        <w:rPr>
          <w:b/>
          <w:bCs/>
          <w:i/>
          <w:iCs/>
        </w:rPr>
        <w:lastRenderedPageBreak/>
        <w:t>Staffing &amp; Roles</w:t>
      </w:r>
    </w:p>
    <w:p w14:paraId="2E2EC021" w14:textId="6BC3048D" w:rsidR="008D554B" w:rsidRDefault="001F6A31" w:rsidP="0003759A">
      <w:pPr>
        <w:pStyle w:val="ListBullet"/>
        <w:numPr>
          <w:ilvl w:val="0"/>
          <w:numId w:val="0"/>
        </w:numPr>
      </w:pPr>
      <w:r>
        <w:t>Who you need on payroll (now vs later)</w:t>
      </w:r>
      <w:r w:rsidR="00EF503D">
        <w:t>.</w:t>
      </w:r>
    </w:p>
    <w:p w14:paraId="17843EE8" w14:textId="0D370880" w:rsidR="00EF503D" w:rsidRDefault="00EF503D" w:rsidP="0003759A">
      <w:pPr>
        <w:pStyle w:val="ListBullet"/>
        <w:numPr>
          <w:ilvl w:val="0"/>
          <w:numId w:val="0"/>
        </w:numPr>
      </w:pPr>
      <w:r>
        <w:t>Early-stage example:</w:t>
      </w:r>
    </w:p>
    <w:p w14:paraId="29A394FF" w14:textId="56A1EDF1" w:rsidR="00EF503D" w:rsidRDefault="005F7979" w:rsidP="005F7979">
      <w:pPr>
        <w:pStyle w:val="ListBullet"/>
      </w:pPr>
      <w:r>
        <w:t>Founder</w:t>
      </w:r>
    </w:p>
    <w:p w14:paraId="24B15DBE" w14:textId="3371EA55" w:rsidR="005F7979" w:rsidRDefault="005F7979" w:rsidP="005F7979">
      <w:pPr>
        <w:pStyle w:val="ListBullet"/>
      </w:pPr>
      <w:r>
        <w:t>1 designer</w:t>
      </w:r>
    </w:p>
    <w:p w14:paraId="4F756FDB" w14:textId="4215479C" w:rsidR="005F7979" w:rsidRDefault="005F7979" w:rsidP="005F7979">
      <w:pPr>
        <w:pStyle w:val="ListBullet"/>
      </w:pPr>
      <w:r>
        <w:t>1 tech contract</w:t>
      </w:r>
      <w:r w:rsidR="00C32A54">
        <w:t>or</w:t>
      </w:r>
    </w:p>
    <w:p w14:paraId="699ABD89" w14:textId="7D5A6DBC" w:rsidR="00C32A54" w:rsidRDefault="00C32A54" w:rsidP="005F7979">
      <w:pPr>
        <w:pStyle w:val="ListBullet"/>
      </w:pPr>
      <w:r>
        <w:t>Manufacturing partner or small in-house team</w:t>
      </w:r>
    </w:p>
    <w:p w14:paraId="4BF54563" w14:textId="2D6F50D2" w:rsidR="009B444E" w:rsidRDefault="009B444E" w:rsidP="009B444E">
      <w:pPr>
        <w:pStyle w:val="ListBullet"/>
        <w:numPr>
          <w:ilvl w:val="0"/>
          <w:numId w:val="0"/>
        </w:numPr>
      </w:pPr>
      <w:r>
        <w:t>Later growth:</w:t>
      </w:r>
    </w:p>
    <w:p w14:paraId="15C82074" w14:textId="0CE78F77" w:rsidR="009B444E" w:rsidRDefault="00AD76C3" w:rsidP="009B444E">
      <w:pPr>
        <w:pStyle w:val="ListBullet"/>
      </w:pPr>
      <w:r>
        <w:t>Dedicated managers</w:t>
      </w:r>
    </w:p>
    <w:p w14:paraId="42B8189C" w14:textId="09F11F3E" w:rsidR="00AD76C3" w:rsidRDefault="00AD76C3" w:rsidP="009B444E">
      <w:pPr>
        <w:pStyle w:val="ListBullet"/>
      </w:pPr>
      <w:r>
        <w:t>Larger production teams</w:t>
      </w:r>
    </w:p>
    <w:p w14:paraId="2AE6982C" w14:textId="6BAD1CF7" w:rsidR="00AD76C3" w:rsidRDefault="00AD76C3" w:rsidP="009B444E">
      <w:pPr>
        <w:pStyle w:val="ListBullet"/>
      </w:pPr>
      <w:r>
        <w:t>Sales staff</w:t>
      </w:r>
    </w:p>
    <w:p w14:paraId="2269C6B4" w14:textId="03FC1BB3" w:rsidR="0056606E" w:rsidRDefault="00E73BA3" w:rsidP="00624B6C">
      <w:pPr>
        <w:pStyle w:val="ListBullet"/>
        <w:numPr>
          <w:ilvl w:val="0"/>
          <w:numId w:val="12"/>
        </w:numPr>
        <w:rPr>
          <w:b/>
          <w:bCs/>
          <w:i/>
          <w:iCs/>
        </w:rPr>
      </w:pPr>
      <w:r w:rsidRPr="00E42632">
        <w:rPr>
          <w:b/>
          <w:bCs/>
          <w:i/>
          <w:iCs/>
        </w:rPr>
        <w:t>Facilities &amp; Tools</w:t>
      </w:r>
    </w:p>
    <w:p w14:paraId="67DFD75B" w14:textId="00F08FEB" w:rsidR="0056606E" w:rsidRDefault="0019216E" w:rsidP="0019216E">
      <w:pPr>
        <w:pStyle w:val="ListBullet"/>
      </w:pPr>
      <w:r>
        <w:t>Workshop or outsourced manufacturing</w:t>
      </w:r>
    </w:p>
    <w:p w14:paraId="41C0CFEB" w14:textId="17C289C8" w:rsidR="0019216E" w:rsidRDefault="0019216E" w:rsidP="0019216E">
      <w:pPr>
        <w:pStyle w:val="ListBullet"/>
      </w:pPr>
      <w:r>
        <w:t>Software</w:t>
      </w:r>
      <w:r w:rsidR="008C7EF8">
        <w:t xml:space="preserve"> platforms</w:t>
      </w:r>
    </w:p>
    <w:p w14:paraId="4EC8E255" w14:textId="7C5F25C4" w:rsidR="008C7EF8" w:rsidRDefault="008C7EF8" w:rsidP="0019216E">
      <w:pPr>
        <w:pStyle w:val="ListBullet"/>
      </w:pPr>
      <w:r>
        <w:t>Warehouses</w:t>
      </w:r>
    </w:p>
    <w:p w14:paraId="449CEC26" w14:textId="3C31F8FA" w:rsidR="008C7EF8" w:rsidRDefault="008C7EF8" w:rsidP="0019216E">
      <w:pPr>
        <w:pStyle w:val="ListBullet"/>
      </w:pPr>
      <w:r>
        <w:t>Delivery partners</w:t>
      </w:r>
    </w:p>
    <w:p w14:paraId="16E23DEA" w14:textId="5F8084E7" w:rsidR="00155B95" w:rsidRDefault="005A03DB" w:rsidP="00624B6C">
      <w:pPr>
        <w:pStyle w:val="ListBullet"/>
        <w:numPr>
          <w:ilvl w:val="0"/>
          <w:numId w:val="12"/>
        </w:numPr>
        <w:rPr>
          <w:b/>
          <w:bCs/>
          <w:i/>
          <w:iCs/>
        </w:rPr>
      </w:pPr>
      <w:r>
        <w:rPr>
          <w:b/>
          <w:bCs/>
          <w:i/>
          <w:iCs/>
        </w:rPr>
        <w:t>Scalability</w:t>
      </w:r>
    </w:p>
    <w:p w14:paraId="1BFC3126" w14:textId="3920EBEA" w:rsidR="0048141F" w:rsidRDefault="0048141F" w:rsidP="0048141F">
      <w:pPr>
        <w:pStyle w:val="ListBullet"/>
        <w:numPr>
          <w:ilvl w:val="0"/>
          <w:numId w:val="0"/>
        </w:numPr>
        <w:ind w:left="360" w:hanging="360"/>
        <w:rPr>
          <w:b/>
          <w:bCs/>
        </w:rPr>
      </w:pPr>
      <w:r>
        <w:t xml:space="preserve">How the structure grows </w:t>
      </w:r>
      <w:r>
        <w:rPr>
          <w:b/>
          <w:bCs/>
        </w:rPr>
        <w:t>without breaking</w:t>
      </w:r>
      <w:r w:rsidR="00016EED">
        <w:rPr>
          <w:b/>
          <w:bCs/>
        </w:rPr>
        <w:t>.</w:t>
      </w:r>
    </w:p>
    <w:p w14:paraId="137574DB" w14:textId="7D1842F5" w:rsidR="00016EED" w:rsidRDefault="00016EED" w:rsidP="00016EED">
      <w:pPr>
        <w:pStyle w:val="ListBullet"/>
      </w:pPr>
      <w:r>
        <w:t>Standardized designs</w:t>
      </w:r>
    </w:p>
    <w:p w14:paraId="38EF3436" w14:textId="4768F285" w:rsidR="00016EED" w:rsidRDefault="00016EED" w:rsidP="00016EED">
      <w:pPr>
        <w:pStyle w:val="ListBullet"/>
      </w:pPr>
      <w:r>
        <w:t>Modular furniture systems</w:t>
      </w:r>
      <w:r w:rsidR="008414A8">
        <w:t xml:space="preserve"> </w:t>
      </w:r>
      <w:r w:rsidR="006F541B">
        <w:t>(</w:t>
      </w:r>
      <w:r w:rsidR="0082310B">
        <w:t>mean</w:t>
      </w:r>
      <w:r w:rsidR="008414A8">
        <w:t xml:space="preserve"> designing furniture as interchangeable building blocks</w:t>
      </w:r>
      <w:r w:rsidR="00EB2530">
        <w:t xml:space="preserve"> instead of one fixed, single-purpose piece.)</w:t>
      </w:r>
    </w:p>
    <w:p w14:paraId="7114718F" w14:textId="096B9824" w:rsidR="00016EED" w:rsidRDefault="00BA17D1" w:rsidP="00016EED">
      <w:pPr>
        <w:pStyle w:val="ListBullet"/>
      </w:pPr>
      <w:r>
        <w:t>E</w:t>
      </w:r>
      <w:r w:rsidR="00016EED">
        <w:t>xpan</w:t>
      </w:r>
      <w:r>
        <w:t>dable catalogs</w:t>
      </w:r>
    </w:p>
    <w:p w14:paraId="5B565C02" w14:textId="255337E2" w:rsidR="00BA17D1" w:rsidRPr="00016EED" w:rsidRDefault="00BA17D1" w:rsidP="00016EED">
      <w:pPr>
        <w:pStyle w:val="ListBullet"/>
      </w:pPr>
      <w:r>
        <w:t>Automated ordering via AI portal</w:t>
      </w:r>
    </w:p>
    <w:p w14:paraId="4EB1E6F2" w14:textId="77777777" w:rsidR="00E42632" w:rsidRPr="00E42632" w:rsidRDefault="00E42632" w:rsidP="008523E1">
      <w:pPr>
        <w:pStyle w:val="ListBullet"/>
        <w:numPr>
          <w:ilvl w:val="0"/>
          <w:numId w:val="0"/>
        </w:numPr>
        <w:ind w:left="360" w:hanging="360"/>
        <w:rPr>
          <w:b/>
          <w:bCs/>
          <w:i/>
          <w:iCs/>
        </w:rPr>
      </w:pPr>
    </w:p>
    <w:p w14:paraId="53FB986D" w14:textId="1F4C2F20" w:rsidR="003D45BF" w:rsidRPr="00B31397" w:rsidRDefault="00C62AE0" w:rsidP="003D45BF">
      <w:pPr>
        <w:pStyle w:val="ListBullet"/>
        <w:numPr>
          <w:ilvl w:val="0"/>
          <w:numId w:val="0"/>
        </w:numPr>
        <w:ind w:left="360"/>
      </w:pPr>
      <w:r>
        <w:t xml:space="preserve">Dreamscape operates through a </w:t>
      </w:r>
      <w:r w:rsidR="008D5637">
        <w:t>design and customization model su</w:t>
      </w:r>
      <w:r w:rsidR="00E629D9">
        <w:t xml:space="preserve">pported by </w:t>
      </w:r>
      <w:r w:rsidR="002772F0">
        <w:t xml:space="preserve">modular </w:t>
      </w:r>
      <w:r w:rsidR="00E629D9">
        <w:t>manufacturing and digital</w:t>
      </w:r>
      <w:r w:rsidR="005D0BCD">
        <w:t xml:space="preserve"> visualization tools. The company is structured around </w:t>
      </w:r>
      <w:r w:rsidR="00012308">
        <w:t>core functions including creative design, technology development, man</w:t>
      </w:r>
      <w:r w:rsidR="002772F0">
        <w:t>ufacturing, sales</w:t>
      </w:r>
      <w:r w:rsidR="00917368">
        <w:t>, and logistics. Customers engage with the brand</w:t>
      </w:r>
      <w:r w:rsidR="00337E21">
        <w:t xml:space="preserve"> through an </w:t>
      </w:r>
      <w:r w:rsidR="00337E21">
        <w:lastRenderedPageBreak/>
        <w:t>AI-assisted design portal that allows</w:t>
      </w:r>
      <w:r w:rsidR="007A35D1">
        <w:t xml:space="preserve"> them to visualize and customize themed furniture</w:t>
      </w:r>
      <w:r w:rsidR="007460D0">
        <w:t xml:space="preserve"> before purchase. Approved designs are tran</w:t>
      </w:r>
      <w:r w:rsidR="00CB35A8">
        <w:t>sferred to manufacturing for production using standardized yet interchangeable</w:t>
      </w:r>
      <w:r w:rsidR="00E02824">
        <w:t xml:space="preserve"> components</w:t>
      </w:r>
      <w:r w:rsidR="004C30C8">
        <w:t>. Finished products are delivered through third-party logistics</w:t>
      </w:r>
      <w:r w:rsidR="00DA3C10">
        <w:t xml:space="preserve"> partners or premium installation</w:t>
      </w:r>
      <w:r w:rsidR="00996CF6">
        <w:t xml:space="preserve"> services. As demand grows</w:t>
      </w:r>
      <w:r w:rsidR="008105C8">
        <w:t>, the operational structure is designed to scale</w:t>
      </w:r>
      <w:r w:rsidR="005630B0">
        <w:t xml:space="preserve"> through expanded catalogs, additional manufacturing</w:t>
      </w:r>
      <w:r w:rsidR="001E41BA">
        <w:t xml:space="preserve"> capacity, and automated order processing.</w:t>
      </w:r>
    </w:p>
    <w:p w14:paraId="04601FD8" w14:textId="7276DA8E" w:rsidR="00D74521" w:rsidRDefault="00D74521" w:rsidP="00782551">
      <w:pPr>
        <w:pStyle w:val="ListBullet"/>
        <w:numPr>
          <w:ilvl w:val="0"/>
          <w:numId w:val="0"/>
        </w:numPr>
      </w:pPr>
    </w:p>
    <w:p w14:paraId="5661314F" w14:textId="55F53260" w:rsidR="00782551" w:rsidRDefault="00D74521" w:rsidP="00624B6C">
      <w:pPr>
        <w:pStyle w:val="ListBullet"/>
        <w:numPr>
          <w:ilvl w:val="0"/>
          <w:numId w:val="14"/>
        </w:numPr>
      </w:pPr>
      <w:r w:rsidRPr="00D74521">
        <w:rPr>
          <w:rStyle w:val="Bold"/>
        </w:rPr>
        <w:t>Financial goals</w:t>
      </w:r>
      <w:r>
        <w:t xml:space="preserve">: </w:t>
      </w:r>
      <w:r w:rsidR="000F2087">
        <w:t>Secure sufficient start-up capital to cover initial operating expenses</w:t>
      </w:r>
      <w:r w:rsidR="00A30D6B">
        <w:t xml:space="preserve"> and production costs until positive cash flow is achieved.</w:t>
      </w:r>
      <w:r w:rsidR="00555830">
        <w:t xml:space="preserve"> This incl</w:t>
      </w:r>
      <w:r w:rsidR="000C442F">
        <w:t>udes…</w:t>
      </w:r>
    </w:p>
    <w:p w14:paraId="41712FEB" w14:textId="0E6F43E0" w:rsidR="000C442F" w:rsidRPr="00C33820" w:rsidRDefault="00C33820" w:rsidP="00C33820">
      <w:pPr>
        <w:pStyle w:val="ListBullet"/>
        <w:rPr>
          <w:rStyle w:val="Bold"/>
          <w:b w:val="0"/>
          <w:bCs w:val="0"/>
          <w:szCs w:val="22"/>
        </w:rPr>
      </w:pPr>
      <w:r>
        <w:rPr>
          <w:rStyle w:val="Bold"/>
          <w:b w:val="0"/>
          <w:bCs w:val="0"/>
        </w:rPr>
        <w:t>Equipment</w:t>
      </w:r>
    </w:p>
    <w:p w14:paraId="19794D16" w14:textId="320E681F" w:rsidR="00C33820" w:rsidRPr="00C33820" w:rsidRDefault="00C33820" w:rsidP="00C33820">
      <w:pPr>
        <w:pStyle w:val="ListBullet"/>
        <w:rPr>
          <w:rStyle w:val="Bold"/>
          <w:b w:val="0"/>
          <w:bCs w:val="0"/>
          <w:szCs w:val="22"/>
        </w:rPr>
      </w:pPr>
      <w:r>
        <w:rPr>
          <w:rStyle w:val="Bold"/>
          <w:b w:val="0"/>
          <w:bCs w:val="0"/>
        </w:rPr>
        <w:t>Materials</w:t>
      </w:r>
    </w:p>
    <w:p w14:paraId="500F0A0E" w14:textId="677CAC16" w:rsidR="00C33820" w:rsidRPr="00C33820" w:rsidRDefault="00C33820" w:rsidP="00C33820">
      <w:pPr>
        <w:pStyle w:val="ListBullet"/>
        <w:rPr>
          <w:rStyle w:val="Bold"/>
          <w:b w:val="0"/>
          <w:bCs w:val="0"/>
          <w:szCs w:val="22"/>
        </w:rPr>
      </w:pPr>
      <w:r>
        <w:rPr>
          <w:rStyle w:val="Bold"/>
          <w:b w:val="0"/>
          <w:bCs w:val="0"/>
        </w:rPr>
        <w:t>Software / AI development</w:t>
      </w:r>
    </w:p>
    <w:p w14:paraId="78B733E5" w14:textId="32D86B03" w:rsidR="00C33820" w:rsidRPr="00C33820" w:rsidRDefault="00C33820" w:rsidP="00C33820">
      <w:pPr>
        <w:pStyle w:val="ListBullet"/>
        <w:rPr>
          <w:rStyle w:val="Bold"/>
          <w:b w:val="0"/>
          <w:bCs w:val="0"/>
          <w:szCs w:val="22"/>
        </w:rPr>
      </w:pPr>
      <w:r>
        <w:rPr>
          <w:rStyle w:val="Bold"/>
          <w:b w:val="0"/>
          <w:bCs w:val="0"/>
        </w:rPr>
        <w:t>Marketing</w:t>
      </w:r>
    </w:p>
    <w:p w14:paraId="700A1D33" w14:textId="5EA44D8A" w:rsidR="00C33820" w:rsidRPr="004C62A9" w:rsidRDefault="00C33820" w:rsidP="00C33820">
      <w:pPr>
        <w:pStyle w:val="ListBullet"/>
        <w:rPr>
          <w:rStyle w:val="Bold"/>
          <w:b w:val="0"/>
          <w:bCs w:val="0"/>
          <w:szCs w:val="22"/>
        </w:rPr>
      </w:pPr>
      <w:r>
        <w:rPr>
          <w:rStyle w:val="Bold"/>
          <w:b w:val="0"/>
          <w:bCs w:val="0"/>
        </w:rPr>
        <w:t xml:space="preserve">Legal </w:t>
      </w:r>
      <w:r w:rsidR="004C62A9">
        <w:rPr>
          <w:rStyle w:val="Bold"/>
          <w:b w:val="0"/>
          <w:bCs w:val="0"/>
        </w:rPr>
        <w:t>&amp; setup costs</w:t>
      </w:r>
    </w:p>
    <w:p w14:paraId="00AAF1F8" w14:textId="0F22523E" w:rsidR="004C62A9" w:rsidRPr="001849C8" w:rsidRDefault="004C62A9" w:rsidP="00C33820">
      <w:pPr>
        <w:pStyle w:val="ListBullet"/>
        <w:rPr>
          <w:rStyle w:val="Bold"/>
          <w:b w:val="0"/>
          <w:bCs w:val="0"/>
          <w:szCs w:val="22"/>
        </w:rPr>
      </w:pPr>
      <w:r>
        <w:rPr>
          <w:rStyle w:val="Bold"/>
          <w:b w:val="0"/>
          <w:bCs w:val="0"/>
        </w:rPr>
        <w:t>Working capital (cash buffer)</w:t>
      </w:r>
    </w:p>
    <w:p w14:paraId="7FF0BA4B" w14:textId="22AFCC73" w:rsidR="001849C8" w:rsidRDefault="00103160" w:rsidP="00624B6C">
      <w:pPr>
        <w:pStyle w:val="ListBullet"/>
        <w:numPr>
          <w:ilvl w:val="0"/>
          <w:numId w:val="14"/>
        </w:numPr>
      </w:pPr>
      <w:r>
        <w:rPr>
          <w:b/>
          <w:bCs/>
          <w:i/>
          <w:iCs/>
        </w:rPr>
        <w:t>Revenue Goals</w:t>
      </w:r>
      <w:r w:rsidR="009754AE">
        <w:rPr>
          <w:b/>
          <w:bCs/>
          <w:i/>
          <w:iCs/>
        </w:rPr>
        <w:t>:</w:t>
      </w:r>
      <w:r w:rsidR="00073DE8">
        <w:rPr>
          <w:b/>
          <w:bCs/>
          <w:i/>
          <w:iCs/>
        </w:rPr>
        <w:t xml:space="preserve"> </w:t>
      </w:r>
      <w:r w:rsidR="00AE040B">
        <w:t xml:space="preserve">You will </w:t>
      </w:r>
      <w:r w:rsidR="00913CC2">
        <w:t>need to generate first-year revenue through the sale of modular furniture systems and premium customs pieces</w:t>
      </w:r>
      <w:r w:rsidR="006F7448">
        <w:t>, with steady month-over-month</w:t>
      </w:r>
      <w:r w:rsidR="007A0200">
        <w:t xml:space="preserve"> growth.</w:t>
      </w:r>
    </w:p>
    <w:p w14:paraId="2440DE2E" w14:textId="78BFB467" w:rsidR="007A0200" w:rsidRPr="004C52EF" w:rsidRDefault="00EC5769" w:rsidP="00EC5769">
      <w:pPr>
        <w:pStyle w:val="ListBullet"/>
      </w:pPr>
      <w:r w:rsidRPr="004C52EF">
        <w:t>Monthly</w:t>
      </w:r>
    </w:p>
    <w:p w14:paraId="29E71620" w14:textId="0076A612" w:rsidR="00EC5769" w:rsidRPr="004C52EF" w:rsidRDefault="00EC5769" w:rsidP="00EC5769">
      <w:pPr>
        <w:pStyle w:val="ListBullet"/>
      </w:pPr>
      <w:r w:rsidRPr="004C52EF">
        <w:t>Annual</w:t>
      </w:r>
    </w:p>
    <w:p w14:paraId="1217D620" w14:textId="237D8DC1" w:rsidR="00EC5769" w:rsidRPr="004C52EF" w:rsidRDefault="00EC5769" w:rsidP="00EC5769">
      <w:pPr>
        <w:pStyle w:val="ListBullet"/>
      </w:pPr>
      <w:r w:rsidRPr="004C52EF">
        <w:t>Per product (</w:t>
      </w:r>
      <w:r w:rsidR="002E40AC" w:rsidRPr="004C52EF">
        <w:t>beds, dresser, modules)</w:t>
      </w:r>
    </w:p>
    <w:p w14:paraId="6C433F97" w14:textId="09CCE4E5" w:rsidR="002E40AC" w:rsidRDefault="002E40AC" w:rsidP="00624B6C">
      <w:pPr>
        <w:pStyle w:val="ListBullet"/>
        <w:numPr>
          <w:ilvl w:val="0"/>
          <w:numId w:val="14"/>
        </w:numPr>
        <w:rPr>
          <w:b/>
          <w:bCs/>
          <w:i/>
          <w:iCs/>
        </w:rPr>
      </w:pPr>
      <w:r>
        <w:rPr>
          <w:b/>
          <w:bCs/>
          <w:i/>
          <w:iCs/>
        </w:rPr>
        <w:t>Profit</w:t>
      </w:r>
      <w:r w:rsidR="0048518D">
        <w:rPr>
          <w:b/>
          <w:bCs/>
          <w:i/>
          <w:iCs/>
        </w:rPr>
        <w:t>ability Goals</w:t>
      </w:r>
      <w:r w:rsidR="00103EB7">
        <w:rPr>
          <w:b/>
          <w:bCs/>
          <w:i/>
          <w:iCs/>
        </w:rPr>
        <w:t>:</w:t>
      </w:r>
      <w:r w:rsidR="00103EB7" w:rsidRPr="009C628E">
        <w:t xml:space="preserve"> Achieve</w:t>
      </w:r>
      <w:r w:rsidR="00D236D6" w:rsidRPr="009C628E">
        <w:t xml:space="preserve"> break-even within the first 12</w:t>
      </w:r>
      <w:r w:rsidR="00FF4500">
        <w:t>-</w:t>
      </w:r>
      <w:r w:rsidR="00D236D6" w:rsidRPr="009C628E">
        <w:t>24 months of operation through</w:t>
      </w:r>
      <w:r w:rsidR="009C628E" w:rsidRPr="009C628E">
        <w:t xml:space="preserve"> high margin modular products and controlled operating costs</w:t>
      </w:r>
      <w:r w:rsidR="009C628E">
        <w:rPr>
          <w:b/>
          <w:bCs/>
          <w:i/>
          <w:iCs/>
        </w:rPr>
        <w:t>.</w:t>
      </w:r>
    </w:p>
    <w:p w14:paraId="50663FCD" w14:textId="668FBF9A" w:rsidR="004C52EF" w:rsidRDefault="001478E8" w:rsidP="004C52EF">
      <w:pPr>
        <w:pStyle w:val="ListBullet"/>
      </w:pPr>
      <w:r>
        <w:t>When do revenues exceed expenses?</w:t>
      </w:r>
    </w:p>
    <w:p w14:paraId="792B484D" w14:textId="5408962B" w:rsidR="001478E8" w:rsidRDefault="001478E8" w:rsidP="004C52EF">
      <w:pPr>
        <w:pStyle w:val="ListBullet"/>
      </w:pPr>
      <w:r>
        <w:t>What margins do you aim for</w:t>
      </w:r>
      <w:r w:rsidR="00FF4500">
        <w:t>?</w:t>
      </w:r>
    </w:p>
    <w:p w14:paraId="4F2E3B13" w14:textId="6833C442" w:rsidR="005636D5" w:rsidRPr="00D979AF" w:rsidRDefault="00DD6E02" w:rsidP="00624B6C">
      <w:pPr>
        <w:pStyle w:val="ListBullet"/>
        <w:numPr>
          <w:ilvl w:val="0"/>
          <w:numId w:val="14"/>
        </w:numPr>
        <w:rPr>
          <w:b/>
          <w:bCs/>
          <w:i/>
          <w:iCs/>
        </w:rPr>
      </w:pPr>
      <w:r>
        <w:rPr>
          <w:b/>
          <w:bCs/>
          <w:i/>
          <w:iCs/>
        </w:rPr>
        <w:t>Cost</w:t>
      </w:r>
      <w:r w:rsidR="005636D5">
        <w:rPr>
          <w:b/>
          <w:bCs/>
          <w:i/>
          <w:iCs/>
        </w:rPr>
        <w:t xml:space="preserve"> Control Goals:</w:t>
      </w:r>
      <w:r w:rsidR="00F95F16">
        <w:rPr>
          <w:b/>
          <w:bCs/>
          <w:i/>
          <w:iCs/>
        </w:rPr>
        <w:t xml:space="preserve"> </w:t>
      </w:r>
      <w:r w:rsidR="00F95F16">
        <w:t>Maintain strong gross margins by using standardized modular co</w:t>
      </w:r>
      <w:r w:rsidR="00081B28">
        <w:t>mponents and efficient production processes.</w:t>
      </w:r>
    </w:p>
    <w:p w14:paraId="3CD25FF7" w14:textId="6180B655" w:rsidR="00D979AF" w:rsidRDefault="00D979AF" w:rsidP="00D979AF">
      <w:pPr>
        <w:pStyle w:val="ListBullet"/>
      </w:pPr>
      <w:r>
        <w:t>Manufacturing costs</w:t>
      </w:r>
    </w:p>
    <w:p w14:paraId="2215BB20" w14:textId="320893C2" w:rsidR="00D979AF" w:rsidRDefault="00D979AF" w:rsidP="00D979AF">
      <w:pPr>
        <w:pStyle w:val="ListBullet"/>
      </w:pPr>
      <w:r>
        <w:lastRenderedPageBreak/>
        <w:t>Labor</w:t>
      </w:r>
    </w:p>
    <w:p w14:paraId="7F8DBF2E" w14:textId="210E0469" w:rsidR="00D979AF" w:rsidRDefault="00D979AF" w:rsidP="00D979AF">
      <w:pPr>
        <w:pStyle w:val="ListBullet"/>
      </w:pPr>
      <w:r>
        <w:t>Shipping</w:t>
      </w:r>
    </w:p>
    <w:p w14:paraId="0347143C" w14:textId="7B4563B5" w:rsidR="00D979AF" w:rsidRDefault="00AC3CC3" w:rsidP="00D979AF">
      <w:pPr>
        <w:pStyle w:val="ListBullet"/>
      </w:pPr>
      <w:r>
        <w:t>Marketing</w:t>
      </w:r>
    </w:p>
    <w:p w14:paraId="7ED816B6" w14:textId="083E3DED" w:rsidR="00AC3CC3" w:rsidRDefault="00AC3CC3" w:rsidP="00D979AF">
      <w:pPr>
        <w:pStyle w:val="ListBullet"/>
      </w:pPr>
      <w:r>
        <w:t>Technology maintenance</w:t>
      </w:r>
    </w:p>
    <w:p w14:paraId="0163437F" w14:textId="05F9A1FF" w:rsidR="00AC3CC3" w:rsidRPr="0036234D" w:rsidRDefault="00710323" w:rsidP="00624B6C">
      <w:pPr>
        <w:pStyle w:val="ListBullet"/>
        <w:numPr>
          <w:ilvl w:val="0"/>
          <w:numId w:val="14"/>
        </w:numPr>
        <w:rPr>
          <w:b/>
          <w:bCs/>
          <w:i/>
          <w:iCs/>
        </w:rPr>
      </w:pPr>
      <w:r>
        <w:rPr>
          <w:b/>
          <w:bCs/>
          <w:i/>
          <w:iCs/>
        </w:rPr>
        <w:t>Cash Flow Goals</w:t>
      </w:r>
      <w:r w:rsidR="00EE0967">
        <w:rPr>
          <w:b/>
          <w:bCs/>
          <w:i/>
          <w:iCs/>
        </w:rPr>
        <w:t xml:space="preserve">: </w:t>
      </w:r>
      <w:r w:rsidR="00EE0967">
        <w:t>Maintain positive cash flow by aligning production schedules with confirmed</w:t>
      </w:r>
      <w:r w:rsidR="0036234D">
        <w:t xml:space="preserve"> </w:t>
      </w:r>
      <w:proofErr w:type="spellStart"/>
      <w:r w:rsidR="0036234D">
        <w:t>customers</w:t>
      </w:r>
      <w:proofErr w:type="spellEnd"/>
      <w:r w:rsidR="0036234D">
        <w:t xml:space="preserve"> orders and deposit-based pricing.</w:t>
      </w:r>
    </w:p>
    <w:p w14:paraId="25F2232D" w14:textId="1140FFE5" w:rsidR="0036234D" w:rsidRPr="00D41F86" w:rsidRDefault="004A5737" w:rsidP="00624B6C">
      <w:pPr>
        <w:pStyle w:val="ListBullet"/>
        <w:numPr>
          <w:ilvl w:val="0"/>
          <w:numId w:val="14"/>
        </w:numPr>
        <w:rPr>
          <w:b/>
          <w:bCs/>
          <w:i/>
          <w:iCs/>
        </w:rPr>
      </w:pPr>
      <w:r>
        <w:rPr>
          <w:b/>
          <w:bCs/>
          <w:i/>
          <w:iCs/>
        </w:rPr>
        <w:t xml:space="preserve">Growth &amp; scaling Goals: </w:t>
      </w:r>
      <w:r w:rsidR="00251F77" w:rsidRPr="00251F77">
        <w:t>Reinvest</w:t>
      </w:r>
      <w:r w:rsidRPr="00251F77">
        <w:t xml:space="preserve"> profits in</w:t>
      </w:r>
      <w:r w:rsidR="00251F77">
        <w:t>to expanded product catalogs, new themes</w:t>
      </w:r>
      <w:r w:rsidR="003023AE">
        <w:t>, and technology enhancements to support long-term growth.</w:t>
      </w:r>
    </w:p>
    <w:p w14:paraId="2386BF66" w14:textId="65150F17" w:rsidR="00D41F86" w:rsidRPr="00075813" w:rsidRDefault="00AB7B9B" w:rsidP="00D41F86">
      <w:pPr>
        <w:pStyle w:val="ListBullet"/>
        <w:numPr>
          <w:ilvl w:val="0"/>
          <w:numId w:val="0"/>
        </w:numPr>
        <w:ind w:left="360" w:hanging="360"/>
      </w:pPr>
      <w:r>
        <w:t xml:space="preserve">      </w:t>
      </w:r>
      <w:r w:rsidR="00075813">
        <w:t>The financial goals of Dreamscape are to secure sufficient star</w:t>
      </w:r>
      <w:r w:rsidR="000E4CFA">
        <w:t>t</w:t>
      </w:r>
      <w:r w:rsidR="00075813">
        <w:t>-up capital to lau</w:t>
      </w:r>
      <w:r w:rsidR="003656C6">
        <w:t>nch</w:t>
      </w:r>
      <w:r>
        <w:t xml:space="preserve"> </w:t>
      </w:r>
      <w:r w:rsidR="003656C6">
        <w:t xml:space="preserve">operations, achieve sustainable revenue growth through the sale </w:t>
      </w:r>
      <w:r w:rsidR="001672BF">
        <w:t>of modular and customizable</w:t>
      </w:r>
      <w:r w:rsidR="007F3350">
        <w:t xml:space="preserve"> furniture, and reach profitability within the early</w:t>
      </w:r>
      <w:r w:rsidR="002C28C3">
        <w:t xml:space="preserve"> stages of operation. The company aims to maintain strong profit margins by </w:t>
      </w:r>
      <w:r w:rsidR="00BC5DD6">
        <w:t>leveraging modular furniture systems that reduce production costs</w:t>
      </w:r>
      <w:r w:rsidR="00F02F24">
        <w:t xml:space="preserve"> while enabling premium pricing. Cash flow will be manage</w:t>
      </w:r>
      <w:r w:rsidR="003F7D53">
        <w:t>d through controlled operating expenses, staged growth</w:t>
      </w:r>
      <w:r w:rsidR="00A46701">
        <w:t xml:space="preserve">, and order-based manufacturing. Long-term financial </w:t>
      </w:r>
      <w:r w:rsidR="00AA037F">
        <w:t>objectives include scaling production, expanding product</w:t>
      </w:r>
      <w:r w:rsidR="000C0244">
        <w:t xml:space="preserve"> offerings, and reinvesting profits to streng</w:t>
      </w:r>
      <w:r w:rsidR="007C461A">
        <w:t>then brand presence and market share.</w:t>
      </w:r>
    </w:p>
    <w:p w14:paraId="0902820C" w14:textId="32450CB3" w:rsidR="009754AE" w:rsidRDefault="007B35F8" w:rsidP="009754AE">
      <w:pPr>
        <w:pStyle w:val="ListBullet"/>
        <w:numPr>
          <w:ilvl w:val="0"/>
          <w:numId w:val="0"/>
        </w:numPr>
        <w:ind w:left="720"/>
      </w:pPr>
      <w:r>
        <w:t>Th</w:t>
      </w:r>
      <w:r w:rsidR="0064083E">
        <w:t>e overall market grows 5-6% per year. A new entr</w:t>
      </w:r>
      <w:r w:rsidR="00AF5985">
        <w:t xml:space="preserve">ant does not match market CAGR </w:t>
      </w:r>
      <w:r w:rsidR="003550D4">
        <w:t>immediately,</w:t>
      </w:r>
      <w:r w:rsidR="008C74C6">
        <w:t xml:space="preserve"> but the potential keeps us </w:t>
      </w:r>
      <w:r w:rsidR="00702ED1">
        <w:t xml:space="preserve">hopeful. Startups typically grow faster </w:t>
      </w:r>
      <w:r w:rsidR="00CC30D9">
        <w:t>than the market once</w:t>
      </w:r>
      <w:r w:rsidR="00935BBD">
        <w:t xml:space="preserve"> traction exists. It might be a good idea to</w:t>
      </w:r>
      <w:r w:rsidR="00571A05">
        <w:t xml:space="preserve"> grow slower in year 1 while fortifying a solid foundation and</w:t>
      </w:r>
      <w:r w:rsidR="00DC4773">
        <w:t xml:space="preserve"> product + operations. We a</w:t>
      </w:r>
      <w:r w:rsidR="00D758C4">
        <w:t xml:space="preserve">re not trying to capture the market’s </w:t>
      </w:r>
      <w:r w:rsidR="00F5035D">
        <w:t xml:space="preserve">CAGR in year 1. We are </w:t>
      </w:r>
      <w:r w:rsidR="00B1659E">
        <w:t>building</w:t>
      </w:r>
      <w:r w:rsidR="00F5035D">
        <w:t xml:space="preserve"> a foundation that allows</w:t>
      </w:r>
      <w:r w:rsidR="0050779A">
        <w:t xml:space="preserve"> us to outpace market CAGR in years 2- 5.</w:t>
      </w:r>
    </w:p>
    <w:p w14:paraId="0205EE65" w14:textId="77777777" w:rsidR="00394395" w:rsidRDefault="00394395" w:rsidP="009754AE">
      <w:pPr>
        <w:pStyle w:val="ListBullet"/>
        <w:numPr>
          <w:ilvl w:val="0"/>
          <w:numId w:val="0"/>
        </w:numPr>
        <w:ind w:left="720"/>
      </w:pPr>
    </w:p>
    <w:p w14:paraId="1FDBD917" w14:textId="2A28F133" w:rsidR="00394395" w:rsidRDefault="00394395" w:rsidP="009754AE">
      <w:pPr>
        <w:pStyle w:val="ListBullet"/>
        <w:numPr>
          <w:ilvl w:val="0"/>
          <w:numId w:val="0"/>
        </w:numPr>
        <w:ind w:left="720"/>
      </w:pPr>
      <w:r>
        <w:t>By not targeting</w:t>
      </w:r>
      <w:r w:rsidR="00B1659E">
        <w:t xml:space="preserve"> the whole furniture market</w:t>
      </w:r>
      <w:r w:rsidR="00887F0A">
        <w:t xml:space="preserve"> it puts you in a premium micro-seg</w:t>
      </w:r>
      <w:r w:rsidR="00061CE3">
        <w:t>ment where:</w:t>
      </w:r>
    </w:p>
    <w:p w14:paraId="1E1994EB" w14:textId="0C9BF697" w:rsidR="00061CE3" w:rsidRDefault="00061CE3" w:rsidP="00061CE3">
      <w:pPr>
        <w:pStyle w:val="ListBullet"/>
      </w:pPr>
      <w:r>
        <w:t>Volumes are lower</w:t>
      </w:r>
    </w:p>
    <w:p w14:paraId="6711E793" w14:textId="60BDD115" w:rsidR="00231C2C" w:rsidRDefault="00231C2C" w:rsidP="00061CE3">
      <w:pPr>
        <w:pStyle w:val="ListBullet"/>
      </w:pPr>
      <w:r>
        <w:t>Bedroom + storage furniture</w:t>
      </w:r>
    </w:p>
    <w:p w14:paraId="586BFA43" w14:textId="73A0F914" w:rsidR="00231C2C" w:rsidRDefault="00231C2C" w:rsidP="00061CE3">
      <w:pPr>
        <w:pStyle w:val="ListBullet"/>
      </w:pPr>
      <w:r>
        <w:t xml:space="preserve">Customs / </w:t>
      </w:r>
      <w:r w:rsidR="00C25A59">
        <w:t>modular / themed</w:t>
      </w:r>
    </w:p>
    <w:p w14:paraId="3693E1B1" w14:textId="1CB62AD7" w:rsidR="00C25A59" w:rsidRDefault="00C25A59" w:rsidP="00061CE3">
      <w:pPr>
        <w:pStyle w:val="ListBullet"/>
      </w:pPr>
      <w:r>
        <w:t>Early adopters, not mass retail</w:t>
      </w:r>
    </w:p>
    <w:p w14:paraId="79650905" w14:textId="4C7A24E4" w:rsidR="000C1C52" w:rsidRDefault="000C1C52" w:rsidP="000C1C52">
      <w:pPr>
        <w:pStyle w:val="ListBullet"/>
        <w:numPr>
          <w:ilvl w:val="0"/>
          <w:numId w:val="0"/>
        </w:numPr>
        <w:ind w:left="360"/>
      </w:pPr>
      <w:r>
        <w:t xml:space="preserve">       This supports lower revenue target</w:t>
      </w:r>
      <w:r w:rsidR="006B4B55">
        <w:t>s with higher margins in year 1.</w:t>
      </w:r>
    </w:p>
    <w:p w14:paraId="19E50EDE" w14:textId="635D8AF7" w:rsidR="00E333FD" w:rsidRDefault="00B9110A" w:rsidP="000C1C52">
      <w:pPr>
        <w:pStyle w:val="ListBullet"/>
        <w:numPr>
          <w:ilvl w:val="0"/>
          <w:numId w:val="0"/>
        </w:numPr>
        <w:ind w:left="360"/>
        <w:rPr>
          <w:b/>
          <w:bCs/>
          <w:i/>
          <w:iCs/>
        </w:rPr>
      </w:pPr>
      <w:r>
        <w:rPr>
          <w:b/>
          <w:bCs/>
          <w:i/>
          <w:iCs/>
        </w:rPr>
        <w:t>First-Year Revenue Targets</w:t>
      </w:r>
      <w:r w:rsidR="00D20195">
        <w:rPr>
          <w:b/>
          <w:bCs/>
          <w:i/>
          <w:iCs/>
        </w:rPr>
        <w:t>:</w:t>
      </w:r>
    </w:p>
    <w:p w14:paraId="6D2A981F" w14:textId="04DC3139" w:rsidR="00D20195" w:rsidRDefault="00A00C44" w:rsidP="00A00C44">
      <w:pPr>
        <w:pStyle w:val="ListBullet"/>
        <w:numPr>
          <w:ilvl w:val="0"/>
          <w:numId w:val="0"/>
        </w:numPr>
        <w:ind w:left="360" w:hanging="360"/>
      </w:pPr>
      <w:r>
        <w:lastRenderedPageBreak/>
        <w:t>You can adjust the numbers later</w:t>
      </w:r>
      <w:r w:rsidR="00F11617">
        <w:t xml:space="preserve">- but these are </w:t>
      </w:r>
      <w:r w:rsidR="00F11617">
        <w:rPr>
          <w:b/>
          <w:bCs/>
          <w:i/>
          <w:iCs/>
        </w:rPr>
        <w:t>investor-safe.</w:t>
      </w:r>
      <w:r w:rsidR="00D1393E">
        <w:rPr>
          <w:b/>
          <w:bCs/>
          <w:i/>
          <w:iCs/>
        </w:rPr>
        <w:t xml:space="preserve"> </w:t>
      </w:r>
      <w:r w:rsidR="00C4161D">
        <w:rPr>
          <w:b/>
          <w:bCs/>
          <w:i/>
          <w:iCs/>
        </w:rPr>
        <w:t xml:space="preserve"> </w:t>
      </w:r>
      <w:r w:rsidR="00C4161D">
        <w:t xml:space="preserve">I don’t want to promise </w:t>
      </w:r>
    </w:p>
    <w:p w14:paraId="0A1D0F98" w14:textId="190EBC77" w:rsidR="00D2529B" w:rsidRDefault="00D2529B" w:rsidP="00A00C44">
      <w:pPr>
        <w:pStyle w:val="ListBullet"/>
        <w:numPr>
          <w:ilvl w:val="0"/>
          <w:numId w:val="0"/>
        </w:numPr>
        <w:ind w:left="360" w:hanging="360"/>
      </w:pPr>
      <w:r>
        <w:t>High profits in year 1.</w:t>
      </w:r>
      <w:r w:rsidR="00745F12">
        <w:t xml:space="preserve"> A better goal is near break-even by end of ye</w:t>
      </w:r>
      <w:r w:rsidR="00691636">
        <w:t>ar 1</w:t>
      </w:r>
      <w:r w:rsidR="00B25D74">
        <w:t xml:space="preserve"> </w:t>
      </w:r>
      <w:r w:rsidR="001352BE">
        <w:t>(</w:t>
      </w:r>
      <w:r w:rsidR="00331DD9">
        <w:t xml:space="preserve">the cost of starting the company after purchasing it from </w:t>
      </w:r>
      <w:r w:rsidR="005F5B5A">
        <w:t>me) or</w:t>
      </w:r>
      <w:r w:rsidR="00691636">
        <w:t xml:space="preserve"> operating </w:t>
      </w:r>
      <w:r w:rsidR="00460733">
        <w:t xml:space="preserve">at </w:t>
      </w:r>
      <w:r w:rsidR="00691636">
        <w:t>a</w:t>
      </w:r>
      <w:r w:rsidR="00460733">
        <w:t xml:space="preserve"> controlled loss with clear improvement.</w:t>
      </w:r>
      <w:r w:rsidR="00291027">
        <w:t xml:space="preserve"> </w:t>
      </w:r>
    </w:p>
    <w:p w14:paraId="3B6D49F9" w14:textId="750949E7" w:rsidR="0053152A" w:rsidRDefault="0053152A" w:rsidP="007A497E">
      <w:pPr>
        <w:pStyle w:val="ListBullet"/>
        <w:numPr>
          <w:ilvl w:val="0"/>
          <w:numId w:val="0"/>
        </w:numPr>
        <w:ind w:left="360" w:hanging="360"/>
      </w:pPr>
      <w:r w:rsidRPr="00FD6F54">
        <w:rPr>
          <w:b/>
          <w:bCs/>
          <w:i/>
          <w:iCs/>
        </w:rPr>
        <w:t>Losses driven by</w:t>
      </w:r>
      <w:r w:rsidR="00FD6F54" w:rsidRPr="00FD6F54">
        <w:rPr>
          <w:b/>
          <w:bCs/>
          <w:i/>
          <w:iCs/>
        </w:rPr>
        <w:t>:</w:t>
      </w:r>
      <w:r w:rsidR="00FD6F54">
        <w:t xml:space="preserve"> </w:t>
      </w:r>
    </w:p>
    <w:p w14:paraId="033BA91C" w14:textId="47E976F6" w:rsidR="007A497E" w:rsidRDefault="007A497E" w:rsidP="007A497E">
      <w:pPr>
        <w:pStyle w:val="ListBullet"/>
      </w:pPr>
      <w:r>
        <w:t>Setup</w:t>
      </w:r>
    </w:p>
    <w:p w14:paraId="75408CA7" w14:textId="5297CD1A" w:rsidR="007A497E" w:rsidRDefault="007A497E" w:rsidP="007A497E">
      <w:pPr>
        <w:pStyle w:val="ListBullet"/>
      </w:pPr>
      <w:r>
        <w:t>Marketing</w:t>
      </w:r>
    </w:p>
    <w:p w14:paraId="27E1FF46" w14:textId="72C13A90" w:rsidR="007A497E" w:rsidRDefault="00B81758" w:rsidP="007A497E">
      <w:pPr>
        <w:pStyle w:val="ListBullet"/>
      </w:pPr>
      <w:r>
        <w:t>T</w:t>
      </w:r>
      <w:r w:rsidR="007A497E">
        <w:t>oolin</w:t>
      </w:r>
      <w:r>
        <w:t>g</w:t>
      </w:r>
    </w:p>
    <w:p w14:paraId="16A20F44" w14:textId="50C64923" w:rsidR="00B81758" w:rsidRDefault="00B81758" w:rsidP="007A497E">
      <w:pPr>
        <w:pStyle w:val="ListBullet"/>
      </w:pPr>
      <w:r>
        <w:t>AI portal development</w:t>
      </w:r>
    </w:p>
    <w:p w14:paraId="68D30B7F" w14:textId="4D8109DC" w:rsidR="00B81758" w:rsidRDefault="000379CB" w:rsidP="007A497E">
      <w:pPr>
        <w:pStyle w:val="ListBullet"/>
      </w:pPr>
      <w:r>
        <w:t>M</w:t>
      </w:r>
      <w:r w:rsidR="00B81758">
        <w:t>anufacturing</w:t>
      </w:r>
    </w:p>
    <w:p w14:paraId="1A3B5C8C" w14:textId="37B0CB79" w:rsidR="00D44083" w:rsidRDefault="00D44083" w:rsidP="00D44083">
      <w:pPr>
        <w:pStyle w:val="ListBullet"/>
        <w:numPr>
          <w:ilvl w:val="0"/>
          <w:numId w:val="0"/>
        </w:numPr>
      </w:pPr>
      <w:r>
        <w:t>While the broader furniture market grows at approximately 5-</w:t>
      </w:r>
      <w:r w:rsidR="004B1BA7">
        <w:t>6% CAGR,</w:t>
      </w:r>
    </w:p>
    <w:p w14:paraId="43E12FD5" w14:textId="504789D0" w:rsidR="004B1BA7" w:rsidRDefault="004B1BA7" w:rsidP="00D44083">
      <w:pPr>
        <w:pStyle w:val="ListBullet"/>
        <w:numPr>
          <w:ilvl w:val="0"/>
          <w:numId w:val="0"/>
        </w:numPr>
      </w:pPr>
      <w:r>
        <w:t>Dreamscape’s modular and technology-assisted model is designed</w:t>
      </w:r>
      <w:r w:rsidR="00F04B83">
        <w:t xml:space="preserve"> to exceed market growth rates once initial validation is achieved.</w:t>
      </w:r>
    </w:p>
    <w:p w14:paraId="02AD812E" w14:textId="171B23F8" w:rsidR="000379CB" w:rsidRDefault="00DD6DF1" w:rsidP="000379CB">
      <w:pPr>
        <w:pStyle w:val="ListBullet"/>
        <w:numPr>
          <w:ilvl w:val="0"/>
          <w:numId w:val="0"/>
        </w:numPr>
      </w:pPr>
      <w:r>
        <w:rPr>
          <w:b/>
          <w:bCs/>
          <w:i/>
          <w:iCs/>
        </w:rPr>
        <w:t>Primary assumption:</w:t>
      </w:r>
      <w:r w:rsidR="00081AF5">
        <w:rPr>
          <w:b/>
          <w:bCs/>
          <w:i/>
          <w:iCs/>
        </w:rPr>
        <w:t xml:space="preserve"> </w:t>
      </w:r>
      <w:r w:rsidR="00081AF5">
        <w:t xml:space="preserve">custom, modular furniture </w:t>
      </w:r>
      <w:r w:rsidR="00E160CC">
        <w:t>(modular</w:t>
      </w:r>
      <w:r w:rsidR="008E5A13">
        <w:t xml:space="preserve"> dressers, bedroom sets, custom </w:t>
      </w:r>
      <w:r w:rsidR="00E160CC">
        <w:t>upgrades [</w:t>
      </w:r>
      <w:r w:rsidR="00BE37CD">
        <w:t>LEDS, doors, themes]</w:t>
      </w:r>
      <w:r w:rsidR="008D4FD9">
        <w:t xml:space="preserve"> = </w:t>
      </w:r>
      <w:r w:rsidR="00132D28">
        <w:t>high volume early.</w:t>
      </w:r>
    </w:p>
    <w:p w14:paraId="227A3B29" w14:textId="6C43E7D1" w:rsidR="00E160CC" w:rsidRDefault="00E1468F" w:rsidP="000379CB">
      <w:pPr>
        <w:pStyle w:val="ListBullet"/>
        <w:numPr>
          <w:ilvl w:val="0"/>
          <w:numId w:val="0"/>
        </w:numPr>
        <w:rPr>
          <w:b/>
          <w:bCs/>
          <w:i/>
          <w:iCs/>
        </w:rPr>
      </w:pPr>
      <w:r>
        <w:rPr>
          <w:b/>
          <w:bCs/>
          <w:i/>
          <w:iCs/>
        </w:rPr>
        <w:t>Target range</w:t>
      </w:r>
      <w:r w:rsidR="0023161B">
        <w:rPr>
          <w:b/>
          <w:bCs/>
          <w:i/>
          <w:iCs/>
        </w:rPr>
        <w:t>:</w:t>
      </w:r>
      <w:r w:rsidR="001F55D4">
        <w:rPr>
          <w:b/>
          <w:bCs/>
          <w:i/>
          <w:iCs/>
        </w:rPr>
        <w:t xml:space="preserve"> this is a realistic growth goal</w:t>
      </w:r>
      <w:r w:rsidR="00B80CD2">
        <w:rPr>
          <w:b/>
          <w:bCs/>
          <w:i/>
          <w:iCs/>
        </w:rPr>
        <w:t xml:space="preserve"> without hype.</w:t>
      </w:r>
    </w:p>
    <w:p w14:paraId="7CE11941" w14:textId="56482134" w:rsidR="0023161B" w:rsidRDefault="0023161B" w:rsidP="000379CB">
      <w:pPr>
        <w:pStyle w:val="ListBullet"/>
        <w:numPr>
          <w:ilvl w:val="0"/>
          <w:numId w:val="0"/>
        </w:numPr>
        <w:rPr>
          <w:b/>
          <w:bCs/>
          <w:i/>
          <w:iCs/>
        </w:rPr>
      </w:pPr>
      <w:r>
        <w:rPr>
          <w:b/>
          <w:bCs/>
          <w:i/>
          <w:iCs/>
        </w:rPr>
        <w:t>$180,000</w:t>
      </w:r>
      <w:r w:rsidR="008C0586">
        <w:rPr>
          <w:b/>
          <w:bCs/>
          <w:i/>
          <w:iCs/>
        </w:rPr>
        <w:t xml:space="preserve"> - $300,000 in year 1 revenue</w:t>
      </w:r>
    </w:p>
    <w:p w14:paraId="20ABCCD9" w14:textId="7308C089" w:rsidR="008C0586" w:rsidRDefault="008C0586" w:rsidP="009100AF">
      <w:pPr>
        <w:pStyle w:val="ListBullet"/>
        <w:numPr>
          <w:ilvl w:val="0"/>
          <w:numId w:val="0"/>
        </w:numPr>
        <w:ind w:left="360"/>
      </w:pPr>
      <w:r>
        <w:t>How this could break down</w:t>
      </w:r>
      <w:r w:rsidR="009100AF">
        <w:t>:</w:t>
      </w:r>
    </w:p>
    <w:p w14:paraId="525FED8E" w14:textId="4C83F656" w:rsidR="009100AF" w:rsidRDefault="009100AF" w:rsidP="009100AF">
      <w:pPr>
        <w:pStyle w:val="ListBullet"/>
      </w:pPr>
      <w:r>
        <w:t>2-4 core product sales per month</w:t>
      </w:r>
    </w:p>
    <w:p w14:paraId="4DD49BC5" w14:textId="6AB3D331" w:rsidR="009100AF" w:rsidRPr="00196935" w:rsidRDefault="00A23F98" w:rsidP="009100AF">
      <w:pPr>
        <w:pStyle w:val="ListBullet"/>
      </w:pPr>
      <w:r>
        <w:t xml:space="preserve">Average order value: </w:t>
      </w:r>
      <w:r>
        <w:rPr>
          <w:b/>
          <w:bCs/>
          <w:i/>
          <w:iCs/>
        </w:rPr>
        <w:t>$4,000-$8,000</w:t>
      </w:r>
    </w:p>
    <w:p w14:paraId="51588CBC" w14:textId="771B7F5E" w:rsidR="00196935" w:rsidRDefault="00102EB9" w:rsidP="009100AF">
      <w:pPr>
        <w:pStyle w:val="ListBullet"/>
      </w:pPr>
      <w:r>
        <w:t>Plus,</w:t>
      </w:r>
      <w:r w:rsidR="00196935">
        <w:t xml:space="preserve"> modular upgrades &amp; add-ons</w:t>
      </w:r>
    </w:p>
    <w:p w14:paraId="4EF80CB9" w14:textId="7352F592" w:rsidR="00832F8F" w:rsidRDefault="00832F8F" w:rsidP="00832F8F">
      <w:pPr>
        <w:pStyle w:val="ListBullet"/>
        <w:numPr>
          <w:ilvl w:val="0"/>
          <w:numId w:val="0"/>
        </w:numPr>
        <w:ind w:left="360"/>
        <w:rPr>
          <w:b/>
          <w:bCs/>
          <w:i/>
          <w:iCs/>
        </w:rPr>
      </w:pPr>
      <w:r>
        <w:rPr>
          <w:b/>
          <w:bCs/>
          <w:i/>
          <w:iCs/>
        </w:rPr>
        <w:t>Gross Margin Goals (very Important</w:t>
      </w:r>
      <w:r w:rsidR="007D1055">
        <w:rPr>
          <w:b/>
          <w:bCs/>
          <w:i/>
          <w:iCs/>
        </w:rPr>
        <w:t>)</w:t>
      </w:r>
    </w:p>
    <w:p w14:paraId="23D62450" w14:textId="1B8EDD0F" w:rsidR="006D5357" w:rsidRPr="00115F0C" w:rsidRDefault="006D5357" w:rsidP="006D5357">
      <w:pPr>
        <w:pStyle w:val="ListBullet"/>
      </w:pPr>
      <w:r>
        <w:t xml:space="preserve">Target </w:t>
      </w:r>
      <w:r>
        <w:rPr>
          <w:b/>
          <w:bCs/>
          <w:i/>
          <w:iCs/>
        </w:rPr>
        <w:t>gross margins: 50-65%</w:t>
      </w:r>
    </w:p>
    <w:p w14:paraId="5C647127" w14:textId="2F2FF90E" w:rsidR="00115F0C" w:rsidRDefault="00115F0C" w:rsidP="006D5357">
      <w:pPr>
        <w:pStyle w:val="ListBullet"/>
      </w:pPr>
      <w:r>
        <w:t>Modular components reduce custom labor</w:t>
      </w:r>
    </w:p>
    <w:p w14:paraId="644C34D0" w14:textId="6D26CF28" w:rsidR="00115F0C" w:rsidRDefault="00115F0C" w:rsidP="006D5357">
      <w:pPr>
        <w:pStyle w:val="ListBullet"/>
      </w:pPr>
      <w:r>
        <w:t>Premium themes justify pricing</w:t>
      </w:r>
    </w:p>
    <w:p w14:paraId="4E1EB7A4" w14:textId="4119E9F6" w:rsidR="008B5FCB" w:rsidRDefault="008B5FCB" w:rsidP="008B5FCB">
      <w:pPr>
        <w:pStyle w:val="ListBullet"/>
        <w:numPr>
          <w:ilvl w:val="0"/>
          <w:numId w:val="0"/>
        </w:numPr>
        <w:ind w:left="360"/>
        <w:rPr>
          <w:b/>
          <w:bCs/>
          <w:i/>
          <w:iCs/>
        </w:rPr>
      </w:pPr>
      <w:r>
        <w:rPr>
          <w:b/>
          <w:bCs/>
          <w:i/>
          <w:iCs/>
        </w:rPr>
        <w:t>Example:</w:t>
      </w:r>
    </w:p>
    <w:p w14:paraId="6D5C145E" w14:textId="7A89761A" w:rsidR="000E65B3" w:rsidRDefault="000E65B3" w:rsidP="000E65B3">
      <w:pPr>
        <w:pStyle w:val="ListBullet"/>
      </w:pPr>
      <w:r>
        <w:t>$6,000 sale</w:t>
      </w:r>
    </w:p>
    <w:p w14:paraId="301E745C" w14:textId="1A5FE16C" w:rsidR="000E65B3" w:rsidRDefault="000E65B3" w:rsidP="000E65B3">
      <w:pPr>
        <w:pStyle w:val="ListBullet"/>
      </w:pPr>
      <w:r>
        <w:t>$2,400-</w:t>
      </w:r>
      <w:r w:rsidR="00980E71">
        <w:t>$3,000 cost</w:t>
      </w:r>
    </w:p>
    <w:p w14:paraId="1DC1A1D5" w14:textId="519B5469" w:rsidR="00980E71" w:rsidRDefault="00980E71" w:rsidP="000E65B3">
      <w:pPr>
        <w:pStyle w:val="ListBullet"/>
      </w:pPr>
      <w:r>
        <w:lastRenderedPageBreak/>
        <w:t>$3,000-$3,600 gross profit</w:t>
      </w:r>
    </w:p>
    <w:p w14:paraId="4CCC0964" w14:textId="1681605F" w:rsidR="005970AA" w:rsidRDefault="005970AA" w:rsidP="005970AA">
      <w:pPr>
        <w:pStyle w:val="ListBullet"/>
        <w:numPr>
          <w:ilvl w:val="0"/>
          <w:numId w:val="0"/>
        </w:numPr>
      </w:pPr>
      <w:r>
        <w:t xml:space="preserve">This is where </w:t>
      </w:r>
      <w:r w:rsidR="00540D4F">
        <w:t>D</w:t>
      </w:r>
      <w:r w:rsidR="00A13A6E">
        <w:t>reamscape</w:t>
      </w:r>
      <w:r>
        <w:t xml:space="preserve"> beat</w:t>
      </w:r>
      <w:r w:rsidR="00540D4F">
        <w:t>s</w:t>
      </w:r>
      <w:r>
        <w:t xml:space="preserve"> mass furniture brands.</w:t>
      </w:r>
    </w:p>
    <w:p w14:paraId="6EC12F02" w14:textId="77B07AA2" w:rsidR="00A13A6E" w:rsidRDefault="00A13A6E" w:rsidP="005970AA">
      <w:pPr>
        <w:pStyle w:val="ListBullet"/>
        <w:numPr>
          <w:ilvl w:val="0"/>
          <w:numId w:val="0"/>
        </w:numPr>
        <w:rPr>
          <w:b/>
          <w:bCs/>
          <w:i/>
          <w:iCs/>
        </w:rPr>
      </w:pPr>
      <w:r>
        <w:rPr>
          <w:b/>
          <w:bCs/>
          <w:i/>
          <w:iCs/>
        </w:rPr>
        <w:t>Cash Flow Goal</w:t>
      </w:r>
    </w:p>
    <w:p w14:paraId="53A9E62D" w14:textId="6D8AC188" w:rsidR="000C06CF" w:rsidRDefault="000C06CF" w:rsidP="005970AA">
      <w:pPr>
        <w:pStyle w:val="ListBullet"/>
        <w:numPr>
          <w:ilvl w:val="0"/>
          <w:numId w:val="0"/>
        </w:numPr>
      </w:pPr>
      <w:r>
        <w:t>Because furniture is capital-inte</w:t>
      </w:r>
      <w:r w:rsidR="004A36B7">
        <w:t>nsive:</w:t>
      </w:r>
    </w:p>
    <w:p w14:paraId="5CB1517D" w14:textId="7F7C21A3" w:rsidR="004A36B7" w:rsidRDefault="004A36B7" w:rsidP="004A36B7">
      <w:pPr>
        <w:pStyle w:val="ListBullet"/>
      </w:pPr>
      <w:r>
        <w:t>Order-based production</w:t>
      </w:r>
    </w:p>
    <w:p w14:paraId="77D5EA39" w14:textId="59DFCA9F" w:rsidR="004A36B7" w:rsidRDefault="004A36B7" w:rsidP="004A36B7">
      <w:pPr>
        <w:pStyle w:val="ListBullet"/>
      </w:pPr>
      <w:r>
        <w:t xml:space="preserve">Deposits before </w:t>
      </w:r>
      <w:r w:rsidR="00637F41">
        <w:t>building</w:t>
      </w:r>
      <w:r>
        <w:t xml:space="preserve"> (30-50%</w:t>
      </w:r>
      <w:r w:rsidR="00637F41">
        <w:t>)</w:t>
      </w:r>
    </w:p>
    <w:p w14:paraId="3ADF573A" w14:textId="32CC9FF5" w:rsidR="00637F41" w:rsidRDefault="00637F41" w:rsidP="004A36B7">
      <w:pPr>
        <w:pStyle w:val="ListBullet"/>
      </w:pPr>
      <w:r>
        <w:t>Avoid inventory build-up</w:t>
      </w:r>
    </w:p>
    <w:p w14:paraId="06452CF8" w14:textId="4A4F523B" w:rsidR="00485EA5" w:rsidRDefault="00485EA5" w:rsidP="004A36B7">
      <w:pPr>
        <w:pStyle w:val="ListBullet"/>
      </w:pPr>
      <w:r>
        <w:t>Maintain positive or neutral monthly cash flow</w:t>
      </w:r>
    </w:p>
    <w:p w14:paraId="40F64390" w14:textId="3A5B3B48" w:rsidR="001B170E" w:rsidRPr="000C06CF" w:rsidRDefault="001B170E" w:rsidP="004A36B7">
      <w:pPr>
        <w:pStyle w:val="ListBullet"/>
      </w:pPr>
      <w:r>
        <w:t>No large unsold inventory</w:t>
      </w:r>
    </w:p>
    <w:p w14:paraId="65A68F76" w14:textId="30648BC8" w:rsidR="00177EC4" w:rsidRDefault="00740289" w:rsidP="005970AA">
      <w:pPr>
        <w:pStyle w:val="ListBullet"/>
        <w:numPr>
          <w:ilvl w:val="0"/>
          <w:numId w:val="0"/>
        </w:numPr>
        <w:rPr>
          <w:b/>
          <w:bCs/>
          <w:i/>
          <w:iCs/>
        </w:rPr>
      </w:pPr>
      <w:r>
        <w:rPr>
          <w:b/>
          <w:bCs/>
          <w:i/>
          <w:iCs/>
        </w:rPr>
        <w:t>How CAGR Fits In</w:t>
      </w:r>
      <w:r w:rsidR="002B07BB">
        <w:rPr>
          <w:b/>
          <w:bCs/>
          <w:i/>
          <w:iCs/>
        </w:rPr>
        <w:t>:</w:t>
      </w:r>
    </w:p>
    <w:p w14:paraId="40B585FA" w14:textId="14E0E451" w:rsidR="002B07BB" w:rsidRDefault="002B07BB" w:rsidP="002B07BB">
      <w:pPr>
        <w:pStyle w:val="ListBullet"/>
      </w:pPr>
      <w:r>
        <w:t>Year 1:</w:t>
      </w:r>
      <w:r w:rsidR="001A7929">
        <w:t xml:space="preserve"> foundation year</w:t>
      </w:r>
    </w:p>
    <w:p w14:paraId="2BA0F470" w14:textId="577642F9" w:rsidR="001A7929" w:rsidRPr="001A7929" w:rsidRDefault="001A7929" w:rsidP="002B07BB">
      <w:pPr>
        <w:pStyle w:val="ListBullet"/>
      </w:pPr>
      <w:r>
        <w:t xml:space="preserve">Year 2-3: </w:t>
      </w:r>
      <w:r>
        <w:rPr>
          <w:b/>
          <w:bCs/>
          <w:i/>
          <w:iCs/>
        </w:rPr>
        <w:t>15-25% annual growth</w:t>
      </w:r>
    </w:p>
    <w:p w14:paraId="2B151BC3" w14:textId="2C0A73E3" w:rsidR="001A7929" w:rsidRPr="00740289" w:rsidRDefault="00A41C2F" w:rsidP="002B07BB">
      <w:pPr>
        <w:pStyle w:val="ListBullet"/>
      </w:pPr>
      <w:r>
        <w:t>Year 4+: potential to outpace</w:t>
      </w:r>
      <w:r w:rsidR="002807B9">
        <w:t xml:space="preserve"> market CAGR significantly</w:t>
      </w:r>
    </w:p>
    <w:p w14:paraId="7A9BFFD4" w14:textId="56DFB818" w:rsidR="008B5FCB" w:rsidRDefault="008B5FCB" w:rsidP="008B5FCB">
      <w:pPr>
        <w:pStyle w:val="ListBullet"/>
        <w:numPr>
          <w:ilvl w:val="0"/>
          <w:numId w:val="0"/>
        </w:numPr>
      </w:pPr>
    </w:p>
    <w:p w14:paraId="37C1133A" w14:textId="3000F9B6" w:rsidR="00976EC9" w:rsidRPr="00C13D04" w:rsidRDefault="0090517B" w:rsidP="008B5FCB">
      <w:pPr>
        <w:pStyle w:val="ListBullet"/>
        <w:numPr>
          <w:ilvl w:val="0"/>
          <w:numId w:val="0"/>
        </w:numPr>
        <w:rPr>
          <w:b/>
          <w:bCs/>
          <w:i/>
          <w:iCs/>
        </w:rPr>
      </w:pPr>
      <w:r w:rsidRPr="00C13D04">
        <w:rPr>
          <w:b/>
          <w:bCs/>
          <w:i/>
          <w:iCs/>
        </w:rPr>
        <w:t>Best-Case Scenario</w:t>
      </w:r>
      <w:r w:rsidR="00C13D04" w:rsidRPr="00C13D04">
        <w:rPr>
          <w:b/>
          <w:bCs/>
          <w:i/>
          <w:iCs/>
        </w:rPr>
        <w:t xml:space="preserve"> – Year 1 Financial Numbers</w:t>
      </w:r>
    </w:p>
    <w:p w14:paraId="6B43B35A" w14:textId="4A2A08DA" w:rsidR="00F46246" w:rsidRDefault="007A1C0F" w:rsidP="008B5FCB">
      <w:pPr>
        <w:pStyle w:val="ListBullet"/>
        <w:numPr>
          <w:ilvl w:val="0"/>
          <w:numId w:val="0"/>
        </w:numPr>
        <w:rPr>
          <w:b/>
          <w:bCs/>
          <w:i/>
          <w:iCs/>
        </w:rPr>
      </w:pPr>
      <w:r>
        <w:rPr>
          <w:b/>
          <w:bCs/>
          <w:i/>
          <w:iCs/>
        </w:rPr>
        <w:t>Annual Revenue Target</w:t>
      </w:r>
      <w:r w:rsidR="00C83F4B">
        <w:rPr>
          <w:b/>
          <w:bCs/>
          <w:i/>
          <w:iCs/>
        </w:rPr>
        <w:t xml:space="preserve"> </w:t>
      </w:r>
    </w:p>
    <w:p w14:paraId="79460C88" w14:textId="0C2B3CD2" w:rsidR="00F81C96" w:rsidRDefault="00F81C96" w:rsidP="008B5FCB">
      <w:pPr>
        <w:pStyle w:val="ListBullet"/>
        <w:numPr>
          <w:ilvl w:val="0"/>
          <w:numId w:val="0"/>
        </w:numPr>
        <w:rPr>
          <w:b/>
          <w:bCs/>
          <w:i/>
          <w:iCs/>
        </w:rPr>
      </w:pPr>
      <w:r>
        <w:rPr>
          <w:b/>
          <w:bCs/>
          <w:i/>
          <w:iCs/>
        </w:rPr>
        <w:t>$</w:t>
      </w:r>
      <w:r w:rsidR="00500068">
        <w:rPr>
          <w:b/>
          <w:bCs/>
          <w:i/>
          <w:iCs/>
        </w:rPr>
        <w:t>450,000-$600,000</w:t>
      </w:r>
    </w:p>
    <w:p w14:paraId="3F5FCA12" w14:textId="144F9364" w:rsidR="00C71C4E" w:rsidRDefault="00CE6DCF" w:rsidP="00C71C4E">
      <w:pPr>
        <w:pStyle w:val="ListBullet"/>
      </w:pPr>
      <w:r>
        <w:t>4-6 core sales per month</w:t>
      </w:r>
    </w:p>
    <w:p w14:paraId="6FCB27C8" w14:textId="63A196C8" w:rsidR="00CE6DCF" w:rsidRDefault="00CE6DCF" w:rsidP="00C71C4E">
      <w:pPr>
        <w:pStyle w:val="ListBullet"/>
      </w:pPr>
      <w:r>
        <w:t>Average order value: $</w:t>
      </w:r>
      <w:r w:rsidR="00834176">
        <w:t>6,000-$9,000</w:t>
      </w:r>
    </w:p>
    <w:p w14:paraId="44B626F7" w14:textId="5D5544FA" w:rsidR="00834176" w:rsidRDefault="00834176" w:rsidP="00C71C4E">
      <w:pPr>
        <w:pStyle w:val="ListBullet"/>
      </w:pPr>
      <w:r>
        <w:t xml:space="preserve">Consistent </w:t>
      </w:r>
      <w:r w:rsidR="003B742A">
        <w:t>upselling</w:t>
      </w:r>
      <w:r>
        <w:t xml:space="preserve"> (LEDS, doors, themes, modules)</w:t>
      </w:r>
    </w:p>
    <w:p w14:paraId="75DD0616" w14:textId="5652734E" w:rsidR="003B742A" w:rsidRDefault="00AD19FB" w:rsidP="003B742A">
      <w:pPr>
        <w:pStyle w:val="ListBullet"/>
        <w:numPr>
          <w:ilvl w:val="0"/>
          <w:numId w:val="0"/>
        </w:numPr>
        <w:rPr>
          <w:b/>
          <w:bCs/>
          <w:i/>
          <w:iCs/>
        </w:rPr>
      </w:pPr>
      <w:r>
        <w:rPr>
          <w:b/>
          <w:bCs/>
          <w:i/>
          <w:iCs/>
        </w:rPr>
        <w:t>Monthly Average</w:t>
      </w:r>
    </w:p>
    <w:p w14:paraId="09090970" w14:textId="1E9E1A53" w:rsidR="00AD19FB" w:rsidRDefault="001E56FE" w:rsidP="00AD19FB">
      <w:pPr>
        <w:pStyle w:val="ListBullet"/>
      </w:pPr>
      <w:r>
        <w:t>$37,000-$50,000/month by mid-year</w:t>
      </w:r>
    </w:p>
    <w:p w14:paraId="5762B7F2" w14:textId="05B67B6B" w:rsidR="001E56FE" w:rsidRDefault="0067299A" w:rsidP="00AD19FB">
      <w:pPr>
        <w:pStyle w:val="ListBullet"/>
      </w:pPr>
      <w:r>
        <w:t>Slower Q1, stronger Q</w:t>
      </w:r>
      <w:r w:rsidR="00490950">
        <w:t>3</w:t>
      </w:r>
      <w:r>
        <w:t>-Q4</w:t>
      </w:r>
    </w:p>
    <w:p w14:paraId="20DE918F" w14:textId="04A8919F" w:rsidR="00501C1B" w:rsidRDefault="00501C1B" w:rsidP="00501C1B">
      <w:pPr>
        <w:pStyle w:val="ListBullet"/>
        <w:numPr>
          <w:ilvl w:val="0"/>
          <w:numId w:val="0"/>
        </w:numPr>
        <w:ind w:left="360"/>
        <w:rPr>
          <w:b/>
          <w:bCs/>
          <w:i/>
          <w:iCs/>
        </w:rPr>
      </w:pPr>
      <w:r>
        <w:rPr>
          <w:b/>
          <w:bCs/>
          <w:i/>
          <w:iCs/>
        </w:rPr>
        <w:t>Target Gross Margin</w:t>
      </w:r>
    </w:p>
    <w:p w14:paraId="2D30A0D1" w14:textId="7937CF8F" w:rsidR="00501C1B" w:rsidRDefault="00501C1B" w:rsidP="00501C1B">
      <w:pPr>
        <w:pStyle w:val="ListBullet"/>
        <w:numPr>
          <w:ilvl w:val="0"/>
          <w:numId w:val="0"/>
        </w:numPr>
        <w:ind w:left="360"/>
        <w:rPr>
          <w:b/>
          <w:bCs/>
          <w:i/>
          <w:iCs/>
        </w:rPr>
      </w:pPr>
      <w:r>
        <w:rPr>
          <w:b/>
          <w:bCs/>
          <w:i/>
          <w:iCs/>
        </w:rPr>
        <w:t>60-70%</w:t>
      </w:r>
    </w:p>
    <w:p w14:paraId="25F9A9E5" w14:textId="06BC902F" w:rsidR="00671CEA" w:rsidRDefault="00671CEA" w:rsidP="00501C1B">
      <w:pPr>
        <w:pStyle w:val="ListBullet"/>
        <w:numPr>
          <w:ilvl w:val="0"/>
          <w:numId w:val="0"/>
        </w:numPr>
        <w:ind w:left="360"/>
      </w:pPr>
      <w:r>
        <w:t>Example:</w:t>
      </w:r>
    </w:p>
    <w:p w14:paraId="4DAE821D" w14:textId="6D5FC3CC" w:rsidR="00671CEA" w:rsidRDefault="00671CEA" w:rsidP="00671CEA">
      <w:pPr>
        <w:pStyle w:val="ListBullet"/>
      </w:pPr>
      <w:r>
        <w:t>$8,000 sale</w:t>
      </w:r>
    </w:p>
    <w:p w14:paraId="01303A48" w14:textId="2B62200A" w:rsidR="00671CEA" w:rsidRDefault="006F3DA6" w:rsidP="00671CEA">
      <w:pPr>
        <w:pStyle w:val="ListBullet"/>
      </w:pPr>
      <w:r>
        <w:lastRenderedPageBreak/>
        <w:t>$2,400-$3,200 total cost</w:t>
      </w:r>
    </w:p>
    <w:p w14:paraId="720B4A91" w14:textId="1B26F631" w:rsidR="006F3DA6" w:rsidRDefault="006F3DA6" w:rsidP="00671CEA">
      <w:pPr>
        <w:pStyle w:val="ListBullet"/>
      </w:pPr>
      <w:r>
        <w:t>$4,800</w:t>
      </w:r>
      <w:r w:rsidR="00A82590">
        <w:t>-$5,600 gross profit per order</w:t>
      </w:r>
    </w:p>
    <w:p w14:paraId="0A8CE217" w14:textId="50A11AC4" w:rsidR="00A82590" w:rsidRDefault="00F31B42" w:rsidP="00F86FF4">
      <w:pPr>
        <w:pStyle w:val="ListBullet"/>
        <w:numPr>
          <w:ilvl w:val="0"/>
          <w:numId w:val="0"/>
        </w:numPr>
        <w:rPr>
          <w:b/>
          <w:bCs/>
          <w:i/>
          <w:iCs/>
        </w:rPr>
      </w:pPr>
      <w:r>
        <w:rPr>
          <w:b/>
          <w:bCs/>
          <w:i/>
          <w:iCs/>
        </w:rPr>
        <w:t>Gross Profit</w:t>
      </w:r>
    </w:p>
    <w:p w14:paraId="63CC882E" w14:textId="3F3294D4" w:rsidR="00333279" w:rsidRDefault="00333279" w:rsidP="00F86FF4">
      <w:pPr>
        <w:pStyle w:val="ListBullet"/>
        <w:numPr>
          <w:ilvl w:val="0"/>
          <w:numId w:val="0"/>
        </w:numPr>
        <w:rPr>
          <w:i/>
          <w:iCs/>
        </w:rPr>
      </w:pPr>
      <w:r>
        <w:rPr>
          <w:i/>
          <w:iCs/>
        </w:rPr>
        <w:t>If revenue hits $525,000</w:t>
      </w:r>
    </w:p>
    <w:p w14:paraId="0991BB32" w14:textId="0F132A6E" w:rsidR="00A330BA" w:rsidRDefault="00A330BA" w:rsidP="00A330BA">
      <w:pPr>
        <w:pStyle w:val="ListBullet"/>
      </w:pPr>
      <w:r>
        <w:t>Gross profit @ 65%</w:t>
      </w:r>
      <w:r w:rsidR="006F78F1">
        <w:t>=$341,000</w:t>
      </w:r>
    </w:p>
    <w:p w14:paraId="1D66345A" w14:textId="0D97F9F2" w:rsidR="006F78F1" w:rsidRPr="00333279" w:rsidRDefault="006F78F1" w:rsidP="00A330BA">
      <w:pPr>
        <w:pStyle w:val="ListBullet"/>
      </w:pPr>
      <w:r>
        <w:t xml:space="preserve">Gross </w:t>
      </w:r>
      <w:proofErr w:type="gramStart"/>
      <w:r>
        <w:t>profit @ 70%</w:t>
      </w:r>
      <w:proofErr w:type="gramEnd"/>
      <w:r>
        <w:t xml:space="preserve"> = $</w:t>
      </w:r>
      <w:r w:rsidR="0089673A">
        <w:t>367,500</w:t>
      </w:r>
    </w:p>
    <w:p w14:paraId="18D6129B" w14:textId="0085123F" w:rsidR="00E160CC" w:rsidRDefault="00C14FC6" w:rsidP="000379CB">
      <w:pPr>
        <w:pStyle w:val="ListBullet"/>
        <w:numPr>
          <w:ilvl w:val="0"/>
          <w:numId w:val="0"/>
        </w:numPr>
        <w:rPr>
          <w:b/>
          <w:bCs/>
          <w:i/>
          <w:iCs/>
        </w:rPr>
      </w:pPr>
      <w:r>
        <w:rPr>
          <w:b/>
          <w:bCs/>
          <w:i/>
          <w:iCs/>
        </w:rPr>
        <w:t>Estimated Operating Expenses:</w:t>
      </w:r>
    </w:p>
    <w:p w14:paraId="516DEA02" w14:textId="59CDC0CB" w:rsidR="00C14FC6" w:rsidRDefault="003D2B85" w:rsidP="000379CB">
      <w:pPr>
        <w:pStyle w:val="ListBullet"/>
        <w:numPr>
          <w:ilvl w:val="0"/>
          <w:numId w:val="0"/>
        </w:numPr>
        <w:rPr>
          <w:b/>
          <w:bCs/>
          <w:i/>
          <w:iCs/>
        </w:rPr>
      </w:pPr>
      <w:r>
        <w:rPr>
          <w:b/>
          <w:bCs/>
          <w:i/>
          <w:iCs/>
        </w:rPr>
        <w:t>$220,000-$260,000 for the year</w:t>
      </w:r>
    </w:p>
    <w:p w14:paraId="7F030D11" w14:textId="4A6841D1" w:rsidR="0032074A" w:rsidRDefault="0032074A" w:rsidP="000379CB">
      <w:pPr>
        <w:pStyle w:val="ListBullet"/>
        <w:numPr>
          <w:ilvl w:val="0"/>
          <w:numId w:val="0"/>
        </w:numPr>
      </w:pPr>
      <w:r>
        <w:t>Includes:</w:t>
      </w:r>
    </w:p>
    <w:p w14:paraId="5D34C0E4" w14:textId="33CEA38E" w:rsidR="0032074A" w:rsidRDefault="00735846" w:rsidP="0032074A">
      <w:pPr>
        <w:pStyle w:val="ListBullet"/>
      </w:pPr>
      <w:r>
        <w:t>labor</w:t>
      </w:r>
    </w:p>
    <w:p w14:paraId="5BC82FC4" w14:textId="67EDEF00" w:rsidR="00735846" w:rsidRDefault="00735846" w:rsidP="0032074A">
      <w:pPr>
        <w:pStyle w:val="ListBullet"/>
      </w:pPr>
      <w:r>
        <w:t>marketing</w:t>
      </w:r>
    </w:p>
    <w:p w14:paraId="6DEC67C5" w14:textId="37ACD6EE" w:rsidR="00735846" w:rsidRDefault="00735846" w:rsidP="0032074A">
      <w:pPr>
        <w:pStyle w:val="ListBullet"/>
      </w:pPr>
      <w:r>
        <w:t>software / AI</w:t>
      </w:r>
    </w:p>
    <w:p w14:paraId="2B0DA99E" w14:textId="572875F4" w:rsidR="00735846" w:rsidRDefault="00735846" w:rsidP="0032074A">
      <w:pPr>
        <w:pStyle w:val="ListBullet"/>
      </w:pPr>
      <w:r>
        <w:t>rent / workshop</w:t>
      </w:r>
    </w:p>
    <w:p w14:paraId="6B7D6DA3" w14:textId="519B9DD0" w:rsidR="00735846" w:rsidRDefault="00735846" w:rsidP="0032074A">
      <w:pPr>
        <w:pStyle w:val="ListBullet"/>
      </w:pPr>
      <w:r>
        <w:t>admin / legal</w:t>
      </w:r>
    </w:p>
    <w:p w14:paraId="1C015016" w14:textId="56BB3891" w:rsidR="00EC7B0F" w:rsidRDefault="007C4CEA" w:rsidP="002B75BC">
      <w:pPr>
        <w:pStyle w:val="ListBullet"/>
        <w:numPr>
          <w:ilvl w:val="0"/>
          <w:numId w:val="0"/>
        </w:numPr>
      </w:pPr>
      <w:r>
        <w:rPr>
          <w:b/>
          <w:bCs/>
          <w:i/>
          <w:iCs/>
        </w:rPr>
        <w:t>Cash Flow</w:t>
      </w:r>
      <w:r w:rsidR="003B5B1A">
        <w:rPr>
          <w:b/>
          <w:bCs/>
          <w:i/>
          <w:iCs/>
        </w:rPr>
        <w:t xml:space="preserve">: </w:t>
      </w:r>
      <w:r w:rsidR="003B5B1A">
        <w:t xml:space="preserve">positive cash flow by month 6-9 </w:t>
      </w:r>
    </w:p>
    <w:p w14:paraId="4F0E8D9B" w14:textId="5C0E71A1" w:rsidR="00E160CC" w:rsidRDefault="00BE55F3" w:rsidP="00BE55F3">
      <w:pPr>
        <w:pStyle w:val="ListBullet"/>
      </w:pPr>
      <w:r>
        <w:t>30-50% deposits before building</w:t>
      </w:r>
    </w:p>
    <w:p w14:paraId="36285F03" w14:textId="52392925" w:rsidR="00BE55F3" w:rsidRDefault="00BE55F3" w:rsidP="00BE55F3">
      <w:pPr>
        <w:pStyle w:val="ListBullet"/>
      </w:pPr>
      <w:r>
        <w:t>Minimal</w:t>
      </w:r>
      <w:r w:rsidR="009D0DF7">
        <w:t xml:space="preserve"> unsold inventory</w:t>
      </w:r>
    </w:p>
    <w:p w14:paraId="046C0386" w14:textId="1AECEA77" w:rsidR="009D0DF7" w:rsidRDefault="009D0DF7" w:rsidP="00BE55F3">
      <w:pPr>
        <w:pStyle w:val="ListBullet"/>
      </w:pPr>
      <w:r>
        <w:t>Customers financing production indirectly</w:t>
      </w:r>
    </w:p>
    <w:p w14:paraId="42CEB39B" w14:textId="267B72FF" w:rsidR="00CC520A" w:rsidRDefault="00CC520A" w:rsidP="00CC520A">
      <w:pPr>
        <w:pStyle w:val="ListBullet"/>
        <w:numPr>
          <w:ilvl w:val="0"/>
          <w:numId w:val="0"/>
        </w:numPr>
      </w:pPr>
      <w:r>
        <w:t>Just</w:t>
      </w:r>
      <w:r w:rsidR="001A1AD6">
        <w:t xml:space="preserve">ified because: you are a new </w:t>
      </w:r>
      <w:r w:rsidR="00D234AD">
        <w:t>entrant;</w:t>
      </w:r>
      <w:r w:rsidR="000D3867">
        <w:t xml:space="preserve"> you are not replacing existing demand; you are creating a premi</w:t>
      </w:r>
      <w:r w:rsidR="00D234AD">
        <w:t>um niche.</w:t>
      </w:r>
    </w:p>
    <w:p w14:paraId="74E3DCE0" w14:textId="55DAE4C1" w:rsidR="00D234AD" w:rsidRPr="00EF4F23" w:rsidRDefault="00EF4F23" w:rsidP="00CC520A">
      <w:pPr>
        <w:pStyle w:val="ListBullet"/>
        <w:numPr>
          <w:ilvl w:val="0"/>
          <w:numId w:val="0"/>
        </w:numPr>
        <w:rPr>
          <w:b/>
          <w:bCs/>
          <w:i/>
          <w:iCs/>
          <w:sz w:val="44"/>
          <w:szCs w:val="44"/>
        </w:rPr>
      </w:pPr>
      <w:r w:rsidRPr="00EF4F23">
        <w:rPr>
          <w:b/>
          <w:bCs/>
          <w:i/>
          <w:iCs/>
          <w:sz w:val="44"/>
          <w:szCs w:val="44"/>
        </w:rPr>
        <w:t>Now relax these are first year projections.</w:t>
      </w:r>
    </w:p>
    <w:p w14:paraId="73CA56E9" w14:textId="77777777" w:rsidR="00D234AD" w:rsidRPr="00081AF5" w:rsidRDefault="00D234AD" w:rsidP="00CC520A">
      <w:pPr>
        <w:pStyle w:val="ListBullet"/>
        <w:numPr>
          <w:ilvl w:val="0"/>
          <w:numId w:val="0"/>
        </w:numPr>
      </w:pPr>
    </w:p>
    <w:p w14:paraId="626503A4" w14:textId="77777777" w:rsidR="00CD0048" w:rsidRDefault="00CD0048" w:rsidP="00CD0048">
      <w:pPr>
        <w:rPr>
          <w:rFonts w:ascii="Avenir Next LT Pro Light" w:hAnsi="Avenir Next LT Pro Light"/>
          <w:b/>
          <w:i/>
          <w:color w:val="595959"/>
        </w:rPr>
      </w:pPr>
      <w:r w:rsidRPr="00CD0048">
        <w:rPr>
          <w:rFonts w:ascii="Avenir Next LT Pro Light" w:hAnsi="Avenir Next LT Pro Light"/>
          <w:b/>
          <w:i/>
          <w:color w:val="595959"/>
        </w:rPr>
        <w:t>How to increase the first-year projections:</w:t>
      </w:r>
    </w:p>
    <w:p w14:paraId="3B5B778D" w14:textId="1FC2653E" w:rsidR="00FC6DBB" w:rsidRDefault="00CD0048" w:rsidP="002D4045">
      <w:pPr>
        <w:rPr>
          <w:rFonts w:ascii="Avenir Next LT Pro Light" w:hAnsi="Avenir Next LT Pro Light"/>
          <w:color w:val="595959"/>
        </w:rPr>
      </w:pPr>
      <w:r w:rsidRPr="00CD0048">
        <w:rPr>
          <w:rFonts w:ascii="Avenir Next LT Pro Light" w:hAnsi="Avenir Next LT Pro Light"/>
          <w:color w:val="595959"/>
        </w:rPr>
        <w:t xml:space="preserve">These initial figures may not appear highly impressive to established business professionals, particularly those with minimal financial need. Nonetheless, entering an expanding AI technology market at an early stage offers significant potential. </w:t>
      </w:r>
      <w:r w:rsidR="002D4045" w:rsidRPr="002D4045">
        <w:rPr>
          <w:rFonts w:ascii="Avenir Next LT Pro Light" w:hAnsi="Avenir Next LT Pro Light"/>
          <w:color w:val="595959"/>
        </w:rPr>
        <w:t xml:space="preserve">The projections presented herein are intentionally conservative to establish realistic expectations for investors. It is also pertinent to highlight that the concept was initially </w:t>
      </w:r>
      <w:r w:rsidR="002D4045" w:rsidRPr="002D4045">
        <w:rPr>
          <w:rFonts w:ascii="Avenir Next LT Pro Light" w:hAnsi="Avenir Next LT Pro Light"/>
          <w:color w:val="595959"/>
        </w:rPr>
        <w:lastRenderedPageBreak/>
        <w:t>structured around offering a $100,000 four-poster bed as the core product, which resulted in a relatively high anticipated cost per unit prior to incorporating these AI-assisted projections. Nonetheless, even at the base price, the company is projected to achieve substantial success and surpass market performance within four to five years.</w:t>
      </w:r>
    </w:p>
    <w:p w14:paraId="74D919DF" w14:textId="7F41DF39" w:rsidR="00EC7195" w:rsidRDefault="00EC7195" w:rsidP="00CD0048">
      <w:pPr>
        <w:rPr>
          <w:rFonts w:ascii="Avenir Next LT Pro Light" w:hAnsi="Avenir Next LT Pro Light"/>
          <w:b/>
          <w:bCs/>
          <w:color w:val="595959"/>
        </w:rPr>
      </w:pPr>
      <w:r>
        <w:rPr>
          <w:rFonts w:ascii="Avenir Next LT Pro Light" w:hAnsi="Avenir Next LT Pro Light"/>
          <w:color w:val="595959"/>
        </w:rPr>
        <w:t xml:space="preserve">Instead of selling </w:t>
      </w:r>
      <w:r w:rsidR="009E4705">
        <w:rPr>
          <w:rFonts w:ascii="Avenir Next LT Pro Light" w:hAnsi="Avenir Next LT Pro Light"/>
          <w:i/>
          <w:iCs/>
          <w:color w:val="595959"/>
        </w:rPr>
        <w:t xml:space="preserve">more units, </w:t>
      </w:r>
      <w:r w:rsidR="00201A57">
        <w:rPr>
          <w:rFonts w:ascii="Avenir Next LT Pro Light" w:hAnsi="Avenir Next LT Pro Light"/>
          <w:color w:val="595959"/>
        </w:rPr>
        <w:t>raise</w:t>
      </w:r>
      <w:r w:rsidR="00201A57">
        <w:rPr>
          <w:rFonts w:ascii="Avenir Next LT Pro Light" w:hAnsi="Avenir Next LT Pro Light"/>
          <w:b/>
          <w:bCs/>
          <w:color w:val="595959"/>
        </w:rPr>
        <w:t xml:space="preserve"> what each order is worth</w:t>
      </w:r>
      <w:r w:rsidR="001A7401">
        <w:rPr>
          <w:rFonts w:ascii="Avenir Next LT Pro Light" w:hAnsi="Avenir Next LT Pro Light"/>
          <w:b/>
          <w:bCs/>
          <w:color w:val="595959"/>
        </w:rPr>
        <w:t xml:space="preserve">: </w:t>
      </w:r>
    </w:p>
    <w:p w14:paraId="0FDD2C5C" w14:textId="28E92265" w:rsidR="001A7401" w:rsidRDefault="00EF76C6" w:rsidP="00CD0048">
      <w:pPr>
        <w:rPr>
          <w:rFonts w:ascii="Avenir Next LT Pro Light" w:hAnsi="Avenir Next LT Pro Light"/>
          <w:b/>
          <w:bCs/>
          <w:color w:val="595959"/>
        </w:rPr>
      </w:pPr>
      <w:r>
        <w:rPr>
          <w:rFonts w:ascii="Avenir Next LT Pro Light" w:hAnsi="Avenir Next LT Pro Light"/>
          <w:b/>
          <w:bCs/>
          <w:color w:val="595959"/>
        </w:rPr>
        <w:t>Add mandatory or default upgrades:</w:t>
      </w:r>
    </w:p>
    <w:p w14:paraId="2604A84B" w14:textId="3C8D899B" w:rsidR="00CE6044" w:rsidRPr="00CE6044" w:rsidRDefault="00CE6044" w:rsidP="00624B6C">
      <w:pPr>
        <w:pStyle w:val="ListParagraph"/>
        <w:numPr>
          <w:ilvl w:val="0"/>
          <w:numId w:val="15"/>
        </w:numPr>
        <w:rPr>
          <w:rFonts w:ascii="Avenir Next LT Pro Light" w:hAnsi="Avenir Next LT Pro Light"/>
          <w:b/>
          <w:bCs/>
          <w:color w:val="595959"/>
        </w:rPr>
      </w:pPr>
      <w:r>
        <w:rPr>
          <w:rFonts w:ascii="Avenir Next LT Pro Light" w:hAnsi="Avenir Next LT Pro Light"/>
          <w:color w:val="595959"/>
        </w:rPr>
        <w:t>Premium finishes</w:t>
      </w:r>
    </w:p>
    <w:p w14:paraId="1419152F" w14:textId="133961FA" w:rsidR="00CE6044" w:rsidRPr="00CE6044" w:rsidRDefault="00CE6044" w:rsidP="00624B6C">
      <w:pPr>
        <w:pStyle w:val="ListParagraph"/>
        <w:numPr>
          <w:ilvl w:val="0"/>
          <w:numId w:val="15"/>
        </w:numPr>
        <w:rPr>
          <w:rFonts w:ascii="Avenir Next LT Pro Light" w:hAnsi="Avenir Next LT Pro Light"/>
          <w:b/>
          <w:bCs/>
          <w:color w:val="595959"/>
        </w:rPr>
      </w:pPr>
      <w:r>
        <w:rPr>
          <w:rFonts w:ascii="Avenir Next LT Pro Light" w:hAnsi="Avenir Next LT Pro Light"/>
          <w:color w:val="595959"/>
        </w:rPr>
        <w:t>LED lighting packages</w:t>
      </w:r>
    </w:p>
    <w:p w14:paraId="421521D5" w14:textId="119000A0" w:rsidR="00CE6044" w:rsidRPr="002D2150" w:rsidRDefault="005D2FD1" w:rsidP="00624B6C">
      <w:pPr>
        <w:pStyle w:val="ListParagraph"/>
        <w:numPr>
          <w:ilvl w:val="0"/>
          <w:numId w:val="15"/>
        </w:numPr>
        <w:rPr>
          <w:rFonts w:ascii="Avenir Next LT Pro Light" w:hAnsi="Avenir Next LT Pro Light"/>
          <w:b/>
          <w:bCs/>
          <w:color w:val="595959"/>
        </w:rPr>
      </w:pPr>
      <w:r>
        <w:rPr>
          <w:rFonts w:ascii="Avenir Next LT Pro Light" w:hAnsi="Avenir Next LT Pro Light"/>
          <w:color w:val="595959"/>
        </w:rPr>
        <w:t>Theme bundles</w:t>
      </w:r>
      <w:r w:rsidR="00D710D9">
        <w:rPr>
          <w:rFonts w:ascii="Avenir Next LT Pro Light" w:hAnsi="Avenir Next LT Pro Light"/>
          <w:color w:val="595959"/>
        </w:rPr>
        <w:t xml:space="preserve"> (e.g., “Beach Dream Pack</w:t>
      </w:r>
      <w:r w:rsidR="00AE75EF">
        <w:rPr>
          <w:rFonts w:ascii="Avenir Next LT Pro Light" w:hAnsi="Avenir Next LT Pro Light"/>
          <w:color w:val="595959"/>
        </w:rPr>
        <w:t>,” “Mythology pack</w:t>
      </w:r>
      <w:r w:rsidR="002D2150">
        <w:rPr>
          <w:rFonts w:ascii="Avenir Next LT Pro Light" w:hAnsi="Avenir Next LT Pro Light"/>
          <w:color w:val="595959"/>
        </w:rPr>
        <w:t>”)</w:t>
      </w:r>
    </w:p>
    <w:p w14:paraId="02756AC8" w14:textId="5BF1A606" w:rsidR="002D2150" w:rsidRPr="00472A92" w:rsidRDefault="002D2150" w:rsidP="00624B6C">
      <w:pPr>
        <w:pStyle w:val="ListParagraph"/>
        <w:numPr>
          <w:ilvl w:val="0"/>
          <w:numId w:val="15"/>
        </w:numPr>
        <w:rPr>
          <w:rFonts w:ascii="Avenir Next LT Pro Light" w:hAnsi="Avenir Next LT Pro Light"/>
          <w:b/>
          <w:bCs/>
          <w:color w:val="595959"/>
        </w:rPr>
      </w:pPr>
      <w:r>
        <w:rPr>
          <w:rFonts w:ascii="Avenir Next LT Pro Light" w:hAnsi="Avenir Next LT Pro Light"/>
          <w:color w:val="595959"/>
        </w:rPr>
        <w:t>White-glove delivery and installation</w:t>
      </w:r>
    </w:p>
    <w:p w14:paraId="41D05AEC" w14:textId="45DE042C" w:rsidR="00472A92" w:rsidRDefault="00472A92" w:rsidP="00472A92">
      <w:pPr>
        <w:ind w:left="360"/>
        <w:rPr>
          <w:rFonts w:ascii="Avenir Next LT Pro Light" w:hAnsi="Avenir Next LT Pro Light"/>
          <w:color w:val="595959"/>
        </w:rPr>
      </w:pPr>
      <w:r>
        <w:rPr>
          <w:rFonts w:ascii="Avenir Next LT Pro Light" w:hAnsi="Avenir Next LT Pro Light"/>
          <w:color w:val="595959"/>
        </w:rPr>
        <w:t xml:space="preserve">If </w:t>
      </w:r>
      <w:r w:rsidR="005D2FD1">
        <w:rPr>
          <w:rFonts w:ascii="Avenir Next LT Pro Light" w:hAnsi="Avenir Next LT Pro Light"/>
          <w:color w:val="595959"/>
        </w:rPr>
        <w:t>AOV (</w:t>
      </w:r>
      <w:r w:rsidR="00BA5E13">
        <w:rPr>
          <w:rFonts w:ascii="Avenir Next LT Pro Light" w:hAnsi="Avenir Next LT Pro Light"/>
          <w:color w:val="595959"/>
        </w:rPr>
        <w:t>Average Order Value)</w:t>
      </w:r>
      <w:r w:rsidR="008B7318">
        <w:rPr>
          <w:rFonts w:ascii="Avenir Next LT Pro Light" w:hAnsi="Avenir Next LT Pro Light"/>
          <w:color w:val="595959"/>
        </w:rPr>
        <w:t xml:space="preserve"> rises from </w:t>
      </w:r>
      <w:r w:rsidR="008B7318" w:rsidRPr="007D1F6C">
        <w:rPr>
          <w:rFonts w:ascii="Avenir Next LT Pro Light" w:hAnsi="Avenir Next LT Pro Light"/>
          <w:b/>
          <w:bCs/>
          <w:color w:val="595959"/>
        </w:rPr>
        <w:t>$6,000</w:t>
      </w:r>
      <w:r w:rsidR="00D22BE7" w:rsidRPr="007D1F6C">
        <w:rPr>
          <w:rFonts w:ascii="Avenir Next LT Pro Light" w:hAnsi="Avenir Next LT Pro Light"/>
          <w:b/>
          <w:bCs/>
          <w:color w:val="595959"/>
        </w:rPr>
        <w:t xml:space="preserve"> - $7,500</w:t>
      </w:r>
    </w:p>
    <w:p w14:paraId="36A5FBFC" w14:textId="51CC4A3A" w:rsidR="005D2FD1" w:rsidRDefault="005D2FD1" w:rsidP="00472A92">
      <w:pPr>
        <w:ind w:left="360"/>
        <w:rPr>
          <w:rFonts w:ascii="Avenir Next LT Pro Light" w:hAnsi="Avenir Next LT Pro Light"/>
          <w:color w:val="595959"/>
        </w:rPr>
      </w:pPr>
      <w:r>
        <w:rPr>
          <w:rFonts w:ascii="Avenir Next LT Pro Light" w:hAnsi="Avenir Next LT Pro Light"/>
          <w:color w:val="595959"/>
        </w:rPr>
        <w:t xml:space="preserve">At the same </w:t>
      </w:r>
      <w:r w:rsidR="00E95ABC">
        <w:rPr>
          <w:rFonts w:ascii="Avenir Next LT Pro Light" w:hAnsi="Avenir Next LT Pro Light"/>
          <w:color w:val="595959"/>
        </w:rPr>
        <w:t xml:space="preserve">sales volume, annual </w:t>
      </w:r>
      <w:r w:rsidR="00E95ABC" w:rsidRPr="007D1F6C">
        <w:rPr>
          <w:rFonts w:ascii="Avenir Next LT Pro Light" w:hAnsi="Avenir Next LT Pro Light"/>
          <w:b/>
          <w:bCs/>
          <w:color w:val="595959"/>
        </w:rPr>
        <w:t>revenue increases 25%</w:t>
      </w:r>
      <w:r w:rsidR="00E6118F" w:rsidRPr="007D1F6C">
        <w:rPr>
          <w:rFonts w:ascii="Avenir Next LT Pro Light" w:hAnsi="Avenir Next LT Pro Light"/>
          <w:b/>
          <w:bCs/>
          <w:color w:val="595959"/>
        </w:rPr>
        <w:t>+</w:t>
      </w:r>
    </w:p>
    <w:p w14:paraId="66B21660" w14:textId="41641E1E" w:rsidR="00E6118F" w:rsidRDefault="0000149C" w:rsidP="00472A92">
      <w:pPr>
        <w:ind w:left="360"/>
        <w:rPr>
          <w:rFonts w:ascii="Avenir Next LT Pro Light" w:hAnsi="Avenir Next LT Pro Light"/>
          <w:color w:val="595959"/>
        </w:rPr>
      </w:pPr>
      <w:r>
        <w:rPr>
          <w:rFonts w:ascii="Avenir Next LT Pro Light" w:hAnsi="Avenir Next LT Pro Light"/>
          <w:color w:val="595959"/>
        </w:rPr>
        <w:t xml:space="preserve">You can justify this because you already </w:t>
      </w:r>
      <w:r w:rsidR="00AA720B">
        <w:rPr>
          <w:rFonts w:ascii="Avenir Next LT Pro Light" w:hAnsi="Avenir Next LT Pro Light"/>
          <w:color w:val="595959"/>
        </w:rPr>
        <w:t xml:space="preserve">position Dreamscape as </w:t>
      </w:r>
      <w:r w:rsidR="00AA720B">
        <w:rPr>
          <w:rFonts w:ascii="Avenir Next LT Pro Light" w:hAnsi="Avenir Next LT Pro Light"/>
          <w:b/>
          <w:bCs/>
          <w:color w:val="595959"/>
        </w:rPr>
        <w:t>premium + custom</w:t>
      </w:r>
      <w:r w:rsidR="00831ACE">
        <w:rPr>
          <w:rFonts w:ascii="Avenir Next LT Pro Light" w:hAnsi="Avenir Next LT Pro Light"/>
          <w:color w:val="595959"/>
        </w:rPr>
        <w:t>. Early revenue growth will be driven primarily</w:t>
      </w:r>
      <w:r w:rsidR="00113D3D">
        <w:rPr>
          <w:rFonts w:ascii="Avenir Next LT Pro Light" w:hAnsi="Avenir Next LT Pro Light"/>
          <w:color w:val="595959"/>
        </w:rPr>
        <w:t xml:space="preserve"> by higher average order values through bundled themes, modular</w:t>
      </w:r>
      <w:r w:rsidR="008C486F">
        <w:rPr>
          <w:rFonts w:ascii="Avenir Next LT Pro Light" w:hAnsi="Avenir Next LT Pro Light"/>
          <w:color w:val="595959"/>
        </w:rPr>
        <w:t xml:space="preserve"> upgrades, and premium installation services rather than in</w:t>
      </w:r>
      <w:r w:rsidR="00E10AE6">
        <w:rPr>
          <w:rFonts w:ascii="Avenir Next LT Pro Light" w:hAnsi="Avenir Next LT Pro Light"/>
          <w:color w:val="595959"/>
        </w:rPr>
        <w:t>creased sales.</w:t>
      </w:r>
    </w:p>
    <w:p w14:paraId="1FF2C45F" w14:textId="03E38399" w:rsidR="00D5491E" w:rsidRDefault="00671D8B" w:rsidP="00472A92">
      <w:pPr>
        <w:ind w:left="360"/>
        <w:rPr>
          <w:rFonts w:ascii="Avenir Next LT Pro Light" w:hAnsi="Avenir Next LT Pro Light"/>
          <w:color w:val="595959"/>
        </w:rPr>
      </w:pPr>
      <w:r>
        <w:rPr>
          <w:rFonts w:ascii="Avenir Next LT Pro Light" w:hAnsi="Avenir Next LT Pro Light"/>
          <w:color w:val="595959"/>
        </w:rPr>
        <w:t>Furthermore</w:t>
      </w:r>
      <w:r w:rsidR="00122FF4">
        <w:rPr>
          <w:rFonts w:ascii="Avenir Next LT Pro Light" w:hAnsi="Avenir Next LT Pro Light"/>
          <w:color w:val="595959"/>
        </w:rPr>
        <w:t>,</w:t>
      </w:r>
      <w:r>
        <w:rPr>
          <w:rFonts w:ascii="Avenir Next LT Pro Light" w:hAnsi="Avenir Next LT Pro Light"/>
          <w:color w:val="595959"/>
        </w:rPr>
        <w:t xml:space="preserve"> there are other ways</w:t>
      </w:r>
      <w:r w:rsidR="00D436A1">
        <w:rPr>
          <w:rFonts w:ascii="Avenir Next LT Pro Light" w:hAnsi="Avenir Next LT Pro Light"/>
          <w:color w:val="595959"/>
        </w:rPr>
        <w:t xml:space="preserve"> to increase revenue.</w:t>
      </w:r>
    </w:p>
    <w:p w14:paraId="5A1482F0" w14:textId="3A3064CD" w:rsidR="00D436A1" w:rsidRDefault="00657BFF" w:rsidP="00472A92">
      <w:pPr>
        <w:ind w:left="360"/>
        <w:rPr>
          <w:rFonts w:ascii="Avenir Next LT Pro Light" w:hAnsi="Avenir Next LT Pro Light"/>
          <w:b/>
          <w:bCs/>
          <w:i/>
          <w:iCs/>
          <w:color w:val="595959"/>
        </w:rPr>
      </w:pPr>
      <w:r>
        <w:rPr>
          <w:rFonts w:ascii="Avenir Next LT Pro Light" w:hAnsi="Avenir Next LT Pro Light"/>
          <w:b/>
          <w:bCs/>
          <w:i/>
          <w:iCs/>
          <w:color w:val="595959"/>
        </w:rPr>
        <w:t xml:space="preserve">ADD: </w:t>
      </w:r>
    </w:p>
    <w:p w14:paraId="77F55686" w14:textId="6A627AFA" w:rsidR="00657BFF" w:rsidRPr="007A0456" w:rsidRDefault="00657BFF" w:rsidP="00624B6C">
      <w:pPr>
        <w:pStyle w:val="ListParagraph"/>
        <w:numPr>
          <w:ilvl w:val="0"/>
          <w:numId w:val="16"/>
        </w:numPr>
        <w:rPr>
          <w:rFonts w:ascii="Avenir Next LT Pro Light" w:hAnsi="Avenir Next LT Pro Light"/>
          <w:b/>
          <w:bCs/>
          <w:i/>
          <w:iCs/>
          <w:color w:val="595959"/>
        </w:rPr>
      </w:pPr>
      <w:r>
        <w:rPr>
          <w:rFonts w:ascii="Avenir Next LT Pro Light" w:hAnsi="Avenir Next LT Pro Light"/>
          <w:color w:val="595959"/>
        </w:rPr>
        <w:t>Paid design consulta</w:t>
      </w:r>
      <w:r w:rsidR="00BE6839">
        <w:rPr>
          <w:rFonts w:ascii="Avenir Next LT Pro Light" w:hAnsi="Avenir Next LT Pro Light"/>
          <w:color w:val="595959"/>
        </w:rPr>
        <w:t xml:space="preserve">tions or premium portal </w:t>
      </w:r>
      <w:r w:rsidR="007A0456">
        <w:rPr>
          <w:rFonts w:ascii="Avenir Next LT Pro Light" w:hAnsi="Avenir Next LT Pro Light"/>
          <w:color w:val="595959"/>
        </w:rPr>
        <w:t>access</w:t>
      </w:r>
    </w:p>
    <w:p w14:paraId="39CD0FBC" w14:textId="6C2C7BCD" w:rsidR="007A0456" w:rsidRPr="00546A1A" w:rsidRDefault="00546A1A" w:rsidP="00624B6C">
      <w:pPr>
        <w:pStyle w:val="ListParagraph"/>
        <w:numPr>
          <w:ilvl w:val="0"/>
          <w:numId w:val="16"/>
        </w:numPr>
        <w:rPr>
          <w:rFonts w:ascii="Avenir Next LT Pro Light" w:hAnsi="Avenir Next LT Pro Light"/>
          <w:b/>
          <w:bCs/>
          <w:i/>
          <w:iCs/>
          <w:color w:val="595959"/>
        </w:rPr>
      </w:pPr>
      <w:r>
        <w:rPr>
          <w:rFonts w:ascii="Avenir Next LT Pro Light" w:hAnsi="Avenir Next LT Pro Light"/>
          <w:color w:val="595959"/>
        </w:rPr>
        <w:t>$250-$500 per design session</w:t>
      </w:r>
    </w:p>
    <w:p w14:paraId="7E56F4BB" w14:textId="52579520" w:rsidR="00546A1A" w:rsidRPr="00546A1A" w:rsidRDefault="00546A1A" w:rsidP="00624B6C">
      <w:pPr>
        <w:pStyle w:val="ListParagraph"/>
        <w:numPr>
          <w:ilvl w:val="0"/>
          <w:numId w:val="16"/>
        </w:numPr>
        <w:rPr>
          <w:rFonts w:ascii="Avenir Next LT Pro Light" w:hAnsi="Avenir Next LT Pro Light"/>
          <w:b/>
          <w:bCs/>
          <w:i/>
          <w:iCs/>
          <w:color w:val="595959"/>
        </w:rPr>
      </w:pPr>
      <w:r>
        <w:rPr>
          <w:rFonts w:ascii="Avenir Next LT Pro Light" w:hAnsi="Avenir Next LT Pro Light"/>
          <w:color w:val="595959"/>
        </w:rPr>
        <w:t>Credited towards purchase (reduces friction)</w:t>
      </w:r>
    </w:p>
    <w:p w14:paraId="0C6576E7" w14:textId="310E028A" w:rsidR="00546A1A" w:rsidRPr="005F049C" w:rsidRDefault="003632DC" w:rsidP="00624B6C">
      <w:pPr>
        <w:pStyle w:val="ListParagraph"/>
        <w:numPr>
          <w:ilvl w:val="0"/>
          <w:numId w:val="16"/>
        </w:numPr>
        <w:rPr>
          <w:rFonts w:ascii="Avenir Next LT Pro Light" w:hAnsi="Avenir Next LT Pro Light"/>
          <w:b/>
          <w:bCs/>
          <w:i/>
          <w:iCs/>
          <w:color w:val="595959"/>
        </w:rPr>
      </w:pPr>
      <w:r>
        <w:rPr>
          <w:rFonts w:ascii="Avenir Next LT Pro Light" w:hAnsi="Avenir Next LT Pro Light"/>
          <w:color w:val="595959"/>
        </w:rPr>
        <w:t>Sold even if customer doesn’t buy furniture</w:t>
      </w:r>
    </w:p>
    <w:p w14:paraId="66DECA36" w14:textId="1C083DF4" w:rsidR="005F049C" w:rsidRPr="003A45AF" w:rsidRDefault="00895B4E" w:rsidP="00624B6C">
      <w:pPr>
        <w:pStyle w:val="ListParagraph"/>
        <w:numPr>
          <w:ilvl w:val="0"/>
          <w:numId w:val="16"/>
        </w:numPr>
        <w:rPr>
          <w:rFonts w:ascii="Avenir Next LT Pro Light" w:hAnsi="Avenir Next LT Pro Light"/>
          <w:b/>
          <w:bCs/>
          <w:i/>
          <w:iCs/>
          <w:color w:val="595959"/>
        </w:rPr>
      </w:pPr>
      <w:r>
        <w:rPr>
          <w:rFonts w:ascii="Avenir Next LT Pro Light" w:hAnsi="Avenir Next LT Pro Light"/>
          <w:color w:val="595959"/>
        </w:rPr>
        <w:t>Using deposits to avoid inventory waste</w:t>
      </w:r>
    </w:p>
    <w:p w14:paraId="37EB7497" w14:textId="017202B5" w:rsidR="003A45AF" w:rsidRDefault="003A45AF" w:rsidP="003A45AF">
      <w:pPr>
        <w:rPr>
          <w:rFonts w:ascii="Avenir Next LT Pro Light" w:hAnsi="Avenir Next LT Pro Light"/>
          <w:b/>
          <w:bCs/>
          <w:color w:val="595959"/>
        </w:rPr>
      </w:pPr>
      <w:r>
        <w:rPr>
          <w:rFonts w:ascii="Avenir Next LT Pro Light" w:hAnsi="Avenir Next LT Pro Light"/>
          <w:b/>
          <w:bCs/>
          <w:i/>
          <w:iCs/>
          <w:color w:val="595959"/>
        </w:rPr>
        <w:t xml:space="preserve">5 </w:t>
      </w:r>
      <w:r w:rsidR="000B0A75">
        <w:rPr>
          <w:rFonts w:ascii="Avenir Next LT Pro Light" w:hAnsi="Avenir Next LT Pro Light"/>
          <w:color w:val="595959"/>
        </w:rPr>
        <w:t>sessions</w:t>
      </w:r>
      <w:r w:rsidR="00F360C6">
        <w:rPr>
          <w:rFonts w:ascii="Avenir Next LT Pro Light" w:hAnsi="Avenir Next LT Pro Light"/>
          <w:color w:val="595959"/>
        </w:rPr>
        <w:t xml:space="preserve">/week </w:t>
      </w:r>
      <w:r w:rsidR="00094CAE">
        <w:rPr>
          <w:rFonts w:ascii="Avenir Next LT Pro Light" w:hAnsi="Avenir Next LT Pro Light"/>
          <w:color w:val="595959"/>
        </w:rPr>
        <w:t>x</w:t>
      </w:r>
      <w:r w:rsidR="00E803C6">
        <w:rPr>
          <w:rFonts w:ascii="Avenir Next LT Pro Light" w:hAnsi="Avenir Next LT Pro Light"/>
          <w:color w:val="595959"/>
        </w:rPr>
        <w:t xml:space="preserve"> $300 = </w:t>
      </w:r>
      <w:r w:rsidR="00E803C6">
        <w:rPr>
          <w:rFonts w:ascii="Avenir Next LT Pro Light" w:hAnsi="Avenir Next LT Pro Light"/>
          <w:b/>
          <w:bCs/>
          <w:color w:val="595959"/>
        </w:rPr>
        <w:t>$78,000/year</w:t>
      </w:r>
    </w:p>
    <w:p w14:paraId="1D189B03" w14:textId="6008082E" w:rsidR="00BC0D97" w:rsidRDefault="00BC0D97" w:rsidP="003A45AF">
      <w:pPr>
        <w:rPr>
          <w:rFonts w:ascii="Avenir Next LT Pro Light" w:hAnsi="Avenir Next LT Pro Light"/>
          <w:color w:val="595959"/>
        </w:rPr>
      </w:pPr>
      <w:r>
        <w:rPr>
          <w:rFonts w:ascii="Avenir Next LT Pro Light" w:hAnsi="Avenir Next LT Pro Light"/>
          <w:color w:val="595959"/>
        </w:rPr>
        <w:t>Very high margin (</w:t>
      </w:r>
      <w:r w:rsidR="007E085B">
        <w:rPr>
          <w:rFonts w:ascii="Avenir Next LT Pro Light" w:hAnsi="Avenir Next LT Pro Light"/>
          <w:color w:val="595959"/>
        </w:rPr>
        <w:t>mostly labor/software)</w:t>
      </w:r>
      <w:r w:rsidR="00B07D1D">
        <w:rPr>
          <w:rFonts w:ascii="Avenir Next LT Pro Light" w:hAnsi="Avenir Next LT Pro Light"/>
          <w:color w:val="595959"/>
        </w:rPr>
        <w:t>. This lets you increase revenue</w:t>
      </w:r>
      <w:r w:rsidR="00B07D1D" w:rsidRPr="00950E2C">
        <w:rPr>
          <w:rFonts w:ascii="Avenir Next LT Pro Light" w:hAnsi="Avenir Next LT Pro Light"/>
          <w:b/>
          <w:bCs/>
          <w:color w:val="595959"/>
        </w:rPr>
        <w:t xml:space="preserve"> without increasing</w:t>
      </w:r>
      <w:r w:rsidR="00950E2C" w:rsidRPr="00950E2C">
        <w:rPr>
          <w:rFonts w:ascii="Avenir Next LT Pro Light" w:hAnsi="Avenir Next LT Pro Light"/>
          <w:b/>
          <w:bCs/>
          <w:color w:val="595959"/>
        </w:rPr>
        <w:t xml:space="preserve"> manufacturing risk</w:t>
      </w:r>
      <w:r w:rsidR="00950E2C">
        <w:rPr>
          <w:rFonts w:ascii="Avenir Next LT Pro Light" w:hAnsi="Avenir Next LT Pro Light"/>
          <w:b/>
          <w:bCs/>
          <w:color w:val="595959"/>
        </w:rPr>
        <w:t xml:space="preserve">, </w:t>
      </w:r>
      <w:r w:rsidR="00B43299">
        <w:rPr>
          <w:rFonts w:ascii="Avenir Next LT Pro Light" w:hAnsi="Avenir Next LT Pro Light"/>
          <w:color w:val="595959"/>
        </w:rPr>
        <w:t>justifying</w:t>
      </w:r>
      <w:r w:rsidR="00950E2C">
        <w:rPr>
          <w:rFonts w:ascii="Avenir Next LT Pro Light" w:hAnsi="Avenir Next LT Pro Light"/>
          <w:color w:val="595959"/>
        </w:rPr>
        <w:t xml:space="preserve"> higher valuation</w:t>
      </w:r>
      <w:r w:rsidR="003F55A8">
        <w:rPr>
          <w:rFonts w:ascii="Avenir Next LT Pro Light" w:hAnsi="Avenir Next LT Pro Light"/>
          <w:color w:val="595959"/>
        </w:rPr>
        <w:t>, and smooth early cash flow.</w:t>
      </w:r>
    </w:p>
    <w:p w14:paraId="65F4B08D" w14:textId="485F3F8D" w:rsidR="00895B4E" w:rsidRDefault="00565352" w:rsidP="003A45AF">
      <w:pPr>
        <w:rPr>
          <w:rFonts w:ascii="Avenir Next LT Pro Light" w:hAnsi="Avenir Next LT Pro Light"/>
          <w:b/>
          <w:bCs/>
          <w:i/>
          <w:iCs/>
          <w:color w:val="595959"/>
        </w:rPr>
      </w:pPr>
      <w:r>
        <w:rPr>
          <w:rFonts w:ascii="Avenir Next LT Pro Light" w:hAnsi="Avenir Next LT Pro Light"/>
          <w:b/>
          <w:bCs/>
          <w:i/>
          <w:iCs/>
          <w:color w:val="595959"/>
        </w:rPr>
        <w:t xml:space="preserve">Suggested </w:t>
      </w:r>
      <w:r w:rsidR="00173100">
        <w:rPr>
          <w:rFonts w:ascii="Avenir Next LT Pro Light" w:hAnsi="Avenir Next LT Pro Light"/>
          <w:b/>
          <w:bCs/>
          <w:i/>
          <w:iCs/>
          <w:color w:val="595959"/>
        </w:rPr>
        <w:t>Revised Year-1 Range</w:t>
      </w:r>
      <w:r w:rsidR="00E242F7">
        <w:rPr>
          <w:rFonts w:ascii="Avenir Next LT Pro Light" w:hAnsi="Avenir Next LT Pro Light"/>
          <w:b/>
          <w:bCs/>
          <w:i/>
          <w:iCs/>
          <w:color w:val="595959"/>
        </w:rPr>
        <w:t>:</w:t>
      </w:r>
    </w:p>
    <w:p w14:paraId="29FA1AB3" w14:textId="0070C3D6" w:rsidR="00E242F7" w:rsidRDefault="00E242F7" w:rsidP="003A45AF">
      <w:pPr>
        <w:rPr>
          <w:rFonts w:ascii="Avenir Next LT Pro Light" w:hAnsi="Avenir Next LT Pro Light"/>
          <w:b/>
          <w:bCs/>
          <w:i/>
          <w:iCs/>
          <w:color w:val="595959"/>
        </w:rPr>
      </w:pPr>
      <w:r>
        <w:rPr>
          <w:rFonts w:ascii="Avenir Next LT Pro Light" w:hAnsi="Avenir Next LT Pro Light"/>
          <w:b/>
          <w:bCs/>
          <w:i/>
          <w:iCs/>
          <w:color w:val="595959"/>
        </w:rPr>
        <w:t>Conservative: $250-$</w:t>
      </w:r>
      <w:r w:rsidR="00097D18">
        <w:rPr>
          <w:rFonts w:ascii="Avenir Next LT Pro Light" w:hAnsi="Avenir Next LT Pro Light"/>
          <w:b/>
          <w:bCs/>
          <w:i/>
          <w:iCs/>
          <w:color w:val="595959"/>
        </w:rPr>
        <w:t>300k</w:t>
      </w:r>
    </w:p>
    <w:p w14:paraId="35E8B894" w14:textId="5062C34C" w:rsidR="00097D18" w:rsidRDefault="00097D18" w:rsidP="003A45AF">
      <w:pPr>
        <w:rPr>
          <w:rFonts w:ascii="Avenir Next LT Pro Light" w:hAnsi="Avenir Next LT Pro Light"/>
          <w:b/>
          <w:bCs/>
          <w:i/>
          <w:iCs/>
          <w:color w:val="595959"/>
        </w:rPr>
      </w:pPr>
      <w:r>
        <w:rPr>
          <w:rFonts w:ascii="Avenir Next LT Pro Light" w:hAnsi="Avenir Next LT Pro Light"/>
          <w:b/>
          <w:bCs/>
          <w:i/>
          <w:iCs/>
          <w:color w:val="595959"/>
        </w:rPr>
        <w:t>Strong execution: $350</w:t>
      </w:r>
      <w:r w:rsidR="001250D5">
        <w:rPr>
          <w:rFonts w:ascii="Avenir Next LT Pro Light" w:hAnsi="Avenir Next LT Pro Light"/>
          <w:b/>
          <w:bCs/>
          <w:i/>
          <w:iCs/>
          <w:color w:val="595959"/>
        </w:rPr>
        <w:t>-$450k</w:t>
      </w:r>
    </w:p>
    <w:p w14:paraId="11C6E294" w14:textId="5A866C08" w:rsidR="001250D5" w:rsidRDefault="0034453D" w:rsidP="003A45AF">
      <w:pPr>
        <w:rPr>
          <w:rFonts w:ascii="Avenir Next LT Pro Light" w:hAnsi="Avenir Next LT Pro Light"/>
          <w:b/>
          <w:bCs/>
          <w:i/>
          <w:iCs/>
          <w:color w:val="595959"/>
        </w:rPr>
      </w:pPr>
      <w:r>
        <w:rPr>
          <w:rFonts w:ascii="Avenir Next LT Pro Light" w:hAnsi="Avenir Next LT Pro Light"/>
          <w:b/>
          <w:bCs/>
          <w:i/>
          <w:iCs/>
          <w:color w:val="595959"/>
        </w:rPr>
        <w:t>Best case</w:t>
      </w:r>
      <w:r w:rsidR="001250D5">
        <w:rPr>
          <w:rFonts w:ascii="Avenir Next LT Pro Light" w:hAnsi="Avenir Next LT Pro Light"/>
          <w:b/>
          <w:bCs/>
          <w:i/>
          <w:iCs/>
          <w:color w:val="595959"/>
        </w:rPr>
        <w:t xml:space="preserve"> (well-justified)</w:t>
      </w:r>
      <w:r w:rsidR="00060143">
        <w:rPr>
          <w:rFonts w:ascii="Avenir Next LT Pro Light" w:hAnsi="Avenir Next LT Pro Light"/>
          <w:b/>
          <w:bCs/>
          <w:i/>
          <w:iCs/>
          <w:color w:val="595959"/>
        </w:rPr>
        <w:t>: $550k-$650k</w:t>
      </w:r>
    </w:p>
    <w:p w14:paraId="31937395" w14:textId="008DF33A" w:rsidR="001B14AE" w:rsidRDefault="001B14AE" w:rsidP="003A45AF">
      <w:pPr>
        <w:rPr>
          <w:rFonts w:ascii="Avenir Next LT Pro Light" w:hAnsi="Avenir Next LT Pro Light"/>
          <w:b/>
          <w:bCs/>
          <w:color w:val="595959"/>
        </w:rPr>
      </w:pPr>
      <w:r>
        <w:rPr>
          <w:rFonts w:ascii="Avenir Next LT Pro Light" w:hAnsi="Avenir Next LT Pro Light"/>
          <w:color w:val="595959"/>
        </w:rPr>
        <w:t xml:space="preserve">You can grow revenue </w:t>
      </w:r>
      <w:r w:rsidR="00A844C0">
        <w:rPr>
          <w:rFonts w:ascii="Avenir Next LT Pro Light" w:hAnsi="Avenir Next LT Pro Light"/>
          <w:b/>
          <w:bCs/>
          <w:color w:val="595959"/>
        </w:rPr>
        <w:t>without selling to more people.</w:t>
      </w:r>
    </w:p>
    <w:p w14:paraId="26C814FA" w14:textId="24605091" w:rsidR="00A844C0" w:rsidRPr="00816D45" w:rsidRDefault="00EF3A3A" w:rsidP="00624B6C">
      <w:pPr>
        <w:pStyle w:val="ListParagraph"/>
        <w:numPr>
          <w:ilvl w:val="0"/>
          <w:numId w:val="17"/>
        </w:numPr>
        <w:rPr>
          <w:rFonts w:ascii="Avenir Next LT Pro Light" w:hAnsi="Avenir Next LT Pro Light"/>
          <w:b/>
          <w:bCs/>
          <w:color w:val="595959"/>
        </w:rPr>
      </w:pPr>
      <w:r>
        <w:rPr>
          <w:rFonts w:ascii="Avenir Next LT Pro Light" w:hAnsi="Avenir Next LT Pro Light"/>
          <w:color w:val="595959"/>
        </w:rPr>
        <w:lastRenderedPageBreak/>
        <w:t>3 orders/month x $6,000 AOV</w:t>
      </w:r>
      <w:r w:rsidR="00816D45">
        <w:rPr>
          <w:rFonts w:ascii="Avenir Next LT Pro Light" w:hAnsi="Avenir Next LT Pro Light"/>
          <w:color w:val="595959"/>
        </w:rPr>
        <w:t xml:space="preserve"> = $18,000/month</w:t>
      </w:r>
    </w:p>
    <w:p w14:paraId="71858293" w14:textId="37706078" w:rsidR="00816D45" w:rsidRPr="004A7211" w:rsidRDefault="00227B7C" w:rsidP="00624B6C">
      <w:pPr>
        <w:pStyle w:val="ListParagraph"/>
        <w:numPr>
          <w:ilvl w:val="0"/>
          <w:numId w:val="17"/>
        </w:numPr>
        <w:rPr>
          <w:rFonts w:ascii="Avenir Next LT Pro Light" w:hAnsi="Avenir Next LT Pro Light"/>
          <w:b/>
          <w:bCs/>
          <w:color w:val="595959"/>
        </w:rPr>
      </w:pPr>
      <w:r>
        <w:rPr>
          <w:rFonts w:ascii="Avenir Next LT Pro Light" w:hAnsi="Avenir Next LT Pro Light"/>
          <w:color w:val="595959"/>
        </w:rPr>
        <w:t xml:space="preserve">3 orders/month x $7,500 </w:t>
      </w:r>
      <w:r w:rsidR="00AF5957">
        <w:rPr>
          <w:rFonts w:ascii="Avenir Next LT Pro Light" w:hAnsi="Avenir Next LT Pro Light"/>
          <w:color w:val="595959"/>
        </w:rPr>
        <w:t>AOV = $22,500</w:t>
      </w:r>
      <w:r w:rsidR="00BD39BE">
        <w:rPr>
          <w:rFonts w:ascii="Avenir Next LT Pro Light" w:hAnsi="Avenir Next LT Pro Light"/>
          <w:color w:val="595959"/>
        </w:rPr>
        <w:t>/month</w:t>
      </w:r>
    </w:p>
    <w:p w14:paraId="4F5FF922" w14:textId="6AF16315" w:rsidR="004A7211" w:rsidRDefault="00EF5C29" w:rsidP="004A7211">
      <w:pPr>
        <w:ind w:left="360"/>
        <w:rPr>
          <w:rFonts w:ascii="Avenir Next LT Pro Light" w:hAnsi="Avenir Next LT Pro Light"/>
          <w:b/>
          <w:bCs/>
          <w:i/>
          <w:iCs/>
          <w:color w:val="595959"/>
        </w:rPr>
      </w:pPr>
      <w:r>
        <w:rPr>
          <w:rFonts w:ascii="Avenir Next LT Pro Light" w:hAnsi="Avenir Next LT Pro Light"/>
          <w:b/>
          <w:bCs/>
          <w:i/>
          <w:iCs/>
          <w:color w:val="595959"/>
        </w:rPr>
        <w:t xml:space="preserve">These are some things you can add to increase first year </w:t>
      </w:r>
      <w:r w:rsidR="00F06FF7">
        <w:rPr>
          <w:rFonts w:ascii="Avenir Next LT Pro Light" w:hAnsi="Avenir Next LT Pro Light"/>
          <w:b/>
          <w:bCs/>
          <w:i/>
          <w:iCs/>
          <w:color w:val="595959"/>
        </w:rPr>
        <w:t>sales and long-term income.</w:t>
      </w:r>
    </w:p>
    <w:p w14:paraId="70EE947E" w14:textId="77777777" w:rsidR="00F06FF7" w:rsidRDefault="00F06FF7" w:rsidP="004A7211">
      <w:pPr>
        <w:ind w:left="360"/>
        <w:rPr>
          <w:rFonts w:ascii="Avenir Next LT Pro Light" w:hAnsi="Avenir Next LT Pro Light"/>
          <w:b/>
          <w:bCs/>
          <w:i/>
          <w:iCs/>
          <w:color w:val="595959"/>
        </w:rPr>
      </w:pPr>
    </w:p>
    <w:p w14:paraId="5339A1CE" w14:textId="6FC6C0F5" w:rsidR="00F06FF7" w:rsidRPr="0085662B" w:rsidRDefault="00671824" w:rsidP="00624B6C">
      <w:pPr>
        <w:pStyle w:val="ListParagraph"/>
        <w:numPr>
          <w:ilvl w:val="0"/>
          <w:numId w:val="18"/>
        </w:numPr>
        <w:rPr>
          <w:rFonts w:ascii="Avenir Next LT Pro Light" w:hAnsi="Avenir Next LT Pro Light"/>
          <w:color w:val="595959"/>
        </w:rPr>
      </w:pPr>
      <w:r w:rsidRPr="00671824">
        <w:rPr>
          <w:rFonts w:ascii="Avenir Next LT Pro Light" w:hAnsi="Avenir Next LT Pro Light"/>
          <w:color w:val="595959"/>
        </w:rPr>
        <w:t xml:space="preserve">You can add a </w:t>
      </w:r>
      <w:r w:rsidRPr="00756E9F">
        <w:rPr>
          <w:rFonts w:ascii="Avenir Next LT Pro Light" w:hAnsi="Avenir Next LT Pro Light"/>
          <w:b/>
          <w:bCs/>
          <w:color w:val="595959"/>
        </w:rPr>
        <w:t>financial services layer</w:t>
      </w:r>
      <w:r w:rsidR="00ED77D0">
        <w:rPr>
          <w:rFonts w:ascii="Avenir Next LT Pro Light" w:hAnsi="Avenir Next LT Pro Light"/>
          <w:color w:val="595959"/>
        </w:rPr>
        <w:t xml:space="preserve"> that turns dreamscape from a furniture company into a</w:t>
      </w:r>
      <w:r w:rsidR="00ED77D0" w:rsidRPr="0085662B">
        <w:rPr>
          <w:rFonts w:ascii="Avenir Next LT Pro Light" w:hAnsi="Avenir Next LT Pro Light"/>
          <w:b/>
          <w:bCs/>
          <w:color w:val="595959"/>
        </w:rPr>
        <w:t xml:space="preserve"> hybrid furniture + fina</w:t>
      </w:r>
      <w:r w:rsidR="0085662B" w:rsidRPr="0085662B">
        <w:rPr>
          <w:rFonts w:ascii="Avenir Next LT Pro Light" w:hAnsi="Avenir Next LT Pro Light"/>
          <w:b/>
          <w:bCs/>
          <w:color w:val="595959"/>
        </w:rPr>
        <w:t>nce ecosystem</w:t>
      </w:r>
    </w:p>
    <w:p w14:paraId="1B350859" w14:textId="2A101E59" w:rsidR="0085662B" w:rsidRDefault="00756E9F" w:rsidP="00624B6C">
      <w:pPr>
        <w:pStyle w:val="ListParagraph"/>
        <w:numPr>
          <w:ilvl w:val="0"/>
          <w:numId w:val="18"/>
        </w:numPr>
        <w:rPr>
          <w:rFonts w:ascii="Avenir Next LT Pro Light" w:hAnsi="Avenir Next LT Pro Light"/>
          <w:color w:val="595959"/>
        </w:rPr>
      </w:pPr>
      <w:r>
        <w:rPr>
          <w:rFonts w:ascii="Avenir Next LT Pro Light" w:hAnsi="Avenir Next LT Pro Light"/>
          <w:color w:val="595959"/>
        </w:rPr>
        <w:t xml:space="preserve">Add a </w:t>
      </w:r>
      <w:r w:rsidR="00085225" w:rsidRPr="003664CE">
        <w:rPr>
          <w:rFonts w:ascii="Avenir Next LT Pro Light" w:hAnsi="Avenir Next LT Pro Light"/>
          <w:b/>
          <w:bCs/>
          <w:color w:val="595959"/>
        </w:rPr>
        <w:t>distribution / wholesale layer</w:t>
      </w:r>
      <w:r w:rsidR="00175292">
        <w:rPr>
          <w:rFonts w:ascii="Avenir Next LT Pro Light" w:hAnsi="Avenir Next LT Pro Light"/>
          <w:color w:val="595959"/>
        </w:rPr>
        <w:t xml:space="preserve"> </w:t>
      </w:r>
      <w:r w:rsidR="003914D6">
        <w:rPr>
          <w:rFonts w:ascii="Avenir Next LT Pro Light" w:hAnsi="Avenir Next LT Pro Light"/>
          <w:color w:val="595959"/>
        </w:rPr>
        <w:t>that helps expand</w:t>
      </w:r>
      <w:r w:rsidR="003664CE">
        <w:rPr>
          <w:rFonts w:ascii="Avenir Next LT Pro Light" w:hAnsi="Avenir Next LT Pro Light"/>
          <w:color w:val="595959"/>
        </w:rPr>
        <w:t xml:space="preserve"> market reach and accelerate brand adoption</w:t>
      </w:r>
    </w:p>
    <w:p w14:paraId="5BFC4A4F" w14:textId="423B3B18" w:rsidR="00175292" w:rsidRPr="009A0CB2" w:rsidRDefault="005476DA" w:rsidP="00624B6C">
      <w:pPr>
        <w:pStyle w:val="ListParagraph"/>
        <w:numPr>
          <w:ilvl w:val="0"/>
          <w:numId w:val="18"/>
        </w:numPr>
        <w:rPr>
          <w:rFonts w:ascii="Avenir Next LT Pro Light" w:hAnsi="Avenir Next LT Pro Light"/>
          <w:color w:val="595959"/>
        </w:rPr>
      </w:pPr>
      <w:r>
        <w:rPr>
          <w:rFonts w:ascii="Avenir Next LT Pro Light" w:hAnsi="Avenir Next LT Pro Light"/>
          <w:color w:val="595959"/>
        </w:rPr>
        <w:t xml:space="preserve">Add </w:t>
      </w:r>
      <w:r w:rsidR="008B1124">
        <w:rPr>
          <w:rFonts w:ascii="Avenir Next LT Pro Light" w:hAnsi="Avenir Next LT Pro Light"/>
          <w:color w:val="595959"/>
        </w:rPr>
        <w:t xml:space="preserve">an </w:t>
      </w:r>
      <w:r w:rsidR="008B1124" w:rsidRPr="008638C7">
        <w:rPr>
          <w:rFonts w:ascii="Avenir Next LT Pro Light" w:hAnsi="Avenir Next LT Pro Light"/>
          <w:b/>
          <w:bCs/>
          <w:color w:val="595959"/>
        </w:rPr>
        <w:t>art exhibit / gallery-style showcase</w:t>
      </w:r>
      <w:r w:rsidR="008638C7">
        <w:rPr>
          <w:rFonts w:ascii="Avenir Next LT Pro Light" w:hAnsi="Avenir Next LT Pro Light"/>
          <w:color w:val="595959"/>
        </w:rPr>
        <w:t xml:space="preserve"> event</w:t>
      </w:r>
      <w:r w:rsidR="004B6D71">
        <w:rPr>
          <w:rFonts w:ascii="Avenir Next LT Pro Light" w:hAnsi="Avenir Next LT Pro Light"/>
          <w:color w:val="595959"/>
        </w:rPr>
        <w:t xml:space="preserve"> which</w:t>
      </w:r>
      <w:r w:rsidR="008B1124">
        <w:rPr>
          <w:rFonts w:ascii="Avenir Next LT Pro Light" w:hAnsi="Avenir Next LT Pro Light"/>
          <w:color w:val="595959"/>
        </w:rPr>
        <w:t xml:space="preserve"> is a strong way</w:t>
      </w:r>
      <w:r w:rsidR="006F2BB8">
        <w:rPr>
          <w:rFonts w:ascii="Avenir Next LT Pro Light" w:hAnsi="Avenir Next LT Pro Light"/>
          <w:color w:val="595959"/>
        </w:rPr>
        <w:t xml:space="preserve"> to </w:t>
      </w:r>
      <w:r w:rsidR="006F2BB8" w:rsidRPr="0037617F">
        <w:rPr>
          <w:rFonts w:ascii="Avenir Next LT Pro Light" w:hAnsi="Avenir Next LT Pro Light"/>
          <w:b/>
          <w:bCs/>
          <w:color w:val="595959"/>
        </w:rPr>
        <w:t xml:space="preserve">justify premium </w:t>
      </w:r>
      <w:r w:rsidR="0037617F" w:rsidRPr="0037617F">
        <w:rPr>
          <w:rFonts w:ascii="Avenir Next LT Pro Light" w:hAnsi="Avenir Next LT Pro Light"/>
          <w:b/>
          <w:bCs/>
          <w:color w:val="595959"/>
        </w:rPr>
        <w:t>pricing</w:t>
      </w:r>
      <w:r w:rsidR="0037617F">
        <w:rPr>
          <w:rFonts w:ascii="Avenir Next LT Pro Light" w:hAnsi="Avenir Next LT Pro Light"/>
          <w:color w:val="595959"/>
        </w:rPr>
        <w:t xml:space="preserve"> and</w:t>
      </w:r>
      <w:r w:rsidR="004B6D71">
        <w:rPr>
          <w:rFonts w:ascii="Avenir Next LT Pro Light" w:hAnsi="Avenir Next LT Pro Light"/>
          <w:color w:val="595959"/>
        </w:rPr>
        <w:t xml:space="preserve"> reinforce your positioning as </w:t>
      </w:r>
      <w:r w:rsidR="004B6D71" w:rsidRPr="008638C7">
        <w:rPr>
          <w:rFonts w:ascii="Avenir Next LT Pro Light" w:hAnsi="Avenir Next LT Pro Light"/>
          <w:b/>
          <w:bCs/>
          <w:color w:val="595959"/>
        </w:rPr>
        <w:t>custom + premium</w:t>
      </w:r>
    </w:p>
    <w:p w14:paraId="3803ABD6" w14:textId="77777777" w:rsidR="009A0CB2" w:rsidRPr="00C276D8" w:rsidRDefault="009A0CB2" w:rsidP="009A0CB2">
      <w:pPr>
        <w:pStyle w:val="ListParagraph"/>
        <w:ind w:left="1080"/>
        <w:rPr>
          <w:rFonts w:ascii="Avenir Next LT Pro Light" w:hAnsi="Avenir Next LT Pro Light"/>
          <w:color w:val="595959"/>
        </w:rPr>
      </w:pPr>
    </w:p>
    <w:p w14:paraId="36CF134E" w14:textId="5CDA6BB8" w:rsidR="00C276D8" w:rsidRDefault="00AB3555" w:rsidP="00AB3555">
      <w:pPr>
        <w:rPr>
          <w:rFonts w:ascii="Avenir Next LT Pro Light" w:hAnsi="Avenir Next LT Pro Light"/>
          <w:b/>
          <w:bCs/>
          <w:i/>
          <w:iCs/>
          <w:color w:val="595959"/>
        </w:rPr>
      </w:pPr>
      <w:r>
        <w:rPr>
          <w:rFonts w:ascii="Avenir Next LT Pro Light" w:hAnsi="Avenir Next LT Pro Light"/>
          <w:b/>
          <w:bCs/>
          <w:i/>
          <w:iCs/>
          <w:color w:val="595959"/>
        </w:rPr>
        <w:t>NEW DEPARTMENT</w:t>
      </w:r>
      <w:r w:rsidR="00C56A11">
        <w:rPr>
          <w:rFonts w:ascii="Avenir Next LT Pro Light" w:hAnsi="Avenir Next LT Pro Light"/>
          <w:b/>
          <w:bCs/>
          <w:i/>
          <w:iCs/>
          <w:color w:val="595959"/>
        </w:rPr>
        <w:t>: Brokerage &amp; Financial services Department</w:t>
      </w:r>
    </w:p>
    <w:p w14:paraId="67CA08AA" w14:textId="38783182" w:rsidR="00D710E1" w:rsidRPr="00E822A3" w:rsidRDefault="006F3573" w:rsidP="00AB3555">
      <w:pPr>
        <w:rPr>
          <w:rFonts w:ascii="Avenir Next LT Pro Light" w:hAnsi="Avenir Next LT Pro Light"/>
          <w:color w:val="595959"/>
        </w:rPr>
      </w:pPr>
      <w:r>
        <w:rPr>
          <w:rFonts w:ascii="Avenir Next LT Pro Light" w:hAnsi="Avenir Next LT Pro Light"/>
          <w:color w:val="595959"/>
        </w:rPr>
        <w:t xml:space="preserve">Dreamscape will establish an internal </w:t>
      </w:r>
      <w:r>
        <w:rPr>
          <w:rFonts w:ascii="Avenir Next LT Pro Light" w:hAnsi="Avenir Next LT Pro Light"/>
          <w:b/>
          <w:bCs/>
          <w:color w:val="595959"/>
        </w:rPr>
        <w:t>Brokerage &amp; Financial</w:t>
      </w:r>
      <w:r w:rsidR="00E822A3">
        <w:rPr>
          <w:rFonts w:ascii="Avenir Next LT Pro Light" w:hAnsi="Avenir Next LT Pro Light"/>
          <w:b/>
          <w:bCs/>
          <w:color w:val="595959"/>
        </w:rPr>
        <w:t xml:space="preserve"> services Department </w:t>
      </w:r>
      <w:r w:rsidR="00E822A3">
        <w:rPr>
          <w:rFonts w:ascii="Avenir Next LT Pro Light" w:hAnsi="Avenir Next LT Pro Light"/>
          <w:color w:val="595959"/>
        </w:rPr>
        <w:t>designed to manage company capital</w:t>
      </w:r>
      <w:r w:rsidR="003C4EE7">
        <w:rPr>
          <w:rFonts w:ascii="Avenir Next LT Pro Light" w:hAnsi="Avenir Next LT Pro Light"/>
          <w:color w:val="595959"/>
        </w:rPr>
        <w:t>, support customer purchasing power, and create</w:t>
      </w:r>
      <w:r w:rsidR="00E119A8">
        <w:rPr>
          <w:rFonts w:ascii="Avenir Next LT Pro Light" w:hAnsi="Avenir Next LT Pro Light"/>
          <w:color w:val="595959"/>
        </w:rPr>
        <w:t xml:space="preserve"> additional recurring revenue streams beyond furniture sales.</w:t>
      </w:r>
      <w:r w:rsidR="00A833AC">
        <w:rPr>
          <w:rFonts w:ascii="Avenir Next LT Pro Light" w:hAnsi="Avenir Next LT Pro Light"/>
          <w:color w:val="595959"/>
        </w:rPr>
        <w:t xml:space="preserve"> By integrating financial services</w:t>
      </w:r>
      <w:r w:rsidR="00494DFC">
        <w:rPr>
          <w:rFonts w:ascii="Avenir Next LT Pro Light" w:hAnsi="Avenir Next LT Pro Light"/>
          <w:color w:val="595959"/>
        </w:rPr>
        <w:t xml:space="preserve"> directly into the business model, </w:t>
      </w:r>
      <w:r w:rsidR="00786F2E">
        <w:rPr>
          <w:rFonts w:ascii="Avenir Next LT Pro Light" w:hAnsi="Avenir Next LT Pro Light"/>
          <w:color w:val="595959"/>
        </w:rPr>
        <w:t>Dreamscape increases customer accessibility, improves cash flow stability</w:t>
      </w:r>
      <w:r w:rsidR="003C3A00">
        <w:rPr>
          <w:rFonts w:ascii="Avenir Next LT Pro Light" w:hAnsi="Avenir Next LT Pro Light"/>
          <w:color w:val="595959"/>
        </w:rPr>
        <w:t>, and strengthens long-term profitability.</w:t>
      </w:r>
    </w:p>
    <w:p w14:paraId="7AF6ADC6" w14:textId="39798CE2" w:rsidR="009A0CB2" w:rsidRPr="005E10D6" w:rsidRDefault="005E10D6" w:rsidP="00624B6C">
      <w:pPr>
        <w:pStyle w:val="ListParagraph"/>
        <w:numPr>
          <w:ilvl w:val="0"/>
          <w:numId w:val="19"/>
        </w:numPr>
        <w:rPr>
          <w:rFonts w:ascii="Avenir Next LT Pro Light" w:hAnsi="Avenir Next LT Pro Light"/>
          <w:b/>
          <w:bCs/>
          <w:i/>
          <w:iCs/>
          <w:color w:val="595959"/>
        </w:rPr>
      </w:pPr>
      <w:r>
        <w:rPr>
          <w:rFonts w:ascii="Avenir Next LT Pro Light" w:hAnsi="Avenir Next LT Pro Light"/>
          <w:b/>
          <w:bCs/>
          <w:color w:val="595959"/>
        </w:rPr>
        <w:t>Capital Management &amp; Annuities</w:t>
      </w:r>
    </w:p>
    <w:p w14:paraId="38A032EF" w14:textId="60A7711A" w:rsidR="005E10D6" w:rsidRPr="00FA60E6" w:rsidRDefault="00E2733C" w:rsidP="00624B6C">
      <w:pPr>
        <w:pStyle w:val="ListParagraph"/>
        <w:numPr>
          <w:ilvl w:val="0"/>
          <w:numId w:val="19"/>
        </w:numPr>
        <w:rPr>
          <w:rFonts w:ascii="Avenir Next LT Pro Light" w:hAnsi="Avenir Next LT Pro Light"/>
          <w:b/>
          <w:bCs/>
          <w:i/>
          <w:iCs/>
          <w:color w:val="595959"/>
        </w:rPr>
      </w:pPr>
      <w:r>
        <w:rPr>
          <w:rFonts w:ascii="Avenir Next LT Pro Light" w:hAnsi="Avenir Next LT Pro Light"/>
          <w:b/>
          <w:bCs/>
          <w:color w:val="595959"/>
        </w:rPr>
        <w:t>Customer financing &amp; Lending</w:t>
      </w:r>
    </w:p>
    <w:p w14:paraId="0F2143B3" w14:textId="28548F82" w:rsidR="00FA60E6" w:rsidRPr="00A30C36" w:rsidRDefault="00FA60E6" w:rsidP="00624B6C">
      <w:pPr>
        <w:pStyle w:val="ListParagraph"/>
        <w:numPr>
          <w:ilvl w:val="0"/>
          <w:numId w:val="19"/>
        </w:numPr>
        <w:rPr>
          <w:rFonts w:ascii="Avenir Next LT Pro Light" w:hAnsi="Avenir Next LT Pro Light"/>
          <w:b/>
          <w:bCs/>
          <w:i/>
          <w:iCs/>
          <w:color w:val="595959"/>
        </w:rPr>
      </w:pPr>
      <w:r>
        <w:rPr>
          <w:rFonts w:ascii="Avenir Next LT Pro Light" w:hAnsi="Avenir Next LT Pro Light"/>
          <w:b/>
          <w:bCs/>
          <w:color w:val="595959"/>
        </w:rPr>
        <w:t>Layaway program</w:t>
      </w:r>
    </w:p>
    <w:p w14:paraId="16704B5A" w14:textId="5E6B2E54" w:rsidR="00A30C36" w:rsidRPr="00E2733C" w:rsidRDefault="006104D0" w:rsidP="00624B6C">
      <w:pPr>
        <w:pStyle w:val="ListParagraph"/>
        <w:numPr>
          <w:ilvl w:val="0"/>
          <w:numId w:val="19"/>
        </w:numPr>
        <w:rPr>
          <w:rFonts w:ascii="Avenir Next LT Pro Light" w:hAnsi="Avenir Next LT Pro Light"/>
          <w:b/>
          <w:bCs/>
          <w:i/>
          <w:iCs/>
          <w:color w:val="595959"/>
        </w:rPr>
      </w:pPr>
      <w:r>
        <w:rPr>
          <w:rFonts w:ascii="Avenir Next LT Pro Light" w:hAnsi="Avenir Next LT Pro Light"/>
          <w:b/>
          <w:bCs/>
          <w:color w:val="595959"/>
        </w:rPr>
        <w:t>Furniture Rental &amp; subscription</w:t>
      </w:r>
    </w:p>
    <w:p w14:paraId="674508AD" w14:textId="3370C52D" w:rsidR="00983A4B" w:rsidRPr="00983A4B" w:rsidRDefault="00E2733C" w:rsidP="00624B6C">
      <w:pPr>
        <w:pStyle w:val="ListParagraph"/>
        <w:numPr>
          <w:ilvl w:val="0"/>
          <w:numId w:val="19"/>
        </w:numPr>
        <w:rPr>
          <w:rFonts w:ascii="Avenir Next LT Pro Light" w:hAnsi="Avenir Next LT Pro Light"/>
          <w:b/>
          <w:bCs/>
          <w:i/>
          <w:iCs/>
          <w:color w:val="595959"/>
        </w:rPr>
      </w:pPr>
      <w:r>
        <w:rPr>
          <w:rFonts w:ascii="Avenir Next LT Pro Light" w:hAnsi="Avenir Next LT Pro Light"/>
          <w:b/>
          <w:bCs/>
          <w:color w:val="595959"/>
        </w:rPr>
        <w:t>Alternative Purchase Models (Layaway &amp;</w:t>
      </w:r>
      <w:r w:rsidR="00CE5A34">
        <w:rPr>
          <w:rFonts w:ascii="Avenir Next LT Pro Light" w:hAnsi="Avenir Next LT Pro Light"/>
          <w:b/>
          <w:bCs/>
          <w:color w:val="595959"/>
        </w:rPr>
        <w:t xml:space="preserve"> Rentals)</w:t>
      </w:r>
    </w:p>
    <w:p w14:paraId="1081953F" w14:textId="73AF1D4F" w:rsidR="00F06EFE" w:rsidRPr="003C3A00" w:rsidRDefault="00033749" w:rsidP="00624B6C">
      <w:pPr>
        <w:pStyle w:val="ListParagraph"/>
        <w:numPr>
          <w:ilvl w:val="0"/>
          <w:numId w:val="19"/>
        </w:numPr>
        <w:rPr>
          <w:rFonts w:ascii="Avenir Next LT Pro Light" w:hAnsi="Avenir Next LT Pro Light"/>
          <w:b/>
          <w:bCs/>
          <w:i/>
          <w:iCs/>
          <w:color w:val="595959"/>
        </w:rPr>
      </w:pPr>
      <w:r>
        <w:rPr>
          <w:rFonts w:ascii="Avenir Next LT Pro Light" w:hAnsi="Avenir Next LT Pro Light"/>
          <w:b/>
          <w:bCs/>
          <w:color w:val="595959"/>
        </w:rPr>
        <w:t>How a</w:t>
      </w:r>
      <w:r w:rsidR="00F06EFE">
        <w:rPr>
          <w:rFonts w:ascii="Avenir Next LT Pro Light" w:hAnsi="Avenir Next LT Pro Light"/>
          <w:b/>
          <w:bCs/>
          <w:color w:val="595959"/>
        </w:rPr>
        <w:t xml:space="preserve"> financer gets their money back when a customer default</w:t>
      </w:r>
    </w:p>
    <w:p w14:paraId="657BC663" w14:textId="77777777" w:rsidR="003C3A00" w:rsidRPr="00CA35A2" w:rsidRDefault="003C3A00" w:rsidP="00CA35A2">
      <w:pPr>
        <w:rPr>
          <w:rFonts w:ascii="Avenir Next LT Pro Light" w:hAnsi="Avenir Next LT Pro Light"/>
          <w:b/>
          <w:bCs/>
          <w:i/>
          <w:iCs/>
          <w:color w:val="595959"/>
        </w:rPr>
      </w:pPr>
    </w:p>
    <w:p w14:paraId="5F8A3926" w14:textId="736CE400" w:rsidR="005E2AA2" w:rsidRPr="00BC5188" w:rsidRDefault="00CA35A2" w:rsidP="00624B6C">
      <w:pPr>
        <w:pStyle w:val="ListParagraph"/>
        <w:numPr>
          <w:ilvl w:val="0"/>
          <w:numId w:val="21"/>
        </w:numPr>
        <w:rPr>
          <w:rFonts w:ascii="Avenir Next LT Pro Light" w:hAnsi="Avenir Next LT Pro Light"/>
          <w:b/>
          <w:bCs/>
          <w:i/>
          <w:iCs/>
          <w:color w:val="595959"/>
        </w:rPr>
      </w:pPr>
      <w:r w:rsidRPr="00BC5188">
        <w:rPr>
          <w:rFonts w:ascii="Avenir Next LT Pro Light" w:hAnsi="Avenir Next LT Pro Light"/>
          <w:b/>
          <w:bCs/>
          <w:i/>
          <w:iCs/>
          <w:color w:val="595959"/>
        </w:rPr>
        <w:t xml:space="preserve">Capital </w:t>
      </w:r>
      <w:r w:rsidR="00797519" w:rsidRPr="00BC5188">
        <w:rPr>
          <w:rFonts w:ascii="Avenir Next LT Pro Light" w:hAnsi="Avenir Next LT Pro Light"/>
          <w:b/>
          <w:bCs/>
          <w:i/>
          <w:iCs/>
          <w:color w:val="595959"/>
        </w:rPr>
        <w:t>management</w:t>
      </w:r>
      <w:r w:rsidRPr="00BC5188">
        <w:rPr>
          <w:rFonts w:ascii="Avenir Next LT Pro Light" w:hAnsi="Avenir Next LT Pro Light"/>
          <w:b/>
          <w:bCs/>
          <w:i/>
          <w:iCs/>
          <w:color w:val="595959"/>
        </w:rPr>
        <w:t xml:space="preserve"> &amp;</w:t>
      </w:r>
      <w:r w:rsidR="00797519" w:rsidRPr="00BC5188">
        <w:rPr>
          <w:rFonts w:ascii="Avenir Next LT Pro Light" w:hAnsi="Avenir Next LT Pro Light"/>
          <w:b/>
          <w:bCs/>
          <w:i/>
          <w:iCs/>
          <w:color w:val="595959"/>
        </w:rPr>
        <w:t xml:space="preserve"> annuities: </w:t>
      </w:r>
    </w:p>
    <w:p w14:paraId="3083A44E" w14:textId="5350BE8E" w:rsidR="00B378C3" w:rsidRDefault="00B378C3" w:rsidP="005E2AA2">
      <w:pPr>
        <w:rPr>
          <w:rFonts w:ascii="Avenir Next LT Pro Light" w:hAnsi="Avenir Next LT Pro Light"/>
          <w:color w:val="595959"/>
        </w:rPr>
      </w:pPr>
      <w:r>
        <w:rPr>
          <w:rFonts w:ascii="Avenir Next LT Pro Light" w:hAnsi="Avenir Next LT Pro Light"/>
          <w:color w:val="595959"/>
        </w:rPr>
        <w:t>A portion</w:t>
      </w:r>
      <w:r w:rsidR="00797519">
        <w:rPr>
          <w:rFonts w:ascii="Avenir Next LT Pro Light" w:hAnsi="Avenir Next LT Pro Light"/>
          <w:color w:val="595959"/>
        </w:rPr>
        <w:t xml:space="preserve"> of company profits and retained earnings will be allocated to low-risk financial </w:t>
      </w:r>
      <w:r>
        <w:rPr>
          <w:rFonts w:ascii="Avenir Next LT Pro Light" w:hAnsi="Avenir Next LT Pro Light"/>
          <w:color w:val="595959"/>
        </w:rPr>
        <w:t>instruments</w:t>
      </w:r>
      <w:r w:rsidR="00797519">
        <w:rPr>
          <w:rFonts w:ascii="Avenir Next LT Pro Light" w:hAnsi="Avenir Next LT Pro Light"/>
          <w:color w:val="595959"/>
        </w:rPr>
        <w:t>, including annuities and other conservative investment vehicles, ma</w:t>
      </w:r>
      <w:r w:rsidR="00A3078D">
        <w:rPr>
          <w:rFonts w:ascii="Avenir Next LT Pro Light" w:hAnsi="Avenir Next LT Pro Light"/>
          <w:color w:val="595959"/>
        </w:rPr>
        <w:t>naged internally or through licensed third-party part</w:t>
      </w:r>
      <w:r>
        <w:rPr>
          <w:rFonts w:ascii="Avenir Next LT Pro Light" w:hAnsi="Avenir Next LT Pro Light"/>
          <w:color w:val="595959"/>
        </w:rPr>
        <w:t>ners.</w:t>
      </w:r>
    </w:p>
    <w:p w14:paraId="5247B8EC" w14:textId="77777777" w:rsidR="00873AD7" w:rsidRDefault="00873AD7" w:rsidP="005E2AA2">
      <w:pPr>
        <w:rPr>
          <w:rFonts w:ascii="Avenir Next LT Pro Light" w:hAnsi="Avenir Next LT Pro Light"/>
          <w:color w:val="595959"/>
        </w:rPr>
      </w:pPr>
    </w:p>
    <w:p w14:paraId="78969078" w14:textId="1030672E" w:rsidR="00873AD7" w:rsidRDefault="00946843" w:rsidP="005E2AA2">
      <w:pPr>
        <w:rPr>
          <w:rFonts w:ascii="Avenir Next LT Pro Light" w:hAnsi="Avenir Next LT Pro Light"/>
          <w:b/>
          <w:bCs/>
          <w:i/>
          <w:iCs/>
          <w:color w:val="595959"/>
        </w:rPr>
      </w:pPr>
      <w:r>
        <w:rPr>
          <w:rFonts w:ascii="Avenir Next LT Pro Light" w:hAnsi="Avenir Next LT Pro Light"/>
          <w:b/>
          <w:bCs/>
          <w:i/>
          <w:iCs/>
          <w:color w:val="595959"/>
        </w:rPr>
        <w:t>Strategic Benefits:</w:t>
      </w:r>
    </w:p>
    <w:p w14:paraId="2BA640DD" w14:textId="244970E1" w:rsidR="003F553C" w:rsidRPr="003F553C" w:rsidRDefault="003F553C" w:rsidP="00624B6C">
      <w:pPr>
        <w:pStyle w:val="ListParagraph"/>
        <w:numPr>
          <w:ilvl w:val="0"/>
          <w:numId w:val="20"/>
        </w:numPr>
        <w:rPr>
          <w:rFonts w:ascii="Avenir Next LT Pro Light" w:hAnsi="Avenir Next LT Pro Light"/>
          <w:b/>
          <w:bCs/>
          <w:i/>
          <w:iCs/>
          <w:color w:val="595959"/>
        </w:rPr>
      </w:pPr>
      <w:r>
        <w:rPr>
          <w:rFonts w:ascii="Avenir Next LT Pro Light" w:hAnsi="Avenir Next LT Pro Light"/>
          <w:color w:val="595959"/>
        </w:rPr>
        <w:t xml:space="preserve">Provides </w:t>
      </w:r>
      <w:r>
        <w:rPr>
          <w:rFonts w:ascii="Avenir Next LT Pro Light" w:hAnsi="Avenir Next LT Pro Light"/>
          <w:b/>
          <w:bCs/>
          <w:color w:val="595959"/>
        </w:rPr>
        <w:t>non-operational income</w:t>
      </w:r>
    </w:p>
    <w:p w14:paraId="24215F2C" w14:textId="76C44384" w:rsidR="003F553C" w:rsidRPr="00417AD9" w:rsidRDefault="00417AD9" w:rsidP="00624B6C">
      <w:pPr>
        <w:pStyle w:val="ListParagraph"/>
        <w:numPr>
          <w:ilvl w:val="0"/>
          <w:numId w:val="20"/>
        </w:numPr>
        <w:rPr>
          <w:rFonts w:ascii="Avenir Next LT Pro Light" w:hAnsi="Avenir Next LT Pro Light"/>
          <w:b/>
          <w:bCs/>
          <w:i/>
          <w:iCs/>
          <w:color w:val="595959"/>
        </w:rPr>
      </w:pPr>
      <w:r>
        <w:rPr>
          <w:rFonts w:ascii="Avenir Next LT Pro Light" w:hAnsi="Avenir Next LT Pro Light"/>
          <w:color w:val="595959"/>
        </w:rPr>
        <w:t>Reduces reliance on continuous sales growth</w:t>
      </w:r>
    </w:p>
    <w:p w14:paraId="774F06DC" w14:textId="3A7E4708" w:rsidR="00417AD9" w:rsidRPr="005C4A12" w:rsidRDefault="00EC0944" w:rsidP="00624B6C">
      <w:pPr>
        <w:pStyle w:val="ListParagraph"/>
        <w:numPr>
          <w:ilvl w:val="0"/>
          <w:numId w:val="20"/>
        </w:numPr>
        <w:rPr>
          <w:rFonts w:ascii="Avenir Next LT Pro Light" w:hAnsi="Avenir Next LT Pro Light"/>
          <w:b/>
          <w:bCs/>
          <w:i/>
          <w:iCs/>
          <w:color w:val="595959"/>
        </w:rPr>
      </w:pPr>
      <w:r>
        <w:rPr>
          <w:rFonts w:ascii="Avenir Next LT Pro Light" w:hAnsi="Avenir Next LT Pro Light"/>
          <w:color w:val="595959"/>
        </w:rPr>
        <w:t>S</w:t>
      </w:r>
      <w:r w:rsidR="00417AD9">
        <w:rPr>
          <w:rFonts w:ascii="Avenir Next LT Pro Light" w:hAnsi="Avenir Next LT Pro Light"/>
          <w:color w:val="595959"/>
        </w:rPr>
        <w:t>treng</w:t>
      </w:r>
      <w:r>
        <w:rPr>
          <w:rFonts w:ascii="Avenir Next LT Pro Light" w:hAnsi="Avenir Next LT Pro Light"/>
          <w:color w:val="595959"/>
        </w:rPr>
        <w:t xml:space="preserve">thens balance sheet </w:t>
      </w:r>
      <w:r w:rsidR="005C4A12">
        <w:rPr>
          <w:rFonts w:ascii="Avenir Next LT Pro Light" w:hAnsi="Avenir Next LT Pro Light"/>
          <w:color w:val="595959"/>
        </w:rPr>
        <w:t>attractiveness</w:t>
      </w:r>
      <w:r>
        <w:rPr>
          <w:rFonts w:ascii="Avenir Next LT Pro Light" w:hAnsi="Avenir Next LT Pro Light"/>
          <w:color w:val="595959"/>
        </w:rPr>
        <w:t xml:space="preserve"> to investors</w:t>
      </w:r>
      <w:r w:rsidR="005C4A12">
        <w:rPr>
          <w:rFonts w:ascii="Avenir Next LT Pro Light" w:hAnsi="Avenir Next LT Pro Light"/>
          <w:color w:val="595959"/>
        </w:rPr>
        <w:t xml:space="preserve"> or buyers</w:t>
      </w:r>
    </w:p>
    <w:p w14:paraId="21CE17E7" w14:textId="145C99A6" w:rsidR="005C4A12" w:rsidRPr="00EB6F39" w:rsidRDefault="005C4A12" w:rsidP="00624B6C">
      <w:pPr>
        <w:pStyle w:val="ListParagraph"/>
        <w:numPr>
          <w:ilvl w:val="0"/>
          <w:numId w:val="20"/>
        </w:numPr>
        <w:rPr>
          <w:rFonts w:ascii="Avenir Next LT Pro Light" w:hAnsi="Avenir Next LT Pro Light"/>
          <w:b/>
          <w:bCs/>
          <w:i/>
          <w:iCs/>
          <w:color w:val="595959"/>
        </w:rPr>
      </w:pPr>
      <w:r>
        <w:rPr>
          <w:rFonts w:ascii="Avenir Next LT Pro Light" w:hAnsi="Avenir Next LT Pro Light"/>
          <w:color w:val="595959"/>
        </w:rPr>
        <w:lastRenderedPageBreak/>
        <w:t>Preserve cap</w:t>
      </w:r>
      <w:r w:rsidR="00EB6F39">
        <w:rPr>
          <w:rFonts w:ascii="Avenir Next LT Pro Light" w:hAnsi="Avenir Next LT Pro Light"/>
          <w:color w:val="595959"/>
        </w:rPr>
        <w:t>ital</w:t>
      </w:r>
    </w:p>
    <w:p w14:paraId="54A89F36" w14:textId="70F9541D" w:rsidR="00EB6F39" w:rsidRPr="00EB6F39" w:rsidRDefault="00EB6F39" w:rsidP="00624B6C">
      <w:pPr>
        <w:pStyle w:val="ListParagraph"/>
        <w:numPr>
          <w:ilvl w:val="0"/>
          <w:numId w:val="20"/>
        </w:numPr>
        <w:rPr>
          <w:rFonts w:ascii="Avenir Next LT Pro Light" w:hAnsi="Avenir Next LT Pro Light"/>
          <w:b/>
          <w:bCs/>
          <w:i/>
          <w:iCs/>
          <w:color w:val="595959"/>
        </w:rPr>
      </w:pPr>
      <w:r>
        <w:rPr>
          <w:rFonts w:ascii="Avenir Next LT Pro Light" w:hAnsi="Avenir Next LT Pro Light"/>
          <w:color w:val="595959"/>
        </w:rPr>
        <w:t>Generate predictable, long-term income</w:t>
      </w:r>
    </w:p>
    <w:p w14:paraId="74C901CA" w14:textId="06463D13" w:rsidR="00EB6F39" w:rsidRPr="00BC5188" w:rsidRDefault="009E5E31" w:rsidP="00624B6C">
      <w:pPr>
        <w:pStyle w:val="ListParagraph"/>
        <w:numPr>
          <w:ilvl w:val="0"/>
          <w:numId w:val="20"/>
        </w:numPr>
        <w:rPr>
          <w:rFonts w:ascii="Avenir Next LT Pro Light" w:hAnsi="Avenir Next LT Pro Light"/>
          <w:b/>
          <w:bCs/>
          <w:i/>
          <w:iCs/>
          <w:color w:val="595959"/>
        </w:rPr>
      </w:pPr>
      <w:r>
        <w:rPr>
          <w:rFonts w:ascii="Avenir Next LT Pro Light" w:hAnsi="Avenir Next LT Pro Light"/>
          <w:color w:val="595959"/>
        </w:rPr>
        <w:t>Create financial resilience during slower sales periods</w:t>
      </w:r>
    </w:p>
    <w:p w14:paraId="0A55B534" w14:textId="77777777" w:rsidR="00BC5188" w:rsidRDefault="00BC5188" w:rsidP="00BC5188">
      <w:pPr>
        <w:rPr>
          <w:rFonts w:ascii="Avenir Next LT Pro Light" w:hAnsi="Avenir Next LT Pro Light"/>
          <w:b/>
          <w:bCs/>
          <w:i/>
          <w:iCs/>
          <w:color w:val="595959"/>
        </w:rPr>
      </w:pPr>
    </w:p>
    <w:p w14:paraId="584DCCC5" w14:textId="041196CD" w:rsidR="00D657D9" w:rsidRDefault="00D657D9" w:rsidP="00624B6C">
      <w:pPr>
        <w:pStyle w:val="ListParagraph"/>
        <w:numPr>
          <w:ilvl w:val="0"/>
          <w:numId w:val="21"/>
        </w:numPr>
        <w:rPr>
          <w:rFonts w:ascii="Avenir Next LT Pro Light" w:hAnsi="Avenir Next LT Pro Light"/>
          <w:b/>
          <w:bCs/>
          <w:i/>
          <w:iCs/>
          <w:color w:val="595959"/>
        </w:rPr>
      </w:pPr>
      <w:r>
        <w:rPr>
          <w:rFonts w:ascii="Avenir Next LT Pro Light" w:hAnsi="Avenir Next LT Pro Light"/>
          <w:b/>
          <w:bCs/>
          <w:i/>
          <w:iCs/>
          <w:color w:val="595959"/>
        </w:rPr>
        <w:t>Customer Financing &amp; Internal Lending</w:t>
      </w:r>
    </w:p>
    <w:p w14:paraId="5FE74746" w14:textId="6BE0B0F7" w:rsidR="00527352" w:rsidRDefault="00CF3CC2" w:rsidP="00527352">
      <w:pPr>
        <w:pStyle w:val="ListParagraph"/>
        <w:rPr>
          <w:rFonts w:ascii="Avenir Next LT Pro Light" w:hAnsi="Avenir Next LT Pro Light"/>
          <w:color w:val="595959"/>
        </w:rPr>
      </w:pPr>
      <w:r>
        <w:rPr>
          <w:rFonts w:ascii="Avenir Next LT Pro Light" w:hAnsi="Avenir Next LT Pro Light"/>
          <w:color w:val="595959"/>
        </w:rPr>
        <w:t>To</w:t>
      </w:r>
      <w:r w:rsidR="000D69FA">
        <w:rPr>
          <w:rFonts w:ascii="Avenir Next LT Pro Light" w:hAnsi="Avenir Next LT Pro Light"/>
          <w:color w:val="595959"/>
        </w:rPr>
        <w:t xml:space="preserve"> lower barriers for premium and custom furniture</w:t>
      </w:r>
      <w:r w:rsidR="00B476F4">
        <w:rPr>
          <w:rFonts w:ascii="Avenir Next LT Pro Light" w:hAnsi="Avenir Next LT Pro Light"/>
          <w:color w:val="595959"/>
        </w:rPr>
        <w:t xml:space="preserve">, dreamscape will offer </w:t>
      </w:r>
      <w:r w:rsidR="00B476F4">
        <w:rPr>
          <w:rFonts w:ascii="Avenir Next LT Pro Light" w:hAnsi="Avenir Next LT Pro Light"/>
          <w:b/>
          <w:bCs/>
          <w:color w:val="595959"/>
        </w:rPr>
        <w:t xml:space="preserve">Customer financing options, </w:t>
      </w:r>
      <w:r w:rsidR="00B476F4" w:rsidRPr="00D9296B">
        <w:rPr>
          <w:rFonts w:ascii="Avenir Next LT Pro Light" w:hAnsi="Avenir Next LT Pro Light"/>
          <w:color w:val="595959"/>
        </w:rPr>
        <w:t>either directly or in partnership with li</w:t>
      </w:r>
      <w:r w:rsidR="00D9296B" w:rsidRPr="00D9296B">
        <w:rPr>
          <w:rFonts w:ascii="Avenir Next LT Pro Light" w:hAnsi="Avenir Next LT Pro Light"/>
          <w:color w:val="595959"/>
        </w:rPr>
        <w:t>censed financial inst</w:t>
      </w:r>
      <w:r w:rsidR="00D9296B">
        <w:rPr>
          <w:rFonts w:ascii="Avenir Next LT Pro Light" w:hAnsi="Avenir Next LT Pro Light"/>
          <w:color w:val="595959"/>
        </w:rPr>
        <w:t>itu</w:t>
      </w:r>
      <w:r w:rsidR="00D9296B" w:rsidRPr="00D9296B">
        <w:rPr>
          <w:rFonts w:ascii="Avenir Next LT Pro Light" w:hAnsi="Avenir Next LT Pro Light"/>
          <w:color w:val="595959"/>
        </w:rPr>
        <w:t>tion.</w:t>
      </w:r>
      <w:r w:rsidR="000C6D01">
        <w:rPr>
          <w:rFonts w:ascii="Avenir Next LT Pro Light" w:hAnsi="Avenir Next LT Pro Light"/>
          <w:color w:val="595959"/>
        </w:rPr>
        <w:t xml:space="preserve"> Customer financing will allow Dreamscape to increase conversion rates and average order value while generating additional revenue through interest and financing</w:t>
      </w:r>
      <w:r w:rsidR="007F4816">
        <w:rPr>
          <w:rFonts w:ascii="Avenir Next LT Pro Light" w:hAnsi="Avenir Next LT Pro Light"/>
          <w:color w:val="595959"/>
        </w:rPr>
        <w:t xml:space="preserve"> fees.</w:t>
      </w:r>
    </w:p>
    <w:p w14:paraId="48B0B955" w14:textId="77777777" w:rsidR="00CF3CC2" w:rsidRPr="00B476F4" w:rsidRDefault="00CF3CC2" w:rsidP="00527352">
      <w:pPr>
        <w:pStyle w:val="ListParagraph"/>
        <w:rPr>
          <w:rFonts w:ascii="Avenir Next LT Pro Light" w:hAnsi="Avenir Next LT Pro Light"/>
          <w:b/>
          <w:bCs/>
          <w:color w:val="595959"/>
        </w:rPr>
      </w:pPr>
    </w:p>
    <w:p w14:paraId="2E751BDA" w14:textId="3D6FA68D" w:rsidR="00DC5CA3" w:rsidRDefault="00CF3CC2" w:rsidP="00DC5CA3">
      <w:pPr>
        <w:pStyle w:val="ListParagraph"/>
        <w:rPr>
          <w:rFonts w:ascii="Avenir Next LT Pro Light" w:hAnsi="Avenir Next LT Pro Light"/>
          <w:b/>
          <w:bCs/>
          <w:i/>
          <w:iCs/>
          <w:color w:val="595959"/>
        </w:rPr>
      </w:pPr>
      <w:r>
        <w:rPr>
          <w:rFonts w:ascii="Avenir Next LT Pro Light" w:hAnsi="Avenir Next LT Pro Light"/>
          <w:b/>
          <w:bCs/>
          <w:i/>
          <w:iCs/>
          <w:color w:val="595959"/>
        </w:rPr>
        <w:t>Financing Options:</w:t>
      </w:r>
    </w:p>
    <w:p w14:paraId="02B06138" w14:textId="0F94BCE5" w:rsidR="00CF3CC2" w:rsidRDefault="00995468" w:rsidP="00624B6C">
      <w:pPr>
        <w:pStyle w:val="ListParagraph"/>
        <w:numPr>
          <w:ilvl w:val="0"/>
          <w:numId w:val="22"/>
        </w:numPr>
        <w:rPr>
          <w:rFonts w:ascii="Avenir Next LT Pro Light" w:hAnsi="Avenir Next LT Pro Light"/>
          <w:color w:val="595959"/>
        </w:rPr>
      </w:pPr>
      <w:r>
        <w:rPr>
          <w:rFonts w:ascii="Avenir Next LT Pro Light" w:hAnsi="Avenir Next LT Pro Light"/>
          <w:color w:val="595959"/>
        </w:rPr>
        <w:t>Installment payment plans</w:t>
      </w:r>
    </w:p>
    <w:p w14:paraId="442A246B" w14:textId="76569CB6" w:rsidR="00995468" w:rsidRDefault="00995468" w:rsidP="00624B6C">
      <w:pPr>
        <w:pStyle w:val="ListParagraph"/>
        <w:numPr>
          <w:ilvl w:val="0"/>
          <w:numId w:val="22"/>
        </w:numPr>
        <w:rPr>
          <w:rFonts w:ascii="Avenir Next LT Pro Light" w:hAnsi="Avenir Next LT Pro Light"/>
          <w:color w:val="595959"/>
        </w:rPr>
      </w:pPr>
      <w:r>
        <w:rPr>
          <w:rFonts w:ascii="Avenir Next LT Pro Light" w:hAnsi="Avenir Next LT Pro Light"/>
          <w:color w:val="595959"/>
        </w:rPr>
        <w:t>Short-term internal loans</w:t>
      </w:r>
    </w:p>
    <w:p w14:paraId="1535DD84" w14:textId="10A00A32" w:rsidR="0061114B" w:rsidRDefault="00995468" w:rsidP="00624B6C">
      <w:pPr>
        <w:pStyle w:val="ListParagraph"/>
        <w:numPr>
          <w:ilvl w:val="0"/>
          <w:numId w:val="22"/>
        </w:numPr>
        <w:rPr>
          <w:rFonts w:ascii="Avenir Next LT Pro Light" w:hAnsi="Avenir Next LT Pro Light"/>
          <w:color w:val="595959"/>
        </w:rPr>
      </w:pPr>
      <w:r>
        <w:rPr>
          <w:rFonts w:ascii="Avenir Next LT Pro Light" w:hAnsi="Avenir Next LT Pro Light"/>
          <w:color w:val="595959"/>
        </w:rPr>
        <w:t>Partner-</w:t>
      </w:r>
      <w:r w:rsidR="00E029C1">
        <w:rPr>
          <w:rFonts w:ascii="Avenir Next LT Pro Light" w:hAnsi="Avenir Next LT Pro Light"/>
          <w:color w:val="595959"/>
        </w:rPr>
        <w:t>backed consumer finan</w:t>
      </w:r>
      <w:r w:rsidR="0061114B">
        <w:rPr>
          <w:rFonts w:ascii="Avenir Next LT Pro Light" w:hAnsi="Avenir Next LT Pro Light"/>
          <w:color w:val="595959"/>
        </w:rPr>
        <w:t>cing</w:t>
      </w:r>
    </w:p>
    <w:p w14:paraId="1F2F2532" w14:textId="1A9DF058" w:rsidR="00C2763C" w:rsidRDefault="00C2763C" w:rsidP="00C2763C">
      <w:pPr>
        <w:rPr>
          <w:rFonts w:ascii="Avenir Next LT Pro Light" w:hAnsi="Avenir Next LT Pro Light"/>
          <w:b/>
          <w:bCs/>
          <w:i/>
          <w:iCs/>
          <w:color w:val="595959"/>
        </w:rPr>
      </w:pPr>
      <w:r>
        <w:rPr>
          <w:rFonts w:ascii="Avenir Next LT Pro Light" w:hAnsi="Avenir Next LT Pro Light"/>
          <w:b/>
          <w:bCs/>
          <w:i/>
          <w:iCs/>
          <w:color w:val="595959"/>
        </w:rPr>
        <w:t>Risk Management</w:t>
      </w:r>
    </w:p>
    <w:p w14:paraId="5BE74865" w14:textId="20548546" w:rsidR="00C2763C" w:rsidRDefault="00C2763C" w:rsidP="00624B6C">
      <w:pPr>
        <w:pStyle w:val="ListParagraph"/>
        <w:numPr>
          <w:ilvl w:val="0"/>
          <w:numId w:val="23"/>
        </w:numPr>
        <w:rPr>
          <w:rFonts w:ascii="Avenir Next LT Pro Light" w:hAnsi="Avenir Next LT Pro Light"/>
          <w:color w:val="595959"/>
        </w:rPr>
      </w:pPr>
      <w:r w:rsidRPr="00C2763C">
        <w:rPr>
          <w:rFonts w:ascii="Avenir Next LT Pro Light" w:hAnsi="Avenir Next LT Pro Light"/>
          <w:color w:val="595959"/>
        </w:rPr>
        <w:t>Deposits</w:t>
      </w:r>
      <w:r>
        <w:rPr>
          <w:rFonts w:ascii="Avenir Next LT Pro Light" w:hAnsi="Avenir Next LT Pro Light"/>
          <w:color w:val="595959"/>
        </w:rPr>
        <w:t xml:space="preserve"> required prior to production</w:t>
      </w:r>
    </w:p>
    <w:p w14:paraId="6BFDDCC3" w14:textId="54EEDE77" w:rsidR="00C2763C" w:rsidRDefault="00263D52" w:rsidP="00624B6C">
      <w:pPr>
        <w:pStyle w:val="ListParagraph"/>
        <w:numPr>
          <w:ilvl w:val="0"/>
          <w:numId w:val="23"/>
        </w:numPr>
        <w:rPr>
          <w:rFonts w:ascii="Avenir Next LT Pro Light" w:hAnsi="Avenir Next LT Pro Light"/>
          <w:color w:val="595959"/>
        </w:rPr>
      </w:pPr>
      <w:r>
        <w:rPr>
          <w:rFonts w:ascii="Avenir Next LT Pro Light" w:hAnsi="Avenir Next LT Pro Light"/>
          <w:color w:val="595959"/>
        </w:rPr>
        <w:t>F</w:t>
      </w:r>
      <w:r w:rsidR="00C2763C">
        <w:rPr>
          <w:rFonts w:ascii="Avenir Next LT Pro Light" w:hAnsi="Avenir Next LT Pro Light"/>
          <w:color w:val="595959"/>
        </w:rPr>
        <w:t>inan</w:t>
      </w:r>
      <w:r>
        <w:rPr>
          <w:rFonts w:ascii="Avenir Next LT Pro Light" w:hAnsi="Avenir Next LT Pro Light"/>
          <w:color w:val="595959"/>
        </w:rPr>
        <w:t>cing eligibility screening</w:t>
      </w:r>
    </w:p>
    <w:p w14:paraId="7478F0D0" w14:textId="2A5F026B" w:rsidR="00606B58" w:rsidRDefault="00263D52" w:rsidP="00624B6C">
      <w:pPr>
        <w:pStyle w:val="ListParagraph"/>
        <w:numPr>
          <w:ilvl w:val="0"/>
          <w:numId w:val="23"/>
        </w:numPr>
        <w:rPr>
          <w:rFonts w:ascii="Avenir Next LT Pro Light" w:hAnsi="Avenir Next LT Pro Light"/>
          <w:color w:val="595959"/>
        </w:rPr>
      </w:pPr>
      <w:r>
        <w:rPr>
          <w:rFonts w:ascii="Avenir Next LT Pro Light" w:hAnsi="Avenir Next LT Pro Light"/>
          <w:color w:val="595959"/>
        </w:rPr>
        <w:t>Conservative loan-to</w:t>
      </w:r>
      <w:r w:rsidR="00ED1FCE">
        <w:rPr>
          <w:rFonts w:ascii="Avenir Next LT Pro Light" w:hAnsi="Avenir Next LT Pro Light"/>
          <w:color w:val="595959"/>
        </w:rPr>
        <w:t>-value ratios</w:t>
      </w:r>
    </w:p>
    <w:p w14:paraId="2347FAAF" w14:textId="77777777" w:rsidR="00606B58" w:rsidRPr="00606B58" w:rsidRDefault="00606B58" w:rsidP="00606B58">
      <w:pPr>
        <w:ind w:left="360"/>
        <w:rPr>
          <w:rFonts w:ascii="Avenir Next LT Pro Light" w:hAnsi="Avenir Next LT Pro Light"/>
          <w:color w:val="595959"/>
        </w:rPr>
      </w:pPr>
    </w:p>
    <w:p w14:paraId="051D9E72" w14:textId="7597EF98" w:rsidR="00424FAC" w:rsidRDefault="00EF5EA4" w:rsidP="00624B6C">
      <w:pPr>
        <w:pStyle w:val="ListParagraph"/>
        <w:numPr>
          <w:ilvl w:val="0"/>
          <w:numId w:val="21"/>
        </w:numPr>
        <w:rPr>
          <w:rFonts w:ascii="Avenir Next LT Pro Light" w:hAnsi="Avenir Next LT Pro Light"/>
          <w:b/>
          <w:bCs/>
          <w:i/>
          <w:iCs/>
          <w:color w:val="595959"/>
        </w:rPr>
      </w:pPr>
      <w:r>
        <w:rPr>
          <w:rFonts w:ascii="Avenir Next LT Pro Light" w:hAnsi="Avenir Next LT Pro Light"/>
          <w:b/>
          <w:bCs/>
          <w:i/>
          <w:iCs/>
          <w:color w:val="595959"/>
        </w:rPr>
        <w:t>Layaway Program</w:t>
      </w:r>
    </w:p>
    <w:p w14:paraId="175593B5" w14:textId="622DAEDF" w:rsidR="00EF5EA4" w:rsidRDefault="00EF5EA4" w:rsidP="00EF5EA4">
      <w:pPr>
        <w:rPr>
          <w:rFonts w:ascii="Avenir Next LT Pro Light" w:hAnsi="Avenir Next LT Pro Light"/>
          <w:color w:val="595959"/>
        </w:rPr>
      </w:pPr>
      <w:r>
        <w:rPr>
          <w:rFonts w:ascii="Avenir Next LT Pro Light" w:hAnsi="Avenir Next LT Pro Light"/>
          <w:color w:val="595959"/>
        </w:rPr>
        <w:t xml:space="preserve">Dreamscape will offer </w:t>
      </w:r>
      <w:r>
        <w:rPr>
          <w:rFonts w:ascii="Avenir Next LT Pro Light" w:hAnsi="Avenir Next LT Pro Light"/>
          <w:b/>
          <w:bCs/>
          <w:color w:val="595959"/>
        </w:rPr>
        <w:t>structured</w:t>
      </w:r>
      <w:r w:rsidR="00AE69B5">
        <w:rPr>
          <w:rFonts w:ascii="Avenir Next LT Pro Light" w:hAnsi="Avenir Next LT Pro Light"/>
          <w:b/>
          <w:bCs/>
          <w:color w:val="595959"/>
        </w:rPr>
        <w:t xml:space="preserve"> layaway programs</w:t>
      </w:r>
      <w:r w:rsidR="00AE69B5">
        <w:rPr>
          <w:rFonts w:ascii="Avenir Next LT Pro Light" w:hAnsi="Avenir Next LT Pro Light"/>
          <w:color w:val="595959"/>
        </w:rPr>
        <w:t xml:space="preserve"> for customers who prefer staged payments without </w:t>
      </w:r>
      <w:r w:rsidR="00606B58">
        <w:rPr>
          <w:rFonts w:ascii="Avenir Next LT Pro Light" w:hAnsi="Avenir Next LT Pro Light"/>
          <w:color w:val="595959"/>
        </w:rPr>
        <w:t>interest.</w:t>
      </w:r>
      <w:r w:rsidR="00863F47">
        <w:rPr>
          <w:rFonts w:ascii="Avenir Next LT Pro Light" w:hAnsi="Avenir Next LT Pro Light"/>
          <w:color w:val="595959"/>
        </w:rPr>
        <w:t xml:space="preserve"> This will allow customers to secure premium furniture through scheduled payments</w:t>
      </w:r>
      <w:r w:rsidR="00840A9A">
        <w:rPr>
          <w:rFonts w:ascii="Avenir Next LT Pro Light" w:hAnsi="Avenir Next LT Pro Light"/>
          <w:color w:val="595959"/>
        </w:rPr>
        <w:t xml:space="preserve"> while allowing Dreamscape </w:t>
      </w:r>
      <w:r w:rsidR="002C67D8">
        <w:rPr>
          <w:rFonts w:ascii="Avenir Next LT Pro Light" w:hAnsi="Avenir Next LT Pro Light"/>
          <w:color w:val="595959"/>
        </w:rPr>
        <w:t>to maintain production discipline and predictable cash inflows.</w:t>
      </w:r>
    </w:p>
    <w:p w14:paraId="43081EC4" w14:textId="3DF1FC14" w:rsidR="0050073D" w:rsidRDefault="0050073D" w:rsidP="00EF5EA4">
      <w:pPr>
        <w:rPr>
          <w:rFonts w:ascii="Avenir Next LT Pro Light" w:hAnsi="Avenir Next LT Pro Light"/>
          <w:b/>
          <w:bCs/>
          <w:i/>
          <w:iCs/>
          <w:color w:val="595959"/>
        </w:rPr>
      </w:pPr>
      <w:r>
        <w:rPr>
          <w:rFonts w:ascii="Avenir Next LT Pro Light" w:hAnsi="Avenir Next LT Pro Light"/>
          <w:b/>
          <w:bCs/>
          <w:i/>
          <w:iCs/>
          <w:color w:val="595959"/>
        </w:rPr>
        <w:t>Layaway Feat</w:t>
      </w:r>
      <w:r w:rsidR="008C0A0E">
        <w:rPr>
          <w:rFonts w:ascii="Avenir Next LT Pro Light" w:hAnsi="Avenir Next LT Pro Light"/>
          <w:b/>
          <w:bCs/>
          <w:i/>
          <w:iCs/>
          <w:color w:val="595959"/>
        </w:rPr>
        <w:t>ures</w:t>
      </w:r>
    </w:p>
    <w:p w14:paraId="15534E2B" w14:textId="43B49D70" w:rsidR="008C0A0E" w:rsidRPr="008C0A0E" w:rsidRDefault="008C0A0E" w:rsidP="00624B6C">
      <w:pPr>
        <w:pStyle w:val="ListParagraph"/>
        <w:numPr>
          <w:ilvl w:val="0"/>
          <w:numId w:val="24"/>
        </w:numPr>
        <w:rPr>
          <w:rFonts w:ascii="Avenir Next LT Pro Light" w:hAnsi="Avenir Next LT Pro Light"/>
          <w:b/>
          <w:bCs/>
          <w:i/>
          <w:iCs/>
          <w:color w:val="595959"/>
        </w:rPr>
      </w:pPr>
      <w:r>
        <w:rPr>
          <w:rFonts w:ascii="Avenir Next LT Pro Light" w:hAnsi="Avenir Next LT Pro Light"/>
          <w:color w:val="595959"/>
        </w:rPr>
        <w:t>Fixed payment schedules</w:t>
      </w:r>
    </w:p>
    <w:p w14:paraId="01218F44" w14:textId="74FB676A" w:rsidR="008C0A0E" w:rsidRPr="002B45D7" w:rsidRDefault="008C0A0E" w:rsidP="00624B6C">
      <w:pPr>
        <w:pStyle w:val="ListParagraph"/>
        <w:numPr>
          <w:ilvl w:val="0"/>
          <w:numId w:val="24"/>
        </w:numPr>
        <w:rPr>
          <w:rFonts w:ascii="Avenir Next LT Pro Light" w:hAnsi="Avenir Next LT Pro Light"/>
          <w:b/>
          <w:bCs/>
          <w:i/>
          <w:iCs/>
          <w:color w:val="595959"/>
        </w:rPr>
      </w:pPr>
      <w:r>
        <w:rPr>
          <w:rFonts w:ascii="Avenir Next LT Pro Light" w:hAnsi="Avenir Next LT Pro Light"/>
          <w:color w:val="595959"/>
        </w:rPr>
        <w:t>Production begins after payment thres</w:t>
      </w:r>
      <w:r w:rsidR="002B45D7">
        <w:rPr>
          <w:rFonts w:ascii="Avenir Next LT Pro Light" w:hAnsi="Avenir Next LT Pro Light"/>
          <w:color w:val="595959"/>
        </w:rPr>
        <w:t>hold is reached</w:t>
      </w:r>
    </w:p>
    <w:p w14:paraId="0CD782E6" w14:textId="1F53985A" w:rsidR="002B45D7" w:rsidRPr="0074733A" w:rsidRDefault="002B45D7" w:rsidP="00624B6C">
      <w:pPr>
        <w:pStyle w:val="ListParagraph"/>
        <w:numPr>
          <w:ilvl w:val="0"/>
          <w:numId w:val="24"/>
        </w:numPr>
        <w:rPr>
          <w:rFonts w:ascii="Avenir Next LT Pro Light" w:hAnsi="Avenir Next LT Pro Light"/>
          <w:b/>
          <w:bCs/>
          <w:i/>
          <w:iCs/>
          <w:color w:val="595959"/>
        </w:rPr>
      </w:pPr>
      <w:r>
        <w:rPr>
          <w:rFonts w:ascii="Avenir Next LT Pro Light" w:hAnsi="Avenir Next LT Pro Light"/>
          <w:color w:val="595959"/>
        </w:rPr>
        <w:t xml:space="preserve">Non-refundable deposits </w:t>
      </w:r>
      <w:r w:rsidR="001022F8">
        <w:rPr>
          <w:rFonts w:ascii="Avenir Next LT Pro Light" w:hAnsi="Avenir Next LT Pro Light"/>
          <w:color w:val="595959"/>
        </w:rPr>
        <w:t>to mitigate risk</w:t>
      </w:r>
    </w:p>
    <w:p w14:paraId="7C015C17" w14:textId="66BE13DD" w:rsidR="0074733A" w:rsidRDefault="0074733A" w:rsidP="0074733A">
      <w:pPr>
        <w:ind w:left="360"/>
        <w:rPr>
          <w:rFonts w:ascii="Avenir Next LT Pro Light" w:hAnsi="Avenir Next LT Pro Light"/>
          <w:b/>
          <w:bCs/>
          <w:i/>
          <w:iCs/>
          <w:color w:val="595959"/>
        </w:rPr>
      </w:pPr>
      <w:r>
        <w:rPr>
          <w:rFonts w:ascii="Avenir Next LT Pro Light" w:hAnsi="Avenir Next LT Pro Light"/>
          <w:b/>
          <w:bCs/>
          <w:i/>
          <w:iCs/>
          <w:color w:val="595959"/>
        </w:rPr>
        <w:t>Benefits:</w:t>
      </w:r>
    </w:p>
    <w:p w14:paraId="5F6E3442" w14:textId="10D71C33" w:rsidR="00CC06E0" w:rsidRDefault="00534AEF" w:rsidP="00624B6C">
      <w:pPr>
        <w:pStyle w:val="ListParagraph"/>
        <w:numPr>
          <w:ilvl w:val="0"/>
          <w:numId w:val="25"/>
        </w:numPr>
        <w:rPr>
          <w:rFonts w:ascii="Avenir Next LT Pro Light" w:hAnsi="Avenir Next LT Pro Light"/>
          <w:color w:val="595959"/>
        </w:rPr>
      </w:pPr>
      <w:proofErr w:type="gramStart"/>
      <w:r>
        <w:rPr>
          <w:rFonts w:ascii="Avenir Next LT Pro Light" w:hAnsi="Avenir Next LT Pro Light"/>
          <w:color w:val="595959"/>
        </w:rPr>
        <w:t>Expands</w:t>
      </w:r>
      <w:proofErr w:type="gramEnd"/>
      <w:r w:rsidR="00CC06E0">
        <w:rPr>
          <w:rFonts w:ascii="Avenir Next LT Pro Light" w:hAnsi="Avenir Next LT Pro Light"/>
          <w:color w:val="595959"/>
        </w:rPr>
        <w:t xml:space="preserve"> access to working-class and middle-income customers</w:t>
      </w:r>
    </w:p>
    <w:p w14:paraId="41187CFB" w14:textId="276192D7" w:rsidR="00CC06E0" w:rsidRDefault="00534AEF" w:rsidP="00624B6C">
      <w:pPr>
        <w:pStyle w:val="ListParagraph"/>
        <w:numPr>
          <w:ilvl w:val="0"/>
          <w:numId w:val="25"/>
        </w:numPr>
        <w:rPr>
          <w:rFonts w:ascii="Avenir Next LT Pro Light" w:hAnsi="Avenir Next LT Pro Light"/>
          <w:color w:val="595959"/>
        </w:rPr>
      </w:pPr>
      <w:proofErr w:type="gramStart"/>
      <w:r>
        <w:rPr>
          <w:rFonts w:ascii="Avenir Next LT Pro Light" w:hAnsi="Avenir Next LT Pro Light"/>
          <w:color w:val="595959"/>
        </w:rPr>
        <w:t>Creates</w:t>
      </w:r>
      <w:proofErr w:type="gramEnd"/>
      <w:r w:rsidR="00CC06E0">
        <w:rPr>
          <w:rFonts w:ascii="Avenir Next LT Pro Light" w:hAnsi="Avenir Next LT Pro Light"/>
          <w:color w:val="595959"/>
        </w:rPr>
        <w:t xml:space="preserve"> predictable future revenue</w:t>
      </w:r>
    </w:p>
    <w:p w14:paraId="66726DF5" w14:textId="0307802A" w:rsidR="001C1969" w:rsidRDefault="001C1969" w:rsidP="00624B6C">
      <w:pPr>
        <w:pStyle w:val="ListParagraph"/>
        <w:numPr>
          <w:ilvl w:val="0"/>
          <w:numId w:val="25"/>
        </w:numPr>
        <w:rPr>
          <w:rFonts w:ascii="Avenir Next LT Pro Light" w:hAnsi="Avenir Next LT Pro Light"/>
          <w:color w:val="595959"/>
        </w:rPr>
      </w:pPr>
      <w:r>
        <w:rPr>
          <w:rFonts w:ascii="Avenir Next LT Pro Light" w:hAnsi="Avenir Next LT Pro Light"/>
          <w:color w:val="595959"/>
        </w:rPr>
        <w:t>Maintains cash discipline without credit risk</w:t>
      </w:r>
    </w:p>
    <w:p w14:paraId="56FD3B31" w14:textId="77777777" w:rsidR="00AC58F1" w:rsidRPr="00DF4D83" w:rsidRDefault="00AC58F1" w:rsidP="00DF4D83">
      <w:pPr>
        <w:ind w:left="720"/>
        <w:rPr>
          <w:rFonts w:ascii="Avenir Next LT Pro Light" w:hAnsi="Avenir Next LT Pro Light"/>
          <w:color w:val="595959"/>
        </w:rPr>
      </w:pPr>
    </w:p>
    <w:p w14:paraId="2E822CBF" w14:textId="23423381" w:rsidR="00F85840" w:rsidRDefault="00984E7C" w:rsidP="00624B6C">
      <w:pPr>
        <w:pStyle w:val="ListParagraph"/>
        <w:numPr>
          <w:ilvl w:val="0"/>
          <w:numId w:val="21"/>
        </w:numPr>
        <w:rPr>
          <w:rFonts w:ascii="Avenir Next LT Pro Light" w:hAnsi="Avenir Next LT Pro Light"/>
          <w:b/>
          <w:bCs/>
          <w:i/>
          <w:iCs/>
          <w:color w:val="595959"/>
        </w:rPr>
      </w:pPr>
      <w:r w:rsidRPr="00AC58F1">
        <w:rPr>
          <w:rFonts w:ascii="Avenir Next LT Pro Light" w:hAnsi="Avenir Next LT Pro Light"/>
          <w:b/>
          <w:bCs/>
          <w:i/>
          <w:iCs/>
          <w:color w:val="595959"/>
        </w:rPr>
        <w:lastRenderedPageBreak/>
        <w:t>Fu</w:t>
      </w:r>
      <w:r w:rsidR="00AC58F1" w:rsidRPr="00AC58F1">
        <w:rPr>
          <w:rFonts w:ascii="Avenir Next LT Pro Light" w:hAnsi="Avenir Next LT Pro Light"/>
          <w:b/>
          <w:bCs/>
          <w:i/>
          <w:iCs/>
          <w:color w:val="595959"/>
        </w:rPr>
        <w:t>rniture Rental &amp; subscription</w:t>
      </w:r>
    </w:p>
    <w:p w14:paraId="4142A597" w14:textId="0B60CBFB" w:rsidR="00DF4D83" w:rsidRDefault="00DF4D83" w:rsidP="00DF4D83">
      <w:pPr>
        <w:pStyle w:val="ListParagraph"/>
        <w:rPr>
          <w:rFonts w:ascii="Avenir Next LT Pro Light" w:hAnsi="Avenir Next LT Pro Light"/>
          <w:color w:val="595959"/>
        </w:rPr>
      </w:pPr>
      <w:r>
        <w:rPr>
          <w:rFonts w:ascii="Avenir Next LT Pro Light" w:hAnsi="Avenir Next LT Pro Light"/>
          <w:color w:val="595959"/>
        </w:rPr>
        <w:t xml:space="preserve">Dreamscape will introduce </w:t>
      </w:r>
      <w:r w:rsidR="00D1665A">
        <w:rPr>
          <w:rFonts w:ascii="Avenir Next LT Pro Light" w:hAnsi="Avenir Next LT Pro Light"/>
          <w:b/>
          <w:bCs/>
          <w:color w:val="595959"/>
        </w:rPr>
        <w:t>furniture rental and subscription options,</w:t>
      </w:r>
      <w:r w:rsidR="00D1665A">
        <w:rPr>
          <w:rFonts w:ascii="Avenir Next LT Pro Light" w:hAnsi="Avenir Next LT Pro Light"/>
          <w:color w:val="595959"/>
        </w:rPr>
        <w:t xml:space="preserve"> </w:t>
      </w:r>
      <w:r w:rsidR="00E84F13">
        <w:rPr>
          <w:rFonts w:ascii="Avenir Next LT Pro Light" w:hAnsi="Avenir Next LT Pro Light"/>
          <w:color w:val="595959"/>
        </w:rPr>
        <w:t>particularly for</w:t>
      </w:r>
      <w:r w:rsidR="004D3A0F">
        <w:rPr>
          <w:rFonts w:ascii="Avenir Next LT Pro Light" w:hAnsi="Avenir Next LT Pro Light"/>
          <w:color w:val="595959"/>
        </w:rPr>
        <w:t xml:space="preserve"> transforming select products</w:t>
      </w:r>
      <w:r w:rsidR="007A329F">
        <w:rPr>
          <w:rFonts w:ascii="Avenir Next LT Pro Light" w:hAnsi="Avenir Next LT Pro Light"/>
          <w:color w:val="595959"/>
        </w:rPr>
        <w:t xml:space="preserve"> into recurring-revenue assets, increasing lifetime</w:t>
      </w:r>
      <w:r w:rsidR="00D12CED">
        <w:rPr>
          <w:rFonts w:ascii="Avenir Next LT Pro Light" w:hAnsi="Avenir Next LT Pro Light"/>
          <w:color w:val="595959"/>
        </w:rPr>
        <w:t xml:space="preserve"> value and improving inventory utilization.</w:t>
      </w:r>
    </w:p>
    <w:p w14:paraId="15CDC3B6" w14:textId="77777777" w:rsidR="00FA1407" w:rsidRDefault="00FA1407" w:rsidP="00DF4D83">
      <w:pPr>
        <w:pStyle w:val="ListParagraph"/>
        <w:rPr>
          <w:rFonts w:ascii="Avenir Next LT Pro Light" w:hAnsi="Avenir Next LT Pro Light"/>
          <w:color w:val="595959"/>
        </w:rPr>
      </w:pPr>
    </w:p>
    <w:p w14:paraId="050C5A5E" w14:textId="0C526BCE" w:rsidR="00E84F13" w:rsidRDefault="005E1A06" w:rsidP="00624B6C">
      <w:pPr>
        <w:pStyle w:val="ListParagraph"/>
        <w:numPr>
          <w:ilvl w:val="0"/>
          <w:numId w:val="26"/>
        </w:numPr>
        <w:rPr>
          <w:rFonts w:ascii="Avenir Next LT Pro Light" w:hAnsi="Avenir Next LT Pro Light"/>
          <w:color w:val="595959"/>
        </w:rPr>
      </w:pPr>
      <w:r>
        <w:rPr>
          <w:rFonts w:ascii="Avenir Next LT Pro Light" w:hAnsi="Avenir Next LT Pro Light"/>
          <w:color w:val="595959"/>
        </w:rPr>
        <w:t>Temporary living situations</w:t>
      </w:r>
    </w:p>
    <w:p w14:paraId="4DAF6BD4" w14:textId="0A486188" w:rsidR="005E1A06" w:rsidRDefault="005E1A06" w:rsidP="00624B6C">
      <w:pPr>
        <w:pStyle w:val="ListParagraph"/>
        <w:numPr>
          <w:ilvl w:val="0"/>
          <w:numId w:val="26"/>
        </w:numPr>
        <w:rPr>
          <w:rFonts w:ascii="Avenir Next LT Pro Light" w:hAnsi="Avenir Next LT Pro Light"/>
          <w:color w:val="595959"/>
        </w:rPr>
      </w:pPr>
      <w:r>
        <w:rPr>
          <w:rFonts w:ascii="Avenir Next LT Pro Light" w:hAnsi="Avenir Next LT Pro Light"/>
          <w:color w:val="595959"/>
        </w:rPr>
        <w:t>Staged homes</w:t>
      </w:r>
    </w:p>
    <w:p w14:paraId="433F9E62" w14:textId="54B14DA7" w:rsidR="005E1A06" w:rsidRDefault="005E1A06" w:rsidP="00624B6C">
      <w:pPr>
        <w:pStyle w:val="ListParagraph"/>
        <w:numPr>
          <w:ilvl w:val="0"/>
          <w:numId w:val="26"/>
        </w:numPr>
        <w:rPr>
          <w:rFonts w:ascii="Avenir Next LT Pro Light" w:hAnsi="Avenir Next LT Pro Light"/>
          <w:color w:val="595959"/>
        </w:rPr>
      </w:pPr>
      <w:r>
        <w:rPr>
          <w:rFonts w:ascii="Avenir Next LT Pro Light" w:hAnsi="Avenir Next LT Pro Light"/>
          <w:color w:val="595959"/>
        </w:rPr>
        <w:t>Creative installations</w:t>
      </w:r>
    </w:p>
    <w:p w14:paraId="726FDC85" w14:textId="209AEF50" w:rsidR="005E1A06" w:rsidRDefault="005E1A06" w:rsidP="00624B6C">
      <w:pPr>
        <w:pStyle w:val="ListParagraph"/>
        <w:numPr>
          <w:ilvl w:val="0"/>
          <w:numId w:val="26"/>
        </w:numPr>
        <w:rPr>
          <w:rFonts w:ascii="Avenir Next LT Pro Light" w:hAnsi="Avenir Next LT Pro Light"/>
          <w:color w:val="595959"/>
        </w:rPr>
      </w:pPr>
      <w:r>
        <w:rPr>
          <w:rFonts w:ascii="Avenir Next LT Pro Light" w:hAnsi="Avenir Next LT Pro Light"/>
          <w:color w:val="595959"/>
        </w:rPr>
        <w:t>Clients seeking flexibil</w:t>
      </w:r>
      <w:r w:rsidR="00C17AEF">
        <w:rPr>
          <w:rFonts w:ascii="Avenir Next LT Pro Light" w:hAnsi="Avenir Next LT Pro Light"/>
          <w:color w:val="595959"/>
        </w:rPr>
        <w:t>ity without long-term commitment</w:t>
      </w:r>
    </w:p>
    <w:p w14:paraId="6F3A3E49" w14:textId="0FA7B7E8" w:rsidR="00C17AEF" w:rsidRDefault="00C17AEF" w:rsidP="00C17AEF">
      <w:pPr>
        <w:rPr>
          <w:rFonts w:ascii="Avenir Next LT Pro Light" w:hAnsi="Avenir Next LT Pro Light"/>
          <w:b/>
          <w:bCs/>
          <w:i/>
          <w:iCs/>
          <w:color w:val="595959"/>
        </w:rPr>
      </w:pPr>
      <w:r>
        <w:rPr>
          <w:rFonts w:ascii="Avenir Next LT Pro Light" w:hAnsi="Avenir Next LT Pro Light"/>
          <w:b/>
          <w:bCs/>
          <w:i/>
          <w:iCs/>
          <w:color w:val="595959"/>
        </w:rPr>
        <w:t>Rental Offerings:</w:t>
      </w:r>
    </w:p>
    <w:p w14:paraId="2BCAA463" w14:textId="0C8CB880" w:rsidR="005B24A1" w:rsidRPr="005B24A1" w:rsidRDefault="005B24A1" w:rsidP="00624B6C">
      <w:pPr>
        <w:pStyle w:val="ListParagraph"/>
        <w:numPr>
          <w:ilvl w:val="0"/>
          <w:numId w:val="27"/>
        </w:numPr>
        <w:rPr>
          <w:rFonts w:ascii="Avenir Next LT Pro Light" w:hAnsi="Avenir Next LT Pro Light"/>
          <w:color w:val="595959"/>
        </w:rPr>
      </w:pPr>
      <w:r w:rsidRPr="005B24A1">
        <w:rPr>
          <w:rFonts w:ascii="Avenir Next LT Pro Light" w:hAnsi="Avenir Next LT Pro Light"/>
          <w:color w:val="595959"/>
        </w:rPr>
        <w:t>Monthly furniture rentals</w:t>
      </w:r>
    </w:p>
    <w:p w14:paraId="36762985" w14:textId="07CD4A1B" w:rsidR="005B24A1" w:rsidRDefault="005B24A1" w:rsidP="00624B6C">
      <w:pPr>
        <w:pStyle w:val="ListParagraph"/>
        <w:numPr>
          <w:ilvl w:val="0"/>
          <w:numId w:val="27"/>
        </w:numPr>
        <w:rPr>
          <w:rFonts w:ascii="Avenir Next LT Pro Light" w:hAnsi="Avenir Next LT Pro Light"/>
          <w:color w:val="595959"/>
        </w:rPr>
      </w:pPr>
      <w:r w:rsidRPr="005B24A1">
        <w:rPr>
          <w:rFonts w:ascii="Avenir Next LT Pro Light" w:hAnsi="Avenir Next LT Pro Light"/>
          <w:color w:val="595959"/>
        </w:rPr>
        <w:t>Themed room subs</w:t>
      </w:r>
      <w:r>
        <w:rPr>
          <w:rFonts w:ascii="Avenir Next LT Pro Light" w:hAnsi="Avenir Next LT Pro Light"/>
          <w:color w:val="595959"/>
        </w:rPr>
        <w:t>criptions</w:t>
      </w:r>
    </w:p>
    <w:p w14:paraId="51330C62" w14:textId="160210B1" w:rsidR="005B24A1" w:rsidRDefault="00CA40EF" w:rsidP="00624B6C">
      <w:pPr>
        <w:pStyle w:val="ListParagraph"/>
        <w:numPr>
          <w:ilvl w:val="0"/>
          <w:numId w:val="27"/>
        </w:numPr>
        <w:rPr>
          <w:rFonts w:ascii="Avenir Next LT Pro Light" w:hAnsi="Avenir Next LT Pro Light"/>
          <w:color w:val="595959"/>
        </w:rPr>
      </w:pPr>
      <w:r>
        <w:rPr>
          <w:rFonts w:ascii="Avenir Next LT Pro Light" w:hAnsi="Avenir Next LT Pro Light"/>
          <w:color w:val="595959"/>
        </w:rPr>
        <w:t>Upgrade or purchase-to-own options</w:t>
      </w:r>
    </w:p>
    <w:p w14:paraId="2C1E8359" w14:textId="25D09F04" w:rsidR="00953E80" w:rsidRDefault="00953E80" w:rsidP="00953E80">
      <w:pPr>
        <w:rPr>
          <w:rFonts w:ascii="Avenir Next LT Pro Light" w:hAnsi="Avenir Next LT Pro Light"/>
          <w:b/>
          <w:bCs/>
          <w:i/>
          <w:iCs/>
          <w:color w:val="595959"/>
        </w:rPr>
      </w:pPr>
      <w:r>
        <w:rPr>
          <w:rFonts w:ascii="Avenir Next LT Pro Light" w:hAnsi="Avenir Next LT Pro Light"/>
          <w:b/>
          <w:bCs/>
          <w:i/>
          <w:iCs/>
          <w:color w:val="595959"/>
        </w:rPr>
        <w:t>Strategic Impact:</w:t>
      </w:r>
    </w:p>
    <w:p w14:paraId="6C4D9302" w14:textId="1DBFEEAB" w:rsidR="00F011DB" w:rsidRDefault="00F011DB" w:rsidP="00624B6C">
      <w:pPr>
        <w:pStyle w:val="ListParagraph"/>
        <w:numPr>
          <w:ilvl w:val="0"/>
          <w:numId w:val="28"/>
        </w:numPr>
        <w:rPr>
          <w:rFonts w:ascii="Avenir Next LT Pro Light" w:hAnsi="Avenir Next LT Pro Light"/>
          <w:color w:val="595959"/>
        </w:rPr>
      </w:pPr>
      <w:r w:rsidRPr="00F011DB">
        <w:rPr>
          <w:rFonts w:ascii="Avenir Next LT Pro Light" w:hAnsi="Avenir Next LT Pro Light"/>
          <w:color w:val="595959"/>
        </w:rPr>
        <w:t>Recurring monthly revenue</w:t>
      </w:r>
    </w:p>
    <w:p w14:paraId="2362E0B6" w14:textId="37F50F2F" w:rsidR="00F011DB" w:rsidRDefault="00A2725C" w:rsidP="00624B6C">
      <w:pPr>
        <w:pStyle w:val="ListParagraph"/>
        <w:numPr>
          <w:ilvl w:val="0"/>
          <w:numId w:val="28"/>
        </w:numPr>
        <w:rPr>
          <w:rFonts w:ascii="Avenir Next LT Pro Light" w:hAnsi="Avenir Next LT Pro Light"/>
          <w:color w:val="595959"/>
        </w:rPr>
      </w:pPr>
      <w:r>
        <w:rPr>
          <w:rFonts w:ascii="Avenir Next LT Pro Light" w:hAnsi="Avenir Next LT Pro Light"/>
          <w:color w:val="595959"/>
        </w:rPr>
        <w:t xml:space="preserve">Asset reuse across multiple </w:t>
      </w:r>
      <w:r w:rsidR="0012450C">
        <w:rPr>
          <w:rFonts w:ascii="Avenir Next LT Pro Light" w:hAnsi="Avenir Next LT Pro Light"/>
          <w:color w:val="595959"/>
        </w:rPr>
        <w:t>customers (</w:t>
      </w:r>
      <w:r>
        <w:rPr>
          <w:rFonts w:ascii="Avenir Next LT Pro Light" w:hAnsi="Avenir Next LT Pro Light"/>
          <w:color w:val="595959"/>
        </w:rPr>
        <w:t>sale and resale</w:t>
      </w:r>
      <w:r w:rsidR="0012450C">
        <w:rPr>
          <w:rFonts w:ascii="Avenir Next LT Pro Light" w:hAnsi="Avenir Next LT Pro Light"/>
          <w:color w:val="595959"/>
        </w:rPr>
        <w:t>)</w:t>
      </w:r>
    </w:p>
    <w:p w14:paraId="57BFCFC8" w14:textId="46ED777C" w:rsidR="0012450C" w:rsidRDefault="0012450C" w:rsidP="00624B6C">
      <w:pPr>
        <w:pStyle w:val="ListParagraph"/>
        <w:numPr>
          <w:ilvl w:val="0"/>
          <w:numId w:val="28"/>
        </w:numPr>
        <w:rPr>
          <w:rFonts w:ascii="Avenir Next LT Pro Light" w:hAnsi="Avenir Next LT Pro Light"/>
          <w:color w:val="595959"/>
        </w:rPr>
      </w:pPr>
      <w:r>
        <w:rPr>
          <w:rFonts w:ascii="Avenir Next LT Pro Light" w:hAnsi="Avenir Next LT Pro Light"/>
          <w:color w:val="595959"/>
        </w:rPr>
        <w:t>Higher lifetime value per product</w:t>
      </w:r>
    </w:p>
    <w:p w14:paraId="46148FDD" w14:textId="77777777" w:rsidR="009C7048" w:rsidRPr="00F011DB" w:rsidRDefault="009C7048" w:rsidP="009C7048">
      <w:pPr>
        <w:pStyle w:val="ListParagraph"/>
        <w:rPr>
          <w:rFonts w:ascii="Avenir Next LT Pro Light" w:hAnsi="Avenir Next LT Pro Light"/>
          <w:color w:val="595959"/>
        </w:rPr>
      </w:pPr>
    </w:p>
    <w:p w14:paraId="1623A348" w14:textId="3671E069" w:rsidR="00E84F13" w:rsidRDefault="00595712" w:rsidP="00DF4D83">
      <w:pPr>
        <w:pStyle w:val="ListParagraph"/>
        <w:rPr>
          <w:rFonts w:ascii="Avenir Next LT Pro Light" w:hAnsi="Avenir Next LT Pro Light"/>
          <w:b/>
          <w:bCs/>
          <w:i/>
          <w:iCs/>
          <w:color w:val="595959"/>
        </w:rPr>
      </w:pPr>
      <w:r>
        <w:rPr>
          <w:rFonts w:ascii="Avenir Next LT Pro Light" w:hAnsi="Avenir Next LT Pro Light"/>
          <w:b/>
          <w:bCs/>
          <w:i/>
          <w:iCs/>
          <w:color w:val="595959"/>
        </w:rPr>
        <w:t>Fina</w:t>
      </w:r>
      <w:r w:rsidR="009C7048">
        <w:rPr>
          <w:rFonts w:ascii="Avenir Next LT Pro Light" w:hAnsi="Avenir Next LT Pro Light"/>
          <w:b/>
          <w:bCs/>
          <w:i/>
          <w:iCs/>
          <w:color w:val="595959"/>
        </w:rPr>
        <w:t>ncial Impact on First-Year Projections</w:t>
      </w:r>
      <w:r w:rsidR="00804881">
        <w:rPr>
          <w:rFonts w:ascii="Avenir Next LT Pro Light" w:hAnsi="Avenir Next LT Pro Light"/>
          <w:b/>
          <w:bCs/>
          <w:i/>
          <w:iCs/>
          <w:color w:val="595959"/>
        </w:rPr>
        <w:t>:</w:t>
      </w:r>
    </w:p>
    <w:p w14:paraId="44198F96" w14:textId="235B6B76" w:rsidR="00804881" w:rsidRPr="004F254F" w:rsidRDefault="00804881" w:rsidP="00804881">
      <w:pPr>
        <w:rPr>
          <w:rFonts w:ascii="Avenir Next LT Pro Light" w:hAnsi="Avenir Next LT Pro Light"/>
          <w:color w:val="595959"/>
        </w:rPr>
      </w:pPr>
      <w:r>
        <w:rPr>
          <w:rFonts w:ascii="Avenir Next LT Pro Light" w:hAnsi="Avenir Next LT Pro Light"/>
          <w:color w:val="595959"/>
        </w:rPr>
        <w:t xml:space="preserve">These additions allow Dreamscape to </w:t>
      </w:r>
      <w:r w:rsidR="00EA13CC">
        <w:rPr>
          <w:rFonts w:ascii="Avenir Next LT Pro Light" w:hAnsi="Avenir Next LT Pro Light"/>
          <w:b/>
          <w:bCs/>
          <w:color w:val="595959"/>
        </w:rPr>
        <w:t>increase first-year revenue projections without overstating sales volume</w:t>
      </w:r>
      <w:r w:rsidR="00033CC5">
        <w:rPr>
          <w:rFonts w:ascii="Avenir Next LT Pro Light" w:hAnsi="Avenir Next LT Pro Light"/>
          <w:b/>
          <w:bCs/>
          <w:color w:val="595959"/>
        </w:rPr>
        <w:t>.</w:t>
      </w:r>
      <w:r w:rsidR="006E1DE7">
        <w:rPr>
          <w:rFonts w:ascii="Avenir Next LT Pro Light" w:hAnsi="Avenir Next LT Pro Light"/>
          <w:b/>
          <w:bCs/>
          <w:color w:val="595959"/>
        </w:rPr>
        <w:t xml:space="preserve"> </w:t>
      </w:r>
      <w:r w:rsidR="004F254F">
        <w:rPr>
          <w:rFonts w:ascii="Avenir Next LT Pro Light" w:hAnsi="Avenir Next LT Pro Light"/>
          <w:color w:val="595959"/>
        </w:rPr>
        <w:t>First-year revenue growth is driven not only</w:t>
      </w:r>
      <w:r w:rsidR="00CE3D1E">
        <w:rPr>
          <w:rFonts w:ascii="Avenir Next LT Pro Light" w:hAnsi="Avenir Next LT Pro Light"/>
          <w:color w:val="595959"/>
        </w:rPr>
        <w:t xml:space="preserve"> by furniture sales, but by integrated financial servi</w:t>
      </w:r>
      <w:r w:rsidR="0056126D">
        <w:rPr>
          <w:rFonts w:ascii="Avenir Next LT Pro Light" w:hAnsi="Avenir Next LT Pro Light"/>
          <w:color w:val="595959"/>
        </w:rPr>
        <w:t xml:space="preserve">ces that increased order value, </w:t>
      </w:r>
      <w:r w:rsidR="00F977A3">
        <w:rPr>
          <w:rFonts w:ascii="Avenir Next LT Pro Light" w:hAnsi="Avenir Next LT Pro Light"/>
          <w:color w:val="595959"/>
        </w:rPr>
        <w:t>improved</w:t>
      </w:r>
      <w:r w:rsidR="0056126D">
        <w:rPr>
          <w:rFonts w:ascii="Avenir Next LT Pro Light" w:hAnsi="Avenir Next LT Pro Light"/>
          <w:color w:val="595959"/>
        </w:rPr>
        <w:t xml:space="preserve"> accessibility</w:t>
      </w:r>
      <w:r w:rsidR="009373DD">
        <w:rPr>
          <w:rFonts w:ascii="Avenir Next LT Pro Light" w:hAnsi="Avenir Next LT Pro Light"/>
          <w:color w:val="595959"/>
        </w:rPr>
        <w:t>, and generate recurring income.</w:t>
      </w:r>
    </w:p>
    <w:p w14:paraId="770D481B" w14:textId="2C50FF4C" w:rsidR="00033CC5" w:rsidRDefault="00033CC5" w:rsidP="00804881">
      <w:pPr>
        <w:rPr>
          <w:rFonts w:ascii="Avenir Next LT Pro Light" w:hAnsi="Avenir Next LT Pro Light"/>
          <w:b/>
          <w:bCs/>
          <w:i/>
          <w:iCs/>
          <w:color w:val="595959"/>
        </w:rPr>
      </w:pPr>
      <w:r>
        <w:rPr>
          <w:rFonts w:ascii="Avenir Next LT Pro Light" w:hAnsi="Avenir Next LT Pro Light"/>
          <w:b/>
          <w:bCs/>
          <w:i/>
          <w:iCs/>
          <w:color w:val="595959"/>
        </w:rPr>
        <w:t>Projection Drivers:</w:t>
      </w:r>
    </w:p>
    <w:p w14:paraId="62A4E6AA" w14:textId="1A525ABA" w:rsidR="00033CC5" w:rsidRDefault="00033CC5" w:rsidP="00624B6C">
      <w:pPr>
        <w:pStyle w:val="ListParagraph"/>
        <w:numPr>
          <w:ilvl w:val="0"/>
          <w:numId w:val="29"/>
        </w:numPr>
        <w:rPr>
          <w:rFonts w:ascii="Avenir Next LT Pro Light" w:hAnsi="Avenir Next LT Pro Light"/>
          <w:color w:val="595959"/>
        </w:rPr>
      </w:pPr>
      <w:r>
        <w:rPr>
          <w:rFonts w:ascii="Avenir Next LT Pro Light" w:hAnsi="Avenir Next LT Pro Light"/>
          <w:color w:val="595959"/>
        </w:rPr>
        <w:t xml:space="preserve">Higher </w:t>
      </w:r>
      <w:r w:rsidR="00A6298B">
        <w:rPr>
          <w:rFonts w:ascii="Avenir Next LT Pro Light" w:hAnsi="Avenir Next LT Pro Light"/>
          <w:color w:val="595959"/>
        </w:rPr>
        <w:t>Average Order Value via financing</w:t>
      </w:r>
    </w:p>
    <w:p w14:paraId="1DFEC4D8" w14:textId="63FB232F" w:rsidR="00A6298B" w:rsidRDefault="00A6298B" w:rsidP="00624B6C">
      <w:pPr>
        <w:pStyle w:val="ListParagraph"/>
        <w:numPr>
          <w:ilvl w:val="0"/>
          <w:numId w:val="29"/>
        </w:numPr>
        <w:rPr>
          <w:rFonts w:ascii="Avenir Next LT Pro Light" w:hAnsi="Avenir Next LT Pro Light"/>
          <w:color w:val="595959"/>
        </w:rPr>
      </w:pPr>
      <w:r>
        <w:rPr>
          <w:rFonts w:ascii="Avenir Next LT Pro Light" w:hAnsi="Avenir Next LT Pro Light"/>
          <w:color w:val="595959"/>
        </w:rPr>
        <w:t>Recurring rental income</w:t>
      </w:r>
    </w:p>
    <w:p w14:paraId="6D49BA87" w14:textId="28229D12" w:rsidR="00A6298B" w:rsidRDefault="00A6298B" w:rsidP="00624B6C">
      <w:pPr>
        <w:pStyle w:val="ListParagraph"/>
        <w:numPr>
          <w:ilvl w:val="0"/>
          <w:numId w:val="29"/>
        </w:numPr>
        <w:rPr>
          <w:rFonts w:ascii="Avenir Next LT Pro Light" w:hAnsi="Avenir Next LT Pro Light"/>
          <w:color w:val="595959"/>
        </w:rPr>
      </w:pPr>
      <w:r>
        <w:rPr>
          <w:rFonts w:ascii="Avenir Next LT Pro Light" w:hAnsi="Avenir Next LT Pro Light"/>
          <w:color w:val="595959"/>
        </w:rPr>
        <w:t>Interest and fee-based revenue</w:t>
      </w:r>
    </w:p>
    <w:p w14:paraId="278CF591" w14:textId="51E05FC0" w:rsidR="001B0D89" w:rsidRDefault="00A6298B" w:rsidP="00624B6C">
      <w:pPr>
        <w:pStyle w:val="ListParagraph"/>
        <w:numPr>
          <w:ilvl w:val="0"/>
          <w:numId w:val="29"/>
        </w:numPr>
        <w:rPr>
          <w:rFonts w:ascii="Avenir Next LT Pro Light" w:hAnsi="Avenir Next LT Pro Light"/>
          <w:color w:val="595959"/>
        </w:rPr>
      </w:pPr>
      <w:r>
        <w:rPr>
          <w:rFonts w:ascii="Avenir Next LT Pro Light" w:hAnsi="Avenir Next LT Pro Light"/>
          <w:color w:val="595959"/>
        </w:rPr>
        <w:t>Passive income from annuities</w:t>
      </w:r>
    </w:p>
    <w:p w14:paraId="7AECC133" w14:textId="480AE902" w:rsidR="001B0D89" w:rsidRDefault="003259BF" w:rsidP="001B0D89">
      <w:pPr>
        <w:rPr>
          <w:rFonts w:ascii="Avenir Next LT Pro Light" w:hAnsi="Avenir Next LT Pro Light"/>
          <w:b/>
          <w:bCs/>
          <w:i/>
          <w:iCs/>
          <w:color w:val="595959"/>
          <w:sz w:val="44"/>
          <w:szCs w:val="44"/>
        </w:rPr>
      </w:pPr>
      <w:r>
        <w:rPr>
          <w:rFonts w:ascii="Avenir Next LT Pro Light" w:hAnsi="Avenir Next LT Pro Light"/>
          <w:b/>
          <w:bCs/>
          <w:i/>
          <w:iCs/>
          <w:color w:val="595959"/>
          <w:sz w:val="44"/>
          <w:szCs w:val="44"/>
        </w:rPr>
        <w:t>Why this makes the business more valuable</w:t>
      </w:r>
    </w:p>
    <w:p w14:paraId="56CA5ADE" w14:textId="0700FA7C" w:rsidR="003259BF" w:rsidRDefault="00A430AE" w:rsidP="00624B6C">
      <w:pPr>
        <w:pStyle w:val="ListParagraph"/>
        <w:numPr>
          <w:ilvl w:val="0"/>
          <w:numId w:val="30"/>
        </w:numPr>
        <w:rPr>
          <w:rFonts w:ascii="Avenir Next LT Pro Light" w:hAnsi="Avenir Next LT Pro Light"/>
          <w:color w:val="595959"/>
          <w:szCs w:val="24"/>
        </w:rPr>
      </w:pPr>
      <w:r>
        <w:rPr>
          <w:rFonts w:ascii="Avenir Next LT Pro Light" w:hAnsi="Avenir Next LT Pro Light"/>
          <w:color w:val="595959"/>
          <w:szCs w:val="24"/>
        </w:rPr>
        <w:t>You’re</w:t>
      </w:r>
      <w:r w:rsidR="00762A0E">
        <w:rPr>
          <w:rFonts w:ascii="Avenir Next LT Pro Light" w:hAnsi="Avenir Next LT Pro Light"/>
          <w:color w:val="595959"/>
          <w:szCs w:val="24"/>
        </w:rPr>
        <w:t xml:space="preserve"> no longer just selling furniture</w:t>
      </w:r>
    </w:p>
    <w:p w14:paraId="4CF4BA68" w14:textId="66F78087" w:rsidR="00762A0E" w:rsidRDefault="00762A0E" w:rsidP="00624B6C">
      <w:pPr>
        <w:pStyle w:val="ListParagraph"/>
        <w:numPr>
          <w:ilvl w:val="0"/>
          <w:numId w:val="30"/>
        </w:numPr>
        <w:rPr>
          <w:rFonts w:ascii="Avenir Next LT Pro Light" w:hAnsi="Avenir Next LT Pro Light"/>
          <w:color w:val="595959"/>
          <w:szCs w:val="24"/>
        </w:rPr>
      </w:pPr>
      <w:r>
        <w:rPr>
          <w:rFonts w:ascii="Avenir Next LT Pro Light" w:hAnsi="Avenir Next LT Pro Light"/>
          <w:color w:val="595959"/>
          <w:szCs w:val="24"/>
        </w:rPr>
        <w:t xml:space="preserve">You control </w:t>
      </w:r>
      <w:r>
        <w:rPr>
          <w:rFonts w:ascii="Avenir Next LT Pro Light" w:hAnsi="Avenir Next LT Pro Light"/>
          <w:b/>
          <w:bCs/>
          <w:color w:val="595959"/>
          <w:szCs w:val="24"/>
        </w:rPr>
        <w:t xml:space="preserve">capital flow, </w:t>
      </w:r>
      <w:r>
        <w:rPr>
          <w:rFonts w:ascii="Avenir Next LT Pro Light" w:hAnsi="Avenir Next LT Pro Light"/>
          <w:color w:val="595959"/>
          <w:szCs w:val="24"/>
        </w:rPr>
        <w:t>no</w:t>
      </w:r>
      <w:r w:rsidR="00AF4937">
        <w:rPr>
          <w:rFonts w:ascii="Avenir Next LT Pro Light" w:hAnsi="Avenir Next LT Pro Light"/>
          <w:color w:val="595959"/>
          <w:szCs w:val="24"/>
        </w:rPr>
        <w:t>t just inventory</w:t>
      </w:r>
    </w:p>
    <w:p w14:paraId="7617790E" w14:textId="00132295" w:rsidR="00AF4937" w:rsidRPr="00AF4937" w:rsidRDefault="00AF4937" w:rsidP="00624B6C">
      <w:pPr>
        <w:pStyle w:val="ListParagraph"/>
        <w:numPr>
          <w:ilvl w:val="0"/>
          <w:numId w:val="30"/>
        </w:numPr>
        <w:rPr>
          <w:rFonts w:ascii="Avenir Next LT Pro Light" w:hAnsi="Avenir Next LT Pro Light"/>
          <w:color w:val="595959"/>
          <w:szCs w:val="24"/>
        </w:rPr>
      </w:pPr>
      <w:r>
        <w:rPr>
          <w:rFonts w:ascii="Avenir Next LT Pro Light" w:hAnsi="Avenir Next LT Pro Light"/>
          <w:color w:val="595959"/>
          <w:szCs w:val="24"/>
        </w:rPr>
        <w:t xml:space="preserve">You create </w:t>
      </w:r>
      <w:r>
        <w:rPr>
          <w:rFonts w:ascii="Avenir Next LT Pro Light" w:hAnsi="Avenir Next LT Pro Light"/>
          <w:b/>
          <w:bCs/>
          <w:color w:val="595959"/>
          <w:szCs w:val="24"/>
        </w:rPr>
        <w:t>recurring and passive income</w:t>
      </w:r>
    </w:p>
    <w:p w14:paraId="3588FA2F" w14:textId="101105A6" w:rsidR="00AF4937" w:rsidRDefault="00BC5940" w:rsidP="00624B6C">
      <w:pPr>
        <w:pStyle w:val="ListParagraph"/>
        <w:numPr>
          <w:ilvl w:val="0"/>
          <w:numId w:val="30"/>
        </w:numPr>
        <w:rPr>
          <w:rFonts w:ascii="Avenir Next LT Pro Light" w:hAnsi="Avenir Next LT Pro Light"/>
          <w:color w:val="595959"/>
          <w:szCs w:val="24"/>
        </w:rPr>
      </w:pPr>
      <w:r>
        <w:rPr>
          <w:rFonts w:ascii="Avenir Next LT Pro Light" w:hAnsi="Avenir Next LT Pro Light"/>
          <w:color w:val="595959"/>
          <w:szCs w:val="24"/>
        </w:rPr>
        <w:t>Y</w:t>
      </w:r>
      <w:r w:rsidR="00AF4937">
        <w:rPr>
          <w:rFonts w:ascii="Avenir Next LT Pro Light" w:hAnsi="Avenir Next LT Pro Light"/>
          <w:color w:val="595959"/>
          <w:szCs w:val="24"/>
        </w:rPr>
        <w:t>ou</w:t>
      </w:r>
      <w:r>
        <w:rPr>
          <w:rFonts w:ascii="Avenir Next LT Pro Light" w:hAnsi="Avenir Next LT Pro Light"/>
          <w:color w:val="595959"/>
          <w:szCs w:val="24"/>
        </w:rPr>
        <w:t xml:space="preserve"> reduce customer friction on high ticket items</w:t>
      </w:r>
    </w:p>
    <w:p w14:paraId="59F3147D" w14:textId="27075833" w:rsidR="00967348" w:rsidRPr="003259BF" w:rsidRDefault="00710813" w:rsidP="00967348">
      <w:pPr>
        <w:pStyle w:val="ListParagraph"/>
        <w:rPr>
          <w:rFonts w:ascii="Avenir Next LT Pro Light" w:hAnsi="Avenir Next LT Pro Light"/>
          <w:color w:val="595959"/>
          <w:szCs w:val="24"/>
        </w:rPr>
      </w:pPr>
      <w:r>
        <w:rPr>
          <w:rFonts w:ascii="Avenir Next LT Pro Light" w:hAnsi="Avenir Next LT Pro Light"/>
          <w:color w:val="595959"/>
          <w:szCs w:val="24"/>
        </w:rPr>
        <w:lastRenderedPageBreak/>
        <w:t>You no longer have a furniture company</w:t>
      </w:r>
      <w:r w:rsidR="00E9486D">
        <w:rPr>
          <w:rFonts w:ascii="Avenir Next LT Pro Light" w:hAnsi="Avenir Next LT Pro Light"/>
          <w:color w:val="595959"/>
          <w:szCs w:val="24"/>
        </w:rPr>
        <w:t xml:space="preserve">: you have a </w:t>
      </w:r>
      <w:r w:rsidR="00E9486D">
        <w:rPr>
          <w:rFonts w:ascii="Avenir Next LT Pro Light" w:hAnsi="Avenir Next LT Pro Light"/>
          <w:b/>
          <w:bCs/>
          <w:color w:val="595959"/>
          <w:szCs w:val="24"/>
        </w:rPr>
        <w:t>hybrid</w:t>
      </w:r>
      <w:r w:rsidR="00C25422">
        <w:rPr>
          <w:rFonts w:ascii="Avenir Next LT Pro Light" w:hAnsi="Avenir Next LT Pro Light"/>
          <w:b/>
          <w:bCs/>
          <w:color w:val="595959"/>
          <w:szCs w:val="24"/>
        </w:rPr>
        <w:t xml:space="preserve"> furniture + finance ecosystem.</w:t>
      </w:r>
      <w:r w:rsidR="00E9486D">
        <w:rPr>
          <w:rFonts w:ascii="Avenir Next LT Pro Light" w:hAnsi="Avenir Next LT Pro Light"/>
          <w:color w:val="595959"/>
          <w:szCs w:val="24"/>
        </w:rPr>
        <w:t xml:space="preserve"> </w:t>
      </w:r>
    </w:p>
    <w:p w14:paraId="31338D02" w14:textId="77777777" w:rsidR="009C7048" w:rsidRPr="00595712" w:rsidRDefault="009C7048" w:rsidP="00DF4D83">
      <w:pPr>
        <w:pStyle w:val="ListParagraph"/>
        <w:rPr>
          <w:rFonts w:ascii="Avenir Next LT Pro Light" w:hAnsi="Avenir Next LT Pro Light"/>
          <w:b/>
          <w:bCs/>
          <w:i/>
          <w:iCs/>
          <w:color w:val="595959"/>
        </w:rPr>
      </w:pPr>
    </w:p>
    <w:p w14:paraId="21EC8D60" w14:textId="77777777" w:rsidR="00606B58" w:rsidRPr="00606B58" w:rsidRDefault="00606B58" w:rsidP="00EF5EA4">
      <w:pPr>
        <w:rPr>
          <w:rFonts w:ascii="Avenir Next LT Pro Light" w:hAnsi="Avenir Next LT Pro Light"/>
          <w:b/>
          <w:bCs/>
          <w:i/>
          <w:iCs/>
          <w:color w:val="595959"/>
        </w:rPr>
      </w:pPr>
    </w:p>
    <w:p w14:paraId="7B541842" w14:textId="66975E0F" w:rsidR="00057EAB" w:rsidRDefault="0046426A" w:rsidP="003A45AF">
      <w:pPr>
        <w:rPr>
          <w:rFonts w:ascii="Avenir Next LT Pro Light" w:hAnsi="Avenir Next LT Pro Light"/>
          <w:b/>
          <w:bCs/>
          <w:i/>
          <w:iCs/>
          <w:color w:val="595959"/>
          <w:sz w:val="40"/>
          <w:szCs w:val="40"/>
        </w:rPr>
      </w:pPr>
      <w:r>
        <w:rPr>
          <w:rFonts w:ascii="Avenir Next LT Pro Light" w:hAnsi="Avenir Next LT Pro Light"/>
          <w:b/>
          <w:bCs/>
          <w:i/>
          <w:iCs/>
          <w:color w:val="595959"/>
          <w:sz w:val="40"/>
          <w:szCs w:val="40"/>
        </w:rPr>
        <w:t xml:space="preserve">How </w:t>
      </w:r>
      <w:r w:rsidR="005F14C8">
        <w:rPr>
          <w:rFonts w:ascii="Avenir Next LT Pro Light" w:hAnsi="Avenir Next LT Pro Light"/>
          <w:b/>
          <w:bCs/>
          <w:i/>
          <w:iCs/>
          <w:color w:val="595959"/>
          <w:sz w:val="40"/>
          <w:szCs w:val="40"/>
        </w:rPr>
        <w:t>do</w:t>
      </w:r>
      <w:r>
        <w:rPr>
          <w:rFonts w:ascii="Avenir Next LT Pro Light" w:hAnsi="Avenir Next LT Pro Light"/>
          <w:b/>
          <w:bCs/>
          <w:i/>
          <w:iCs/>
          <w:color w:val="595959"/>
          <w:sz w:val="40"/>
          <w:szCs w:val="40"/>
        </w:rPr>
        <w:t xml:space="preserve"> the </w:t>
      </w:r>
      <w:r w:rsidR="005F14C8">
        <w:rPr>
          <w:rFonts w:ascii="Avenir Next LT Pro Light" w:hAnsi="Avenir Next LT Pro Light"/>
          <w:b/>
          <w:bCs/>
          <w:i/>
          <w:iCs/>
          <w:color w:val="595959"/>
          <w:sz w:val="40"/>
          <w:szCs w:val="40"/>
        </w:rPr>
        <w:t>financers</w:t>
      </w:r>
      <w:r>
        <w:rPr>
          <w:rFonts w:ascii="Avenir Next LT Pro Light" w:hAnsi="Avenir Next LT Pro Light"/>
          <w:b/>
          <w:bCs/>
          <w:i/>
          <w:iCs/>
          <w:color w:val="595959"/>
          <w:sz w:val="40"/>
          <w:szCs w:val="40"/>
        </w:rPr>
        <w:t xml:space="preserve"> get their money back if </w:t>
      </w:r>
      <w:r w:rsidR="005F14C8">
        <w:rPr>
          <w:rFonts w:ascii="Avenir Next LT Pro Light" w:hAnsi="Avenir Next LT Pro Light"/>
          <w:b/>
          <w:bCs/>
          <w:i/>
          <w:iCs/>
          <w:color w:val="595959"/>
          <w:sz w:val="40"/>
          <w:szCs w:val="40"/>
        </w:rPr>
        <w:t>finance</w:t>
      </w:r>
      <w:r w:rsidR="00945328">
        <w:rPr>
          <w:rFonts w:ascii="Avenir Next LT Pro Light" w:hAnsi="Avenir Next LT Pro Light"/>
          <w:b/>
          <w:bCs/>
          <w:i/>
          <w:iCs/>
          <w:color w:val="595959"/>
          <w:sz w:val="40"/>
          <w:szCs w:val="40"/>
        </w:rPr>
        <w:t>r</w:t>
      </w:r>
      <w:r>
        <w:rPr>
          <w:rFonts w:ascii="Avenir Next LT Pro Light" w:hAnsi="Avenir Next LT Pro Light"/>
          <w:b/>
          <w:bCs/>
          <w:i/>
          <w:iCs/>
          <w:color w:val="595959"/>
          <w:sz w:val="40"/>
          <w:szCs w:val="40"/>
        </w:rPr>
        <w:t xml:space="preserve"> defaults?</w:t>
      </w:r>
    </w:p>
    <w:p w14:paraId="7293E5C1" w14:textId="20EDEE9D" w:rsidR="005F14C8" w:rsidRDefault="0046005A" w:rsidP="003A45AF">
      <w:pPr>
        <w:rPr>
          <w:rFonts w:ascii="Avenir Next LT Pro Light" w:hAnsi="Avenir Next LT Pro Light"/>
          <w:b/>
          <w:bCs/>
          <w:color w:val="595959"/>
          <w:szCs w:val="24"/>
        </w:rPr>
      </w:pPr>
      <w:r>
        <w:rPr>
          <w:rFonts w:ascii="Avenir Next LT Pro Light" w:hAnsi="Avenir Next LT Pro Light"/>
          <w:color w:val="595959"/>
          <w:szCs w:val="24"/>
        </w:rPr>
        <w:t xml:space="preserve">Most smart financing models </w:t>
      </w:r>
      <w:r>
        <w:rPr>
          <w:rFonts w:ascii="Avenir Next LT Pro Light" w:hAnsi="Avenir Next LT Pro Light"/>
          <w:b/>
          <w:bCs/>
          <w:color w:val="595959"/>
          <w:szCs w:val="24"/>
        </w:rPr>
        <w:t>layer several of these at once so defaults are surviv</w:t>
      </w:r>
      <w:r w:rsidR="00D57E69">
        <w:rPr>
          <w:rFonts w:ascii="Avenir Next LT Pro Light" w:hAnsi="Avenir Next LT Pro Light"/>
          <w:b/>
          <w:bCs/>
          <w:color w:val="595959"/>
          <w:szCs w:val="24"/>
        </w:rPr>
        <w:t xml:space="preserve">able. </w:t>
      </w:r>
      <w:r w:rsidR="004365C3">
        <w:rPr>
          <w:rFonts w:ascii="Avenir Next LT Pro Light" w:hAnsi="Avenir Next LT Pro Light"/>
          <w:color w:val="595959"/>
          <w:szCs w:val="24"/>
        </w:rPr>
        <w:t xml:space="preserve">A </w:t>
      </w:r>
      <w:r w:rsidR="00FF03B5">
        <w:rPr>
          <w:rFonts w:ascii="Avenir Next LT Pro Light" w:hAnsi="Avenir Next LT Pro Light"/>
          <w:color w:val="595959"/>
          <w:szCs w:val="24"/>
        </w:rPr>
        <w:t xml:space="preserve">financer gets their money back through </w:t>
      </w:r>
      <w:r w:rsidR="00FF03B5">
        <w:rPr>
          <w:rFonts w:ascii="Avenir Next LT Pro Light" w:hAnsi="Avenir Next LT Pro Light"/>
          <w:b/>
          <w:bCs/>
          <w:color w:val="595959"/>
          <w:szCs w:val="24"/>
        </w:rPr>
        <w:t>one or more of these mechanisms:</w:t>
      </w:r>
    </w:p>
    <w:p w14:paraId="2F8F7E0F" w14:textId="3B55D1FF" w:rsidR="00223AB1" w:rsidRPr="00BC2373" w:rsidRDefault="00223AB1" w:rsidP="00624B6C">
      <w:pPr>
        <w:pStyle w:val="ListParagraph"/>
        <w:numPr>
          <w:ilvl w:val="0"/>
          <w:numId w:val="31"/>
        </w:numPr>
        <w:rPr>
          <w:rFonts w:ascii="Avenir Next LT Pro Light" w:hAnsi="Avenir Next LT Pro Light"/>
          <w:color w:val="595959"/>
          <w:szCs w:val="24"/>
        </w:rPr>
      </w:pPr>
      <w:r>
        <w:rPr>
          <w:rFonts w:ascii="Avenir Next LT Pro Light" w:hAnsi="Avenir Next LT Pro Light"/>
          <w:b/>
          <w:bCs/>
          <w:color w:val="595959"/>
          <w:szCs w:val="24"/>
        </w:rPr>
        <w:t xml:space="preserve">Collateral </w:t>
      </w:r>
      <w:r w:rsidR="00BC2373">
        <w:rPr>
          <w:rFonts w:ascii="Avenir Next LT Pro Light" w:hAnsi="Avenir Next LT Pro Light"/>
          <w:b/>
          <w:bCs/>
          <w:color w:val="595959"/>
          <w:szCs w:val="24"/>
        </w:rPr>
        <w:t>repossession</w:t>
      </w:r>
    </w:p>
    <w:p w14:paraId="7085C392" w14:textId="7CB84F42" w:rsidR="00BC2373" w:rsidRPr="00BC2373" w:rsidRDefault="00BC2373" w:rsidP="00624B6C">
      <w:pPr>
        <w:pStyle w:val="ListParagraph"/>
        <w:numPr>
          <w:ilvl w:val="0"/>
          <w:numId w:val="31"/>
        </w:numPr>
        <w:rPr>
          <w:rFonts w:ascii="Avenir Next LT Pro Light" w:hAnsi="Avenir Next LT Pro Light"/>
          <w:color w:val="595959"/>
          <w:szCs w:val="24"/>
        </w:rPr>
      </w:pPr>
      <w:r>
        <w:rPr>
          <w:rFonts w:ascii="Avenir Next LT Pro Light" w:hAnsi="Avenir Next LT Pro Light"/>
          <w:b/>
          <w:bCs/>
          <w:color w:val="595959"/>
          <w:szCs w:val="24"/>
        </w:rPr>
        <w:t xml:space="preserve">Deposits and </w:t>
      </w:r>
      <w:proofErr w:type="gramStart"/>
      <w:r>
        <w:rPr>
          <w:rFonts w:ascii="Avenir Next LT Pro Light" w:hAnsi="Avenir Next LT Pro Light"/>
          <w:b/>
          <w:bCs/>
          <w:color w:val="595959"/>
          <w:szCs w:val="24"/>
        </w:rPr>
        <w:t>sunk</w:t>
      </w:r>
      <w:proofErr w:type="gramEnd"/>
      <w:r>
        <w:rPr>
          <w:rFonts w:ascii="Avenir Next LT Pro Light" w:hAnsi="Avenir Next LT Pro Light"/>
          <w:b/>
          <w:bCs/>
          <w:color w:val="595959"/>
          <w:szCs w:val="24"/>
        </w:rPr>
        <w:t xml:space="preserve"> costs</w:t>
      </w:r>
    </w:p>
    <w:p w14:paraId="47FAD4D2" w14:textId="3881BB66" w:rsidR="00BC2373" w:rsidRPr="006D7A76" w:rsidRDefault="008913DA" w:rsidP="00624B6C">
      <w:pPr>
        <w:pStyle w:val="ListParagraph"/>
        <w:numPr>
          <w:ilvl w:val="0"/>
          <w:numId w:val="31"/>
        </w:numPr>
        <w:rPr>
          <w:rFonts w:ascii="Avenir Next LT Pro Light" w:hAnsi="Avenir Next LT Pro Light"/>
          <w:b/>
          <w:bCs/>
          <w:color w:val="595959"/>
          <w:szCs w:val="24"/>
        </w:rPr>
      </w:pPr>
      <w:r w:rsidRPr="006D7A76">
        <w:rPr>
          <w:rFonts w:ascii="Avenir Next LT Pro Light" w:hAnsi="Avenir Next LT Pro Light"/>
          <w:b/>
          <w:bCs/>
          <w:color w:val="595959"/>
          <w:szCs w:val="24"/>
        </w:rPr>
        <w:t>C</w:t>
      </w:r>
      <w:r w:rsidR="00BC2373" w:rsidRPr="006D7A76">
        <w:rPr>
          <w:rFonts w:ascii="Avenir Next LT Pro Light" w:hAnsi="Avenir Next LT Pro Light"/>
          <w:b/>
          <w:bCs/>
          <w:color w:val="595959"/>
          <w:szCs w:val="24"/>
        </w:rPr>
        <w:t>ontract</w:t>
      </w:r>
      <w:r w:rsidRPr="006D7A76">
        <w:rPr>
          <w:rFonts w:ascii="Avenir Next LT Pro Light" w:hAnsi="Avenir Next LT Pro Light"/>
          <w:b/>
          <w:bCs/>
          <w:color w:val="595959"/>
          <w:szCs w:val="24"/>
        </w:rPr>
        <w:t>ual penalties &amp;fees</w:t>
      </w:r>
    </w:p>
    <w:p w14:paraId="4B3BD16A" w14:textId="406C3747" w:rsidR="008913DA" w:rsidRPr="006D7A76" w:rsidRDefault="008913DA" w:rsidP="00624B6C">
      <w:pPr>
        <w:pStyle w:val="ListParagraph"/>
        <w:numPr>
          <w:ilvl w:val="0"/>
          <w:numId w:val="31"/>
        </w:numPr>
        <w:rPr>
          <w:rFonts w:ascii="Avenir Next LT Pro Light" w:hAnsi="Avenir Next LT Pro Light"/>
          <w:b/>
          <w:bCs/>
          <w:color w:val="595959"/>
          <w:szCs w:val="24"/>
        </w:rPr>
      </w:pPr>
      <w:r w:rsidRPr="006D7A76">
        <w:rPr>
          <w:rFonts w:ascii="Avenir Next LT Pro Light" w:hAnsi="Avenir Next LT Pro Light"/>
          <w:b/>
          <w:bCs/>
          <w:color w:val="595959"/>
          <w:szCs w:val="24"/>
        </w:rPr>
        <w:t>Resale or re-rental of assets</w:t>
      </w:r>
    </w:p>
    <w:p w14:paraId="70130470" w14:textId="2A37F674" w:rsidR="008913DA" w:rsidRPr="006D7A76" w:rsidRDefault="006D7A76" w:rsidP="00624B6C">
      <w:pPr>
        <w:pStyle w:val="ListParagraph"/>
        <w:numPr>
          <w:ilvl w:val="0"/>
          <w:numId w:val="31"/>
        </w:numPr>
        <w:rPr>
          <w:rFonts w:ascii="Avenir Next LT Pro Light" w:hAnsi="Avenir Next LT Pro Light"/>
          <w:b/>
          <w:bCs/>
          <w:color w:val="595959"/>
          <w:szCs w:val="24"/>
        </w:rPr>
      </w:pPr>
      <w:r w:rsidRPr="006D7A76">
        <w:rPr>
          <w:rFonts w:ascii="Avenir Next LT Pro Light" w:hAnsi="Avenir Next LT Pro Light"/>
          <w:b/>
          <w:bCs/>
          <w:color w:val="595959"/>
          <w:szCs w:val="24"/>
        </w:rPr>
        <w:t>Third-party guarantees or insurance</w:t>
      </w:r>
    </w:p>
    <w:p w14:paraId="6E7C76F9" w14:textId="29E733C2" w:rsidR="00D57E69" w:rsidRDefault="006D7A76" w:rsidP="00624B6C">
      <w:pPr>
        <w:pStyle w:val="ListParagraph"/>
        <w:numPr>
          <w:ilvl w:val="0"/>
          <w:numId w:val="31"/>
        </w:numPr>
        <w:rPr>
          <w:rFonts w:ascii="Avenir Next LT Pro Light" w:hAnsi="Avenir Next LT Pro Light"/>
          <w:b/>
          <w:bCs/>
          <w:color w:val="595959"/>
          <w:szCs w:val="24"/>
        </w:rPr>
      </w:pPr>
      <w:r w:rsidRPr="006D7A76">
        <w:rPr>
          <w:rFonts w:ascii="Avenir Next LT Pro Light" w:hAnsi="Avenir Next LT Pro Light"/>
          <w:b/>
          <w:bCs/>
          <w:color w:val="595959"/>
          <w:szCs w:val="24"/>
        </w:rPr>
        <w:t>Legal recovery (last Resort)</w:t>
      </w:r>
    </w:p>
    <w:p w14:paraId="7C6FACC0" w14:textId="77777777" w:rsidR="001526DB" w:rsidRPr="001526DB" w:rsidRDefault="001526DB" w:rsidP="001526DB">
      <w:pPr>
        <w:pStyle w:val="ListParagraph"/>
        <w:rPr>
          <w:rFonts w:ascii="Avenir Next LT Pro Light" w:hAnsi="Avenir Next LT Pro Light"/>
          <w:color w:val="595959"/>
          <w:szCs w:val="24"/>
        </w:rPr>
      </w:pPr>
    </w:p>
    <w:p w14:paraId="5C871961" w14:textId="31AE07D8" w:rsidR="00430C85" w:rsidRPr="001526DB" w:rsidRDefault="00BE2363" w:rsidP="00624B6C">
      <w:pPr>
        <w:pStyle w:val="ListParagraph"/>
        <w:numPr>
          <w:ilvl w:val="0"/>
          <w:numId w:val="33"/>
        </w:numPr>
        <w:rPr>
          <w:rFonts w:ascii="Avenir Next LT Pro Light" w:hAnsi="Avenir Next LT Pro Light"/>
          <w:color w:val="595959"/>
          <w:szCs w:val="24"/>
        </w:rPr>
      </w:pPr>
      <w:r w:rsidRPr="001526DB">
        <w:rPr>
          <w:rFonts w:ascii="Avenir Next LT Pro Light" w:hAnsi="Avenir Next LT Pro Light"/>
          <w:b/>
          <w:bCs/>
          <w:color w:val="595959"/>
          <w:szCs w:val="24"/>
        </w:rPr>
        <w:t>Collateral</w:t>
      </w:r>
      <w:r w:rsidR="00857FD2" w:rsidRPr="001526DB">
        <w:rPr>
          <w:rFonts w:ascii="Avenir Next LT Pro Light" w:hAnsi="Avenir Next LT Pro Light"/>
          <w:color w:val="595959"/>
          <w:szCs w:val="24"/>
        </w:rPr>
        <w:t>- is something the financer can legally take back if the borro</w:t>
      </w:r>
      <w:r w:rsidR="00430C85" w:rsidRPr="001526DB">
        <w:rPr>
          <w:rFonts w:ascii="Avenir Next LT Pro Light" w:hAnsi="Avenir Next LT Pro Light"/>
          <w:color w:val="595959"/>
          <w:szCs w:val="24"/>
        </w:rPr>
        <w:t xml:space="preserve">wer defaults. In your case the furniture itself is </w:t>
      </w:r>
      <w:r w:rsidR="005568C0" w:rsidRPr="001526DB">
        <w:rPr>
          <w:rFonts w:ascii="Avenir Next LT Pro Light" w:hAnsi="Avenir Next LT Pro Light"/>
          <w:color w:val="595959"/>
          <w:szCs w:val="24"/>
        </w:rPr>
        <w:t>collateral.</w:t>
      </w:r>
    </w:p>
    <w:p w14:paraId="534B342C" w14:textId="4404F3AB" w:rsidR="00430C85" w:rsidRDefault="005568C0" w:rsidP="00D57E69">
      <w:pPr>
        <w:rPr>
          <w:rFonts w:ascii="Avenir Next LT Pro Light" w:hAnsi="Avenir Next LT Pro Light"/>
          <w:color w:val="595959"/>
          <w:szCs w:val="24"/>
        </w:rPr>
      </w:pPr>
      <w:r>
        <w:rPr>
          <w:rFonts w:ascii="Avenir Next LT Pro Light" w:hAnsi="Avenir Next LT Pro Light"/>
          <w:color w:val="595959"/>
          <w:szCs w:val="24"/>
        </w:rPr>
        <w:t>If a customer stops paying:</w:t>
      </w:r>
    </w:p>
    <w:p w14:paraId="5FBD2EFB" w14:textId="7D02A527" w:rsidR="005B2105" w:rsidRPr="00833A94" w:rsidRDefault="0078674B" w:rsidP="00624B6C">
      <w:pPr>
        <w:pStyle w:val="ListParagraph"/>
        <w:numPr>
          <w:ilvl w:val="0"/>
          <w:numId w:val="32"/>
        </w:numPr>
        <w:rPr>
          <w:rFonts w:ascii="Avenir Next LT Pro Light" w:hAnsi="Avenir Next LT Pro Light"/>
          <w:color w:val="595959"/>
          <w:szCs w:val="24"/>
        </w:rPr>
      </w:pPr>
      <w:r>
        <w:rPr>
          <w:rFonts w:ascii="Avenir Next LT Pro Light" w:hAnsi="Avenir Next LT Pro Light"/>
          <w:color w:val="595959"/>
          <w:szCs w:val="24"/>
        </w:rPr>
        <w:t xml:space="preserve">Dreamscape </w:t>
      </w:r>
      <w:r w:rsidR="00833A94">
        <w:rPr>
          <w:rFonts w:ascii="Avenir Next LT Pro Light" w:hAnsi="Avenir Next LT Pro Light"/>
          <w:b/>
          <w:bCs/>
          <w:i/>
          <w:iCs/>
          <w:color w:val="595959"/>
          <w:szCs w:val="24"/>
        </w:rPr>
        <w:t>repossesses the furniture</w:t>
      </w:r>
    </w:p>
    <w:p w14:paraId="6F811A5E" w14:textId="1C376A13" w:rsidR="00833A94" w:rsidRDefault="00833A94" w:rsidP="00624B6C">
      <w:pPr>
        <w:pStyle w:val="ListParagraph"/>
        <w:numPr>
          <w:ilvl w:val="0"/>
          <w:numId w:val="32"/>
        </w:numPr>
        <w:rPr>
          <w:rFonts w:ascii="Avenir Next LT Pro Light" w:hAnsi="Avenir Next LT Pro Light"/>
          <w:color w:val="595959"/>
          <w:szCs w:val="24"/>
        </w:rPr>
      </w:pPr>
      <w:r>
        <w:rPr>
          <w:rFonts w:ascii="Avenir Next LT Pro Light" w:hAnsi="Avenir Next LT Pro Light"/>
          <w:color w:val="595959"/>
          <w:szCs w:val="24"/>
        </w:rPr>
        <w:t>The asset is then</w:t>
      </w:r>
      <w:r w:rsidR="00C51D47">
        <w:rPr>
          <w:rFonts w:ascii="Avenir Next LT Pro Light" w:hAnsi="Avenir Next LT Pro Light"/>
          <w:color w:val="595959"/>
          <w:szCs w:val="24"/>
        </w:rPr>
        <w:t>:</w:t>
      </w:r>
    </w:p>
    <w:p w14:paraId="663C062D" w14:textId="117D77E9" w:rsidR="00C51D47" w:rsidRDefault="00C51D47" w:rsidP="00624B6C">
      <w:pPr>
        <w:pStyle w:val="ListParagraph"/>
        <w:numPr>
          <w:ilvl w:val="0"/>
          <w:numId w:val="32"/>
        </w:numPr>
        <w:rPr>
          <w:rFonts w:ascii="Avenir Next LT Pro Light" w:hAnsi="Avenir Next LT Pro Light"/>
          <w:color w:val="595959"/>
          <w:szCs w:val="24"/>
        </w:rPr>
      </w:pPr>
      <w:r>
        <w:rPr>
          <w:rFonts w:ascii="Avenir Next LT Pro Light" w:hAnsi="Avenir Next LT Pro Light"/>
          <w:color w:val="595959"/>
          <w:szCs w:val="24"/>
        </w:rPr>
        <w:t>Resold</w:t>
      </w:r>
    </w:p>
    <w:p w14:paraId="46991D5E" w14:textId="4E3BBFB2" w:rsidR="00C51D47" w:rsidRDefault="00C51D47" w:rsidP="00624B6C">
      <w:pPr>
        <w:pStyle w:val="ListParagraph"/>
        <w:numPr>
          <w:ilvl w:val="0"/>
          <w:numId w:val="32"/>
        </w:numPr>
        <w:rPr>
          <w:rFonts w:ascii="Avenir Next LT Pro Light" w:hAnsi="Avenir Next LT Pro Light"/>
          <w:color w:val="595959"/>
          <w:szCs w:val="24"/>
        </w:rPr>
      </w:pPr>
      <w:r>
        <w:rPr>
          <w:rFonts w:ascii="Avenir Next LT Pro Light" w:hAnsi="Avenir Next LT Pro Light"/>
          <w:color w:val="595959"/>
          <w:szCs w:val="24"/>
        </w:rPr>
        <w:t>Re-rented</w:t>
      </w:r>
    </w:p>
    <w:p w14:paraId="637C26CE" w14:textId="6185E8F9" w:rsidR="00C51D47" w:rsidRDefault="00C51D47" w:rsidP="00624B6C">
      <w:pPr>
        <w:pStyle w:val="ListParagraph"/>
        <w:numPr>
          <w:ilvl w:val="0"/>
          <w:numId w:val="32"/>
        </w:numPr>
        <w:rPr>
          <w:rFonts w:ascii="Avenir Next LT Pro Light" w:hAnsi="Avenir Next LT Pro Light"/>
          <w:color w:val="595959"/>
          <w:szCs w:val="24"/>
        </w:rPr>
      </w:pPr>
      <w:r>
        <w:rPr>
          <w:rFonts w:ascii="Avenir Next LT Pro Light" w:hAnsi="Avenir Next LT Pro Light"/>
          <w:color w:val="595959"/>
          <w:szCs w:val="24"/>
        </w:rPr>
        <w:t>Returned to inventory</w:t>
      </w:r>
    </w:p>
    <w:p w14:paraId="784E58DE" w14:textId="612FFAA9" w:rsidR="00C51D47" w:rsidRDefault="00C51D47" w:rsidP="00624B6C">
      <w:pPr>
        <w:pStyle w:val="ListParagraph"/>
        <w:numPr>
          <w:ilvl w:val="0"/>
          <w:numId w:val="32"/>
        </w:numPr>
        <w:rPr>
          <w:rFonts w:ascii="Avenir Next LT Pro Light" w:hAnsi="Avenir Next LT Pro Light"/>
          <w:color w:val="595959"/>
          <w:szCs w:val="24"/>
        </w:rPr>
      </w:pPr>
      <w:r>
        <w:rPr>
          <w:rFonts w:ascii="Avenir Next LT Pro Light" w:hAnsi="Avenir Next LT Pro Light"/>
          <w:color w:val="595959"/>
          <w:szCs w:val="24"/>
        </w:rPr>
        <w:t>Or converted to a showroom / staging piece</w:t>
      </w:r>
    </w:p>
    <w:p w14:paraId="70E6F516" w14:textId="72BA5337" w:rsidR="00CA3A77" w:rsidRDefault="000B6990" w:rsidP="00CA3A77">
      <w:pPr>
        <w:rPr>
          <w:rFonts w:ascii="Avenir Next LT Pro Light" w:hAnsi="Avenir Next LT Pro Light"/>
          <w:color w:val="595959"/>
          <w:szCs w:val="24"/>
        </w:rPr>
      </w:pPr>
      <w:r>
        <w:rPr>
          <w:rFonts w:ascii="Avenir Next LT Pro Light" w:hAnsi="Avenir Next LT Pro Light"/>
          <w:color w:val="595959"/>
          <w:szCs w:val="24"/>
        </w:rPr>
        <w:t>So,</w:t>
      </w:r>
      <w:r w:rsidR="00CA3A77">
        <w:rPr>
          <w:rFonts w:ascii="Avenir Next LT Pro Light" w:hAnsi="Avenir Next LT Pro Light"/>
          <w:color w:val="595959"/>
          <w:szCs w:val="24"/>
        </w:rPr>
        <w:t xml:space="preserve"> there’s a sell and resell </w:t>
      </w:r>
      <w:r>
        <w:rPr>
          <w:rFonts w:ascii="Avenir Next LT Pro Light" w:hAnsi="Avenir Next LT Pro Light"/>
          <w:color w:val="595959"/>
          <w:szCs w:val="24"/>
        </w:rPr>
        <w:t>factor per item.</w:t>
      </w:r>
    </w:p>
    <w:p w14:paraId="7156F792" w14:textId="6B083C7C" w:rsidR="000B6990" w:rsidRDefault="00A816C1" w:rsidP="00624B6C">
      <w:pPr>
        <w:pStyle w:val="ListParagraph"/>
        <w:numPr>
          <w:ilvl w:val="0"/>
          <w:numId w:val="33"/>
        </w:numPr>
        <w:rPr>
          <w:rFonts w:ascii="Avenir Next LT Pro Light" w:hAnsi="Avenir Next LT Pro Light"/>
          <w:b/>
          <w:bCs/>
          <w:i/>
          <w:iCs/>
          <w:color w:val="595959"/>
          <w:szCs w:val="24"/>
        </w:rPr>
      </w:pPr>
      <w:r>
        <w:rPr>
          <w:rFonts w:ascii="Avenir Next LT Pro Light" w:hAnsi="Avenir Next LT Pro Light"/>
          <w:b/>
          <w:bCs/>
          <w:i/>
          <w:iCs/>
          <w:color w:val="595959"/>
          <w:szCs w:val="24"/>
        </w:rPr>
        <w:t>Deposits (immediate loss protection)</w:t>
      </w:r>
    </w:p>
    <w:p w14:paraId="0296DDDF" w14:textId="1259FAD3" w:rsidR="00A816C1" w:rsidRDefault="00303C76" w:rsidP="00C5194F">
      <w:pPr>
        <w:rPr>
          <w:rFonts w:ascii="Avenir Next LT Pro Light" w:hAnsi="Avenir Next LT Pro Light"/>
          <w:b/>
          <w:bCs/>
          <w:i/>
          <w:iCs/>
          <w:color w:val="595959"/>
          <w:szCs w:val="24"/>
        </w:rPr>
      </w:pPr>
      <w:r>
        <w:rPr>
          <w:rFonts w:ascii="Avenir Next LT Pro Light" w:hAnsi="Avenir Next LT Pro Light"/>
          <w:b/>
          <w:bCs/>
          <w:i/>
          <w:iCs/>
          <w:color w:val="595959"/>
          <w:szCs w:val="24"/>
        </w:rPr>
        <w:t>Models financing models require:</w:t>
      </w:r>
    </w:p>
    <w:p w14:paraId="04D57848" w14:textId="6B2D8D26" w:rsidR="00375236" w:rsidRPr="00E330CB" w:rsidRDefault="00303C76" w:rsidP="00624B6C">
      <w:pPr>
        <w:pStyle w:val="ListParagraph"/>
        <w:numPr>
          <w:ilvl w:val="0"/>
          <w:numId w:val="34"/>
        </w:numPr>
        <w:rPr>
          <w:rFonts w:ascii="Avenir Next LT Pro Light" w:hAnsi="Avenir Next LT Pro Light"/>
          <w:b/>
          <w:bCs/>
          <w:i/>
          <w:iCs/>
          <w:color w:val="595959"/>
          <w:szCs w:val="24"/>
        </w:rPr>
      </w:pPr>
      <w:r>
        <w:rPr>
          <w:rFonts w:ascii="Avenir Next LT Pro Light" w:hAnsi="Avenir Next LT Pro Light"/>
          <w:b/>
          <w:bCs/>
          <w:i/>
          <w:iCs/>
          <w:color w:val="595959"/>
          <w:szCs w:val="24"/>
        </w:rPr>
        <w:t>10</w:t>
      </w:r>
      <w:r w:rsidR="00375236">
        <w:rPr>
          <w:rFonts w:ascii="Avenir Next LT Pro Light" w:hAnsi="Avenir Next LT Pro Light"/>
          <w:b/>
          <w:bCs/>
          <w:i/>
          <w:iCs/>
          <w:color w:val="595959"/>
          <w:szCs w:val="24"/>
        </w:rPr>
        <w:t>-50% down payment</w:t>
      </w:r>
      <w:r w:rsidR="00375236">
        <w:rPr>
          <w:rFonts w:ascii="Avenir Next LT Pro Light" w:hAnsi="Avenir Next LT Pro Light"/>
          <w:color w:val="595959"/>
          <w:szCs w:val="24"/>
        </w:rPr>
        <w:t xml:space="preserve"> before delivery or production</w:t>
      </w:r>
    </w:p>
    <w:p w14:paraId="31882467" w14:textId="6264EE3E" w:rsidR="00E330CB" w:rsidRDefault="00470727" w:rsidP="00E330CB">
      <w:pPr>
        <w:rPr>
          <w:rFonts w:ascii="Avenir Next LT Pro Light" w:hAnsi="Avenir Next LT Pro Light"/>
          <w:color w:val="595959"/>
          <w:szCs w:val="24"/>
        </w:rPr>
      </w:pPr>
      <w:r>
        <w:rPr>
          <w:rFonts w:ascii="Avenir Next LT Pro Light" w:hAnsi="Avenir Next LT Pro Light"/>
          <w:color w:val="595959"/>
          <w:szCs w:val="24"/>
        </w:rPr>
        <w:t xml:space="preserve">If the </w:t>
      </w:r>
      <w:proofErr w:type="spellStart"/>
      <w:r>
        <w:rPr>
          <w:rFonts w:ascii="Avenir Next LT Pro Light" w:hAnsi="Avenir Next LT Pro Light"/>
          <w:color w:val="595959"/>
          <w:szCs w:val="24"/>
        </w:rPr>
        <w:t>fianancee</w:t>
      </w:r>
      <w:proofErr w:type="spellEnd"/>
      <w:r>
        <w:rPr>
          <w:rFonts w:ascii="Avenir Next LT Pro Light" w:hAnsi="Avenir Next LT Pro Light"/>
          <w:color w:val="595959"/>
          <w:szCs w:val="24"/>
        </w:rPr>
        <w:t xml:space="preserve"> defaults</w:t>
      </w:r>
      <w:r w:rsidR="00B52851">
        <w:rPr>
          <w:rFonts w:ascii="Avenir Next LT Pro Light" w:hAnsi="Avenir Next LT Pro Light"/>
          <w:color w:val="595959"/>
          <w:szCs w:val="24"/>
        </w:rPr>
        <w:t>:</w:t>
      </w:r>
    </w:p>
    <w:p w14:paraId="14FC563B" w14:textId="0784E621" w:rsidR="00B52851" w:rsidRDefault="00B52851" w:rsidP="00624B6C">
      <w:pPr>
        <w:pStyle w:val="ListParagraph"/>
        <w:numPr>
          <w:ilvl w:val="0"/>
          <w:numId w:val="34"/>
        </w:numPr>
        <w:rPr>
          <w:rFonts w:ascii="Avenir Next LT Pro Light" w:hAnsi="Avenir Next LT Pro Light"/>
          <w:color w:val="595959"/>
          <w:szCs w:val="24"/>
        </w:rPr>
      </w:pPr>
      <w:r>
        <w:rPr>
          <w:rFonts w:ascii="Avenir Next LT Pro Light" w:hAnsi="Avenir Next LT Pro Light"/>
          <w:color w:val="595959"/>
          <w:szCs w:val="24"/>
        </w:rPr>
        <w:t>The deposit is non-refundable</w:t>
      </w:r>
    </w:p>
    <w:p w14:paraId="30489597" w14:textId="295CAA65" w:rsidR="00B52851" w:rsidRDefault="00B52851" w:rsidP="00624B6C">
      <w:pPr>
        <w:pStyle w:val="ListParagraph"/>
        <w:numPr>
          <w:ilvl w:val="0"/>
          <w:numId w:val="34"/>
        </w:numPr>
        <w:rPr>
          <w:rFonts w:ascii="Avenir Next LT Pro Light" w:hAnsi="Avenir Next LT Pro Light"/>
          <w:color w:val="595959"/>
          <w:szCs w:val="24"/>
        </w:rPr>
      </w:pPr>
      <w:r>
        <w:rPr>
          <w:rFonts w:ascii="Avenir Next LT Pro Light" w:hAnsi="Avenir Next LT Pro Light"/>
          <w:color w:val="595959"/>
          <w:szCs w:val="24"/>
        </w:rPr>
        <w:t>It immediately offsets losses</w:t>
      </w:r>
    </w:p>
    <w:p w14:paraId="645DBF0B" w14:textId="5FA50EB0" w:rsidR="00C96F11" w:rsidRDefault="00C96F11" w:rsidP="00C96F11">
      <w:pPr>
        <w:rPr>
          <w:rFonts w:ascii="Avenir Next LT Pro Light" w:hAnsi="Avenir Next LT Pro Light"/>
          <w:color w:val="595959"/>
          <w:szCs w:val="24"/>
        </w:rPr>
      </w:pPr>
      <w:r>
        <w:rPr>
          <w:rFonts w:ascii="Avenir Next LT Pro Light" w:hAnsi="Avenir Next LT Pro Light"/>
          <w:color w:val="595959"/>
          <w:szCs w:val="24"/>
        </w:rPr>
        <w:t>In your model, deposits already:</w:t>
      </w:r>
    </w:p>
    <w:p w14:paraId="3194AE0B" w14:textId="29D598EE" w:rsidR="00C96F11" w:rsidRDefault="00217E13" w:rsidP="00624B6C">
      <w:pPr>
        <w:pStyle w:val="ListParagraph"/>
        <w:numPr>
          <w:ilvl w:val="0"/>
          <w:numId w:val="35"/>
        </w:numPr>
        <w:rPr>
          <w:rFonts w:ascii="Avenir Next LT Pro Light" w:hAnsi="Avenir Next LT Pro Light"/>
          <w:color w:val="595959"/>
          <w:szCs w:val="24"/>
        </w:rPr>
      </w:pPr>
      <w:r>
        <w:rPr>
          <w:rFonts w:ascii="Avenir Next LT Pro Light" w:hAnsi="Avenir Next LT Pro Light"/>
          <w:color w:val="595959"/>
          <w:szCs w:val="24"/>
        </w:rPr>
        <w:lastRenderedPageBreak/>
        <w:t>F</w:t>
      </w:r>
      <w:r w:rsidR="00C96F11">
        <w:rPr>
          <w:rFonts w:ascii="Avenir Next LT Pro Light" w:hAnsi="Avenir Next LT Pro Light"/>
          <w:color w:val="595959"/>
          <w:szCs w:val="24"/>
        </w:rPr>
        <w:t>u</w:t>
      </w:r>
      <w:r>
        <w:rPr>
          <w:rFonts w:ascii="Avenir Next LT Pro Light" w:hAnsi="Avenir Next LT Pro Light"/>
          <w:color w:val="595959"/>
          <w:szCs w:val="24"/>
        </w:rPr>
        <w:t>nd production</w:t>
      </w:r>
    </w:p>
    <w:p w14:paraId="203CD328" w14:textId="45EF399D" w:rsidR="00217E13" w:rsidRDefault="00217E13" w:rsidP="00624B6C">
      <w:pPr>
        <w:pStyle w:val="ListParagraph"/>
        <w:numPr>
          <w:ilvl w:val="0"/>
          <w:numId w:val="35"/>
        </w:numPr>
        <w:rPr>
          <w:rFonts w:ascii="Avenir Next LT Pro Light" w:hAnsi="Avenir Next LT Pro Light"/>
          <w:color w:val="595959"/>
          <w:szCs w:val="24"/>
        </w:rPr>
      </w:pPr>
      <w:r>
        <w:rPr>
          <w:rFonts w:ascii="Avenir Next LT Pro Light" w:hAnsi="Avenir Next LT Pro Light"/>
          <w:color w:val="595959"/>
          <w:szCs w:val="24"/>
        </w:rPr>
        <w:t>Reduce cash exposure</w:t>
      </w:r>
    </w:p>
    <w:p w14:paraId="6ACD4133" w14:textId="77C5C148" w:rsidR="00217E13" w:rsidRDefault="00217E13" w:rsidP="00624B6C">
      <w:pPr>
        <w:pStyle w:val="ListParagraph"/>
        <w:numPr>
          <w:ilvl w:val="0"/>
          <w:numId w:val="35"/>
        </w:numPr>
        <w:rPr>
          <w:rFonts w:ascii="Avenir Next LT Pro Light" w:hAnsi="Avenir Next LT Pro Light"/>
          <w:color w:val="595959"/>
          <w:szCs w:val="24"/>
        </w:rPr>
      </w:pPr>
      <w:r>
        <w:rPr>
          <w:rFonts w:ascii="Avenir Next LT Pro Light" w:hAnsi="Avenir Next LT Pro Light"/>
          <w:color w:val="595959"/>
          <w:szCs w:val="24"/>
        </w:rPr>
        <w:t>Filter out high-risk buyers</w:t>
      </w:r>
    </w:p>
    <w:p w14:paraId="01899058" w14:textId="7DA092CF" w:rsidR="00A1637F" w:rsidRDefault="00A1637F" w:rsidP="00A1637F">
      <w:pPr>
        <w:rPr>
          <w:rFonts w:ascii="Avenir Next LT Pro Light" w:hAnsi="Avenir Next LT Pro Light"/>
          <w:b/>
          <w:bCs/>
          <w:color w:val="595959"/>
          <w:szCs w:val="24"/>
        </w:rPr>
      </w:pPr>
      <w:r>
        <w:rPr>
          <w:rFonts w:ascii="Avenir Next LT Pro Light" w:hAnsi="Avenir Next LT Pro Light"/>
          <w:color w:val="595959"/>
          <w:szCs w:val="24"/>
        </w:rPr>
        <w:t xml:space="preserve">This is a </w:t>
      </w:r>
      <w:r>
        <w:rPr>
          <w:rFonts w:ascii="Avenir Next LT Pro Light" w:hAnsi="Avenir Next LT Pro Light"/>
          <w:b/>
          <w:bCs/>
          <w:color w:val="595959"/>
          <w:szCs w:val="24"/>
        </w:rPr>
        <w:t>first-loss buffer</w:t>
      </w:r>
    </w:p>
    <w:p w14:paraId="21D9BB8A" w14:textId="5DDD4C7C" w:rsidR="00A1637F" w:rsidRDefault="002B6B62" w:rsidP="00624B6C">
      <w:pPr>
        <w:pStyle w:val="ListParagraph"/>
        <w:numPr>
          <w:ilvl w:val="0"/>
          <w:numId w:val="33"/>
        </w:numPr>
        <w:rPr>
          <w:rFonts w:ascii="Avenir Next LT Pro Light" w:hAnsi="Avenir Next LT Pro Light"/>
          <w:b/>
          <w:bCs/>
          <w:color w:val="595959"/>
          <w:szCs w:val="24"/>
        </w:rPr>
      </w:pPr>
      <w:r>
        <w:rPr>
          <w:rFonts w:ascii="Avenir Next LT Pro Light" w:hAnsi="Avenir Next LT Pro Light"/>
          <w:b/>
          <w:bCs/>
          <w:color w:val="595959"/>
          <w:szCs w:val="24"/>
        </w:rPr>
        <w:t>Contractual penalties</w:t>
      </w:r>
      <w:r w:rsidR="00120935">
        <w:rPr>
          <w:rFonts w:ascii="Avenir Next LT Pro Light" w:hAnsi="Avenir Next LT Pro Light"/>
          <w:b/>
          <w:bCs/>
          <w:color w:val="595959"/>
          <w:szCs w:val="24"/>
        </w:rPr>
        <w:t xml:space="preserve"> &amp; Fees</w:t>
      </w:r>
    </w:p>
    <w:p w14:paraId="67771BE3" w14:textId="0C9AE9BC" w:rsidR="00120935" w:rsidRDefault="00120935" w:rsidP="00120935">
      <w:pPr>
        <w:rPr>
          <w:rFonts w:ascii="Avenir Next LT Pro Light" w:hAnsi="Avenir Next LT Pro Light"/>
          <w:color w:val="595959"/>
          <w:szCs w:val="24"/>
        </w:rPr>
      </w:pPr>
      <w:r>
        <w:rPr>
          <w:rFonts w:ascii="Avenir Next LT Pro Light" w:hAnsi="Avenir Next LT Pro Light"/>
          <w:color w:val="595959"/>
          <w:szCs w:val="24"/>
        </w:rPr>
        <w:t>Financing contracts typically include:</w:t>
      </w:r>
    </w:p>
    <w:p w14:paraId="25A68763" w14:textId="70EC6396" w:rsidR="00120935" w:rsidRDefault="00120935" w:rsidP="00624B6C">
      <w:pPr>
        <w:pStyle w:val="ListParagraph"/>
        <w:numPr>
          <w:ilvl w:val="0"/>
          <w:numId w:val="36"/>
        </w:numPr>
        <w:rPr>
          <w:rFonts w:ascii="Avenir Next LT Pro Light" w:hAnsi="Avenir Next LT Pro Light"/>
          <w:color w:val="595959"/>
          <w:szCs w:val="24"/>
        </w:rPr>
      </w:pPr>
      <w:r>
        <w:rPr>
          <w:rFonts w:ascii="Avenir Next LT Pro Light" w:hAnsi="Avenir Next LT Pro Light"/>
          <w:color w:val="595959"/>
          <w:szCs w:val="24"/>
        </w:rPr>
        <w:t>Late fees</w:t>
      </w:r>
    </w:p>
    <w:p w14:paraId="111FD081" w14:textId="0FC20B79" w:rsidR="00743545" w:rsidRDefault="00743545" w:rsidP="00624B6C">
      <w:pPr>
        <w:pStyle w:val="ListParagraph"/>
        <w:numPr>
          <w:ilvl w:val="0"/>
          <w:numId w:val="36"/>
        </w:numPr>
        <w:rPr>
          <w:rFonts w:ascii="Avenir Next LT Pro Light" w:hAnsi="Avenir Next LT Pro Light"/>
          <w:color w:val="595959"/>
          <w:szCs w:val="24"/>
        </w:rPr>
      </w:pPr>
      <w:r>
        <w:rPr>
          <w:rFonts w:ascii="Avenir Next LT Pro Light" w:hAnsi="Avenir Next LT Pro Light"/>
          <w:color w:val="595959"/>
          <w:szCs w:val="24"/>
        </w:rPr>
        <w:t>Default fees</w:t>
      </w:r>
    </w:p>
    <w:p w14:paraId="61B5BD7C" w14:textId="64B2DE48" w:rsidR="00743545" w:rsidRDefault="00743545" w:rsidP="00624B6C">
      <w:pPr>
        <w:pStyle w:val="ListParagraph"/>
        <w:numPr>
          <w:ilvl w:val="0"/>
          <w:numId w:val="36"/>
        </w:numPr>
        <w:rPr>
          <w:rFonts w:ascii="Avenir Next LT Pro Light" w:hAnsi="Avenir Next LT Pro Light"/>
          <w:color w:val="595959"/>
          <w:szCs w:val="24"/>
        </w:rPr>
      </w:pPr>
      <w:r>
        <w:rPr>
          <w:rFonts w:ascii="Avenir Next LT Pro Light" w:hAnsi="Avenir Next LT Pro Light"/>
          <w:color w:val="595959"/>
          <w:szCs w:val="24"/>
        </w:rPr>
        <w:t>Accrued interest</w:t>
      </w:r>
    </w:p>
    <w:p w14:paraId="37963330" w14:textId="5D108B56" w:rsidR="00743545" w:rsidRDefault="00743545" w:rsidP="00624B6C">
      <w:pPr>
        <w:pStyle w:val="ListParagraph"/>
        <w:numPr>
          <w:ilvl w:val="0"/>
          <w:numId w:val="36"/>
        </w:numPr>
        <w:rPr>
          <w:rFonts w:ascii="Avenir Next LT Pro Light" w:hAnsi="Avenir Next LT Pro Light"/>
          <w:color w:val="595959"/>
          <w:szCs w:val="24"/>
        </w:rPr>
      </w:pPr>
      <w:r>
        <w:rPr>
          <w:rFonts w:ascii="Avenir Next LT Pro Light" w:hAnsi="Avenir Next LT Pro Light"/>
          <w:color w:val="595959"/>
          <w:szCs w:val="24"/>
        </w:rPr>
        <w:t xml:space="preserve">Restocking or recovery </w:t>
      </w:r>
      <w:proofErr w:type="gramStart"/>
      <w:r>
        <w:rPr>
          <w:rFonts w:ascii="Avenir Next LT Pro Light" w:hAnsi="Avenir Next LT Pro Light"/>
          <w:color w:val="595959"/>
          <w:szCs w:val="24"/>
        </w:rPr>
        <w:t>fees</w:t>
      </w:r>
      <w:r w:rsidR="00AE74E1">
        <w:rPr>
          <w:rFonts w:ascii="Avenir Next LT Pro Light" w:hAnsi="Avenir Next LT Pro Light"/>
          <w:color w:val="595959"/>
          <w:szCs w:val="24"/>
        </w:rPr>
        <w:t>(</w:t>
      </w:r>
      <w:proofErr w:type="gramEnd"/>
      <w:r w:rsidR="00AE74E1">
        <w:rPr>
          <w:rFonts w:ascii="Avenir Next LT Pro Light" w:hAnsi="Avenir Next LT Pro Light"/>
          <w:color w:val="595959"/>
          <w:szCs w:val="24"/>
        </w:rPr>
        <w:t>for my trouble</w:t>
      </w:r>
      <w:r w:rsidR="00DD3F5C">
        <w:rPr>
          <w:rFonts w:ascii="Avenir Next LT Pro Light" w:hAnsi="Avenir Next LT Pro Light"/>
          <w:color w:val="595959"/>
          <w:szCs w:val="24"/>
        </w:rPr>
        <w:t>)</w:t>
      </w:r>
    </w:p>
    <w:p w14:paraId="5ADCCB99" w14:textId="540CDCB9" w:rsidR="00743545" w:rsidRDefault="00B16D3A" w:rsidP="00743545">
      <w:pPr>
        <w:rPr>
          <w:rFonts w:ascii="Avenir Next LT Pro Light" w:hAnsi="Avenir Next LT Pro Light"/>
          <w:b/>
          <w:bCs/>
          <w:color w:val="595959"/>
          <w:szCs w:val="24"/>
        </w:rPr>
      </w:pPr>
      <w:r>
        <w:rPr>
          <w:rFonts w:ascii="Avenir Next LT Pro Light" w:hAnsi="Avenir Next LT Pro Light"/>
          <w:color w:val="595959"/>
          <w:szCs w:val="24"/>
        </w:rPr>
        <w:t xml:space="preserve">These don’t just punish default- they </w:t>
      </w:r>
      <w:r>
        <w:rPr>
          <w:rFonts w:ascii="Avenir Next LT Pro Light" w:hAnsi="Avenir Next LT Pro Light"/>
          <w:b/>
          <w:bCs/>
          <w:color w:val="595959"/>
          <w:szCs w:val="24"/>
        </w:rPr>
        <w:t>financially compen</w:t>
      </w:r>
      <w:r w:rsidR="006C3487">
        <w:rPr>
          <w:rFonts w:ascii="Avenir Next LT Pro Light" w:hAnsi="Avenir Next LT Pro Light"/>
          <w:b/>
          <w:bCs/>
          <w:color w:val="595959"/>
          <w:szCs w:val="24"/>
        </w:rPr>
        <w:t>sate the financer.</w:t>
      </w:r>
    </w:p>
    <w:p w14:paraId="23EB3026" w14:textId="6ED01D23" w:rsidR="00C94752" w:rsidRDefault="00B546DB" w:rsidP="00743545">
      <w:pPr>
        <w:rPr>
          <w:rFonts w:ascii="Avenir Next LT Pro Light" w:hAnsi="Avenir Next LT Pro Light"/>
          <w:b/>
          <w:bCs/>
          <w:color w:val="595959"/>
          <w:szCs w:val="24"/>
        </w:rPr>
      </w:pPr>
      <w:r>
        <w:rPr>
          <w:rFonts w:ascii="Avenir Next LT Pro Light" w:hAnsi="Avenir Next LT Pro Light"/>
          <w:b/>
          <w:bCs/>
          <w:color w:val="595959"/>
          <w:szCs w:val="24"/>
        </w:rPr>
        <w:t>Example:</w:t>
      </w:r>
    </w:p>
    <w:p w14:paraId="70304FFA" w14:textId="5F38EFBC" w:rsidR="00B546DB" w:rsidRPr="00B546DB" w:rsidRDefault="00B546DB" w:rsidP="00624B6C">
      <w:pPr>
        <w:pStyle w:val="ListParagraph"/>
        <w:numPr>
          <w:ilvl w:val="0"/>
          <w:numId w:val="37"/>
        </w:numPr>
        <w:rPr>
          <w:rFonts w:ascii="Avenir Next LT Pro Light" w:hAnsi="Avenir Next LT Pro Light"/>
          <w:b/>
          <w:bCs/>
          <w:color w:val="595959"/>
          <w:szCs w:val="24"/>
        </w:rPr>
      </w:pPr>
      <w:r>
        <w:rPr>
          <w:rFonts w:ascii="Avenir Next LT Pro Light" w:hAnsi="Avenir Next LT Pro Light"/>
          <w:color w:val="595959"/>
          <w:szCs w:val="24"/>
        </w:rPr>
        <w:t>customer owes $8,000</w:t>
      </w:r>
    </w:p>
    <w:p w14:paraId="2F066E3D" w14:textId="4D88DC25" w:rsidR="00B546DB" w:rsidRPr="001F5010" w:rsidRDefault="00B546DB" w:rsidP="00624B6C">
      <w:pPr>
        <w:pStyle w:val="ListParagraph"/>
        <w:numPr>
          <w:ilvl w:val="0"/>
          <w:numId w:val="37"/>
        </w:numPr>
        <w:rPr>
          <w:rFonts w:ascii="Avenir Next LT Pro Light" w:hAnsi="Avenir Next LT Pro Light"/>
          <w:b/>
          <w:bCs/>
          <w:color w:val="595959"/>
          <w:szCs w:val="24"/>
        </w:rPr>
      </w:pPr>
      <w:r>
        <w:rPr>
          <w:rFonts w:ascii="Avenir Next LT Pro Light" w:hAnsi="Avenir Next LT Pro Light"/>
          <w:color w:val="595959"/>
          <w:szCs w:val="24"/>
        </w:rPr>
        <w:t>defaults after paying $3</w:t>
      </w:r>
      <w:r w:rsidR="001F5010">
        <w:rPr>
          <w:rFonts w:ascii="Avenir Next LT Pro Light" w:hAnsi="Avenir Next LT Pro Light"/>
          <w:color w:val="595959"/>
          <w:szCs w:val="24"/>
        </w:rPr>
        <w:t>,000</w:t>
      </w:r>
    </w:p>
    <w:p w14:paraId="3AEFC577" w14:textId="0D68A750" w:rsidR="001F5010" w:rsidRPr="001F5010" w:rsidRDefault="001F5010" w:rsidP="00624B6C">
      <w:pPr>
        <w:pStyle w:val="ListParagraph"/>
        <w:numPr>
          <w:ilvl w:val="0"/>
          <w:numId w:val="37"/>
        </w:numPr>
        <w:rPr>
          <w:rFonts w:ascii="Avenir Next LT Pro Light" w:hAnsi="Avenir Next LT Pro Light"/>
          <w:b/>
          <w:bCs/>
          <w:color w:val="595959"/>
          <w:szCs w:val="24"/>
        </w:rPr>
      </w:pPr>
      <w:r>
        <w:rPr>
          <w:rFonts w:ascii="Avenir Next LT Pro Light" w:hAnsi="Avenir Next LT Pro Light"/>
          <w:color w:val="595959"/>
          <w:szCs w:val="24"/>
        </w:rPr>
        <w:t>furniture repossessed</w:t>
      </w:r>
    </w:p>
    <w:p w14:paraId="017E857F" w14:textId="62721279" w:rsidR="001F5010" w:rsidRPr="00BC418C" w:rsidRDefault="001F5010" w:rsidP="00624B6C">
      <w:pPr>
        <w:pStyle w:val="ListParagraph"/>
        <w:numPr>
          <w:ilvl w:val="0"/>
          <w:numId w:val="37"/>
        </w:numPr>
        <w:rPr>
          <w:rFonts w:ascii="Avenir Next LT Pro Light" w:hAnsi="Avenir Next LT Pro Light"/>
          <w:b/>
          <w:bCs/>
          <w:color w:val="595959"/>
          <w:szCs w:val="24"/>
        </w:rPr>
      </w:pPr>
      <w:r>
        <w:rPr>
          <w:rFonts w:ascii="Avenir Next LT Pro Light" w:hAnsi="Avenir Next LT Pro Light"/>
          <w:color w:val="595959"/>
          <w:szCs w:val="24"/>
        </w:rPr>
        <w:t>fee</w:t>
      </w:r>
      <w:r w:rsidR="005D3E67">
        <w:rPr>
          <w:rFonts w:ascii="Avenir Next LT Pro Light" w:hAnsi="Avenir Next LT Pro Light"/>
          <w:color w:val="595959"/>
          <w:szCs w:val="24"/>
        </w:rPr>
        <w:t xml:space="preserve"> + deposit + resale revers most or </w:t>
      </w:r>
      <w:r w:rsidR="00BC418C">
        <w:rPr>
          <w:rFonts w:ascii="Avenir Next LT Pro Light" w:hAnsi="Avenir Next LT Pro Light"/>
          <w:color w:val="595959"/>
          <w:szCs w:val="24"/>
        </w:rPr>
        <w:t>all</w:t>
      </w:r>
      <w:r w:rsidR="005D3E67">
        <w:rPr>
          <w:rFonts w:ascii="Avenir Next LT Pro Light" w:hAnsi="Avenir Next LT Pro Light"/>
          <w:color w:val="595959"/>
          <w:szCs w:val="24"/>
        </w:rPr>
        <w:t xml:space="preserve"> the remaining value</w:t>
      </w:r>
    </w:p>
    <w:p w14:paraId="03971E0C" w14:textId="77777777" w:rsidR="00BC418C" w:rsidRPr="00BC418C" w:rsidRDefault="00BC418C" w:rsidP="00BC418C">
      <w:pPr>
        <w:rPr>
          <w:rFonts w:ascii="Avenir Next LT Pro Light" w:hAnsi="Avenir Next LT Pro Light"/>
          <w:b/>
          <w:bCs/>
          <w:color w:val="595959"/>
          <w:szCs w:val="24"/>
        </w:rPr>
      </w:pPr>
    </w:p>
    <w:p w14:paraId="45C37D48" w14:textId="0009C195" w:rsidR="005D3E67" w:rsidRDefault="001A617F" w:rsidP="00624B6C">
      <w:pPr>
        <w:pStyle w:val="ListParagraph"/>
        <w:numPr>
          <w:ilvl w:val="0"/>
          <w:numId w:val="33"/>
        </w:numPr>
        <w:rPr>
          <w:rFonts w:ascii="Avenir Next LT Pro Light" w:hAnsi="Avenir Next LT Pro Light"/>
          <w:b/>
          <w:bCs/>
          <w:color w:val="595959"/>
          <w:szCs w:val="24"/>
        </w:rPr>
      </w:pPr>
      <w:r>
        <w:rPr>
          <w:rFonts w:ascii="Avenir Next LT Pro Light" w:hAnsi="Avenir Next LT Pro Light"/>
          <w:b/>
          <w:bCs/>
          <w:color w:val="595959"/>
          <w:szCs w:val="24"/>
        </w:rPr>
        <w:t>Resale, Re-Rent</w:t>
      </w:r>
      <w:r w:rsidR="00BC418C">
        <w:rPr>
          <w:rFonts w:ascii="Avenir Next LT Pro Light" w:hAnsi="Avenir Next LT Pro Light"/>
          <w:b/>
          <w:bCs/>
          <w:color w:val="595959"/>
          <w:szCs w:val="24"/>
        </w:rPr>
        <w:t>al, or Reuse (very powerful for you)</w:t>
      </w:r>
    </w:p>
    <w:p w14:paraId="5C5B6690" w14:textId="6D8BD463" w:rsidR="00A34CE6" w:rsidRDefault="00A34CE6" w:rsidP="00A34CE6">
      <w:pPr>
        <w:rPr>
          <w:rFonts w:ascii="Avenir Next LT Pro Light" w:hAnsi="Avenir Next LT Pro Light"/>
          <w:b/>
          <w:bCs/>
          <w:i/>
          <w:iCs/>
          <w:color w:val="595959"/>
          <w:szCs w:val="24"/>
        </w:rPr>
      </w:pPr>
      <w:r>
        <w:rPr>
          <w:rFonts w:ascii="Avenir Next LT Pro Light" w:hAnsi="Avenir Next LT Pro Light"/>
          <w:color w:val="595959"/>
          <w:szCs w:val="24"/>
        </w:rPr>
        <w:t xml:space="preserve">This is where </w:t>
      </w:r>
      <w:r>
        <w:rPr>
          <w:rFonts w:ascii="Avenir Next LT Pro Light" w:hAnsi="Avenir Next LT Pro Light"/>
          <w:b/>
          <w:bCs/>
          <w:i/>
          <w:iCs/>
          <w:color w:val="595959"/>
          <w:szCs w:val="24"/>
        </w:rPr>
        <w:t xml:space="preserve">Dreamscape has an advantage most </w:t>
      </w:r>
      <w:r w:rsidR="00001F2E">
        <w:rPr>
          <w:rFonts w:ascii="Avenir Next LT Pro Light" w:hAnsi="Avenir Next LT Pro Light"/>
          <w:b/>
          <w:bCs/>
          <w:i/>
          <w:iCs/>
          <w:color w:val="595959"/>
          <w:szCs w:val="24"/>
        </w:rPr>
        <w:t>lenders</w:t>
      </w:r>
      <w:r>
        <w:rPr>
          <w:rFonts w:ascii="Avenir Next LT Pro Light" w:hAnsi="Avenir Next LT Pro Light"/>
          <w:b/>
          <w:bCs/>
          <w:i/>
          <w:iCs/>
          <w:color w:val="595959"/>
          <w:szCs w:val="24"/>
        </w:rPr>
        <w:t xml:space="preserve"> don’t</w:t>
      </w:r>
      <w:r w:rsidR="00001F2E">
        <w:rPr>
          <w:rFonts w:ascii="Avenir Next LT Pro Light" w:hAnsi="Avenir Next LT Pro Light"/>
          <w:b/>
          <w:bCs/>
          <w:i/>
          <w:iCs/>
          <w:color w:val="595959"/>
          <w:szCs w:val="24"/>
        </w:rPr>
        <w:t>.</w:t>
      </w:r>
    </w:p>
    <w:p w14:paraId="7F8C5D70" w14:textId="17F0D21C" w:rsidR="00001F2E" w:rsidRDefault="00001F2E" w:rsidP="00A34CE6">
      <w:pPr>
        <w:rPr>
          <w:rFonts w:ascii="Avenir Next LT Pro Light" w:hAnsi="Avenir Next LT Pro Light"/>
          <w:color w:val="595959"/>
          <w:szCs w:val="24"/>
        </w:rPr>
      </w:pPr>
      <w:r>
        <w:rPr>
          <w:rFonts w:ascii="Avenir Next LT Pro Light" w:hAnsi="Avenir Next LT Pro Light"/>
          <w:color w:val="595959"/>
          <w:szCs w:val="24"/>
        </w:rPr>
        <w:t>Recovered furniture can:</w:t>
      </w:r>
    </w:p>
    <w:p w14:paraId="3817FCF6" w14:textId="5E4323ED" w:rsidR="00001F2E" w:rsidRPr="00615E72" w:rsidRDefault="00246B59" w:rsidP="00624B6C">
      <w:pPr>
        <w:pStyle w:val="ListParagraph"/>
        <w:numPr>
          <w:ilvl w:val="0"/>
          <w:numId w:val="38"/>
        </w:numPr>
        <w:rPr>
          <w:rFonts w:ascii="Avenir Next LT Pro Light" w:hAnsi="Avenir Next LT Pro Light"/>
          <w:color w:val="595959"/>
          <w:szCs w:val="24"/>
        </w:rPr>
      </w:pPr>
      <w:r>
        <w:rPr>
          <w:rFonts w:ascii="Avenir Next LT Pro Light" w:hAnsi="Avenir Next LT Pro Light"/>
          <w:color w:val="595959"/>
          <w:szCs w:val="24"/>
        </w:rPr>
        <w:t xml:space="preserve">Be </w:t>
      </w:r>
      <w:r>
        <w:rPr>
          <w:rFonts w:ascii="Avenir Next LT Pro Light" w:hAnsi="Avenir Next LT Pro Light"/>
          <w:b/>
          <w:bCs/>
          <w:color w:val="595959"/>
          <w:szCs w:val="24"/>
        </w:rPr>
        <w:t>re-rented (subscription model)</w:t>
      </w:r>
    </w:p>
    <w:p w14:paraId="5C3A748B" w14:textId="531112BA" w:rsidR="00615E72" w:rsidRPr="00615E72" w:rsidRDefault="00615E72" w:rsidP="00624B6C">
      <w:pPr>
        <w:pStyle w:val="ListParagraph"/>
        <w:numPr>
          <w:ilvl w:val="0"/>
          <w:numId w:val="38"/>
        </w:numPr>
        <w:rPr>
          <w:rFonts w:ascii="Avenir Next LT Pro Light" w:hAnsi="Avenir Next LT Pro Light"/>
          <w:color w:val="595959"/>
          <w:szCs w:val="24"/>
        </w:rPr>
      </w:pPr>
      <w:r>
        <w:rPr>
          <w:rFonts w:ascii="Avenir Next LT Pro Light" w:hAnsi="Avenir Next LT Pro Light"/>
          <w:b/>
          <w:bCs/>
          <w:color w:val="595959"/>
          <w:szCs w:val="24"/>
        </w:rPr>
        <w:t>Be sold as refurbished</w:t>
      </w:r>
    </w:p>
    <w:p w14:paraId="437C76EC" w14:textId="3D8A06B2" w:rsidR="00615E72" w:rsidRPr="00615E72" w:rsidRDefault="00615E72" w:rsidP="00624B6C">
      <w:pPr>
        <w:pStyle w:val="ListParagraph"/>
        <w:numPr>
          <w:ilvl w:val="0"/>
          <w:numId w:val="38"/>
        </w:numPr>
        <w:rPr>
          <w:rFonts w:ascii="Avenir Next LT Pro Light" w:hAnsi="Avenir Next LT Pro Light"/>
          <w:color w:val="595959"/>
          <w:szCs w:val="24"/>
        </w:rPr>
      </w:pPr>
      <w:r>
        <w:rPr>
          <w:rFonts w:ascii="Avenir Next LT Pro Light" w:hAnsi="Avenir Next LT Pro Light"/>
          <w:b/>
          <w:bCs/>
          <w:color w:val="595959"/>
          <w:szCs w:val="24"/>
        </w:rPr>
        <w:t xml:space="preserve">Be used in staged installations </w:t>
      </w:r>
      <w:r w:rsidR="00087CA7">
        <w:rPr>
          <w:rFonts w:ascii="Avenir Next LT Pro Light" w:hAnsi="Avenir Next LT Pro Light"/>
          <w:b/>
          <w:bCs/>
          <w:color w:val="595959"/>
          <w:szCs w:val="24"/>
        </w:rPr>
        <w:t>(for</w:t>
      </w:r>
      <w:r>
        <w:rPr>
          <w:rFonts w:ascii="Avenir Next LT Pro Light" w:hAnsi="Avenir Next LT Pro Light"/>
          <w:b/>
          <w:bCs/>
          <w:color w:val="595959"/>
          <w:szCs w:val="24"/>
        </w:rPr>
        <w:t xml:space="preserve"> the modular furniture)</w:t>
      </w:r>
    </w:p>
    <w:p w14:paraId="389D813C" w14:textId="1AF5B02F" w:rsidR="00615E72" w:rsidRPr="00087CA7" w:rsidRDefault="00087CA7" w:rsidP="00624B6C">
      <w:pPr>
        <w:pStyle w:val="ListParagraph"/>
        <w:numPr>
          <w:ilvl w:val="0"/>
          <w:numId w:val="38"/>
        </w:numPr>
        <w:rPr>
          <w:rFonts w:ascii="Avenir Next LT Pro Light" w:hAnsi="Avenir Next LT Pro Light"/>
          <w:color w:val="595959"/>
          <w:szCs w:val="24"/>
        </w:rPr>
      </w:pPr>
      <w:r>
        <w:rPr>
          <w:rFonts w:ascii="Avenir Next LT Pro Light" w:hAnsi="Avenir Next LT Pro Light"/>
          <w:b/>
          <w:bCs/>
          <w:color w:val="595959"/>
          <w:szCs w:val="24"/>
        </w:rPr>
        <w:t>Become marketing or showroom assets</w:t>
      </w:r>
    </w:p>
    <w:p w14:paraId="091B1FCE" w14:textId="197218AC" w:rsidR="00087CA7" w:rsidRDefault="00087CA7" w:rsidP="00087CA7">
      <w:pPr>
        <w:rPr>
          <w:rFonts w:ascii="Avenir Next LT Pro Light" w:hAnsi="Avenir Next LT Pro Light"/>
          <w:b/>
          <w:bCs/>
          <w:color w:val="595959"/>
          <w:szCs w:val="24"/>
        </w:rPr>
      </w:pPr>
      <w:r>
        <w:rPr>
          <w:rFonts w:ascii="Avenir Next LT Pro Light" w:hAnsi="Avenir Next LT Pro Light"/>
          <w:color w:val="595959"/>
          <w:szCs w:val="24"/>
        </w:rPr>
        <w:t xml:space="preserve">One </w:t>
      </w:r>
      <w:r w:rsidR="00C36A67">
        <w:rPr>
          <w:rFonts w:ascii="Avenir Next LT Pro Light" w:hAnsi="Avenir Next LT Pro Light"/>
          <w:color w:val="595959"/>
          <w:szCs w:val="24"/>
        </w:rPr>
        <w:t xml:space="preserve">physical asset can generate </w:t>
      </w:r>
      <w:r w:rsidR="00C36A67">
        <w:rPr>
          <w:rFonts w:ascii="Avenir Next LT Pro Light" w:hAnsi="Avenir Next LT Pro Light"/>
          <w:b/>
          <w:bCs/>
          <w:color w:val="595959"/>
          <w:szCs w:val="24"/>
        </w:rPr>
        <w:t>multiple revenue</w:t>
      </w:r>
      <w:r w:rsidR="00F5209F">
        <w:rPr>
          <w:rFonts w:ascii="Avenir Next LT Pro Light" w:hAnsi="Avenir Next LT Pro Light"/>
          <w:b/>
          <w:bCs/>
          <w:color w:val="595959"/>
          <w:szCs w:val="24"/>
        </w:rPr>
        <w:t xml:space="preserve"> cycles</w:t>
      </w:r>
    </w:p>
    <w:p w14:paraId="508D6C93" w14:textId="18E1CB56" w:rsidR="00F5209F" w:rsidRDefault="00414AF6" w:rsidP="00624B6C">
      <w:pPr>
        <w:pStyle w:val="ListParagraph"/>
        <w:numPr>
          <w:ilvl w:val="0"/>
          <w:numId w:val="33"/>
        </w:numPr>
        <w:rPr>
          <w:rFonts w:ascii="Avenir Next LT Pro Light" w:hAnsi="Avenir Next LT Pro Light"/>
          <w:b/>
          <w:bCs/>
          <w:color w:val="595959"/>
          <w:szCs w:val="24"/>
        </w:rPr>
      </w:pPr>
      <w:r>
        <w:rPr>
          <w:rFonts w:ascii="Avenir Next LT Pro Light" w:hAnsi="Avenir Next LT Pro Light"/>
          <w:b/>
          <w:bCs/>
          <w:color w:val="595959"/>
          <w:szCs w:val="24"/>
        </w:rPr>
        <w:t>Insurance, Guarantees, or Partners (optional but Professional)</w:t>
      </w:r>
    </w:p>
    <w:p w14:paraId="63F0154C" w14:textId="37E44F7B" w:rsidR="009135D9" w:rsidRDefault="009135D9" w:rsidP="009135D9">
      <w:pPr>
        <w:rPr>
          <w:rFonts w:ascii="Avenir Next LT Pro Light" w:hAnsi="Avenir Next LT Pro Light"/>
          <w:color w:val="595959"/>
          <w:szCs w:val="24"/>
        </w:rPr>
      </w:pPr>
      <w:r w:rsidRPr="009135D9">
        <w:rPr>
          <w:rFonts w:ascii="Avenir Next LT Pro Light" w:hAnsi="Avenir Next LT Pro Light"/>
          <w:color w:val="595959"/>
          <w:szCs w:val="24"/>
        </w:rPr>
        <w:t>As you scale, risk can be shared via:</w:t>
      </w:r>
    </w:p>
    <w:p w14:paraId="018EAB76" w14:textId="4FDCE69A" w:rsidR="00470E1C" w:rsidRDefault="00470E1C" w:rsidP="00624B6C">
      <w:pPr>
        <w:pStyle w:val="ListParagraph"/>
        <w:numPr>
          <w:ilvl w:val="0"/>
          <w:numId w:val="39"/>
        </w:numPr>
        <w:rPr>
          <w:rFonts w:ascii="Avenir Next LT Pro Light" w:hAnsi="Avenir Next LT Pro Light"/>
          <w:color w:val="595959"/>
          <w:szCs w:val="24"/>
        </w:rPr>
      </w:pPr>
      <w:r w:rsidRPr="00264DB3">
        <w:rPr>
          <w:rFonts w:ascii="Avenir Next LT Pro Light" w:hAnsi="Avenir Next LT Pro Light"/>
          <w:b/>
          <w:bCs/>
          <w:color w:val="595959"/>
          <w:szCs w:val="24"/>
        </w:rPr>
        <w:t>Credit insurance</w:t>
      </w:r>
      <w:r>
        <w:rPr>
          <w:rFonts w:ascii="Avenir Next LT Pro Light" w:hAnsi="Avenir Next LT Pro Light"/>
          <w:color w:val="595959"/>
          <w:szCs w:val="24"/>
        </w:rPr>
        <w:t xml:space="preserve"> </w:t>
      </w:r>
      <w:r w:rsidR="00417088">
        <w:rPr>
          <w:rFonts w:ascii="Avenir Next LT Pro Light" w:hAnsi="Avenir Next LT Pro Light"/>
          <w:color w:val="595959"/>
          <w:szCs w:val="24"/>
        </w:rPr>
        <w:t xml:space="preserve">– dreamscape pays a </w:t>
      </w:r>
      <w:r w:rsidR="00B5575C">
        <w:rPr>
          <w:rFonts w:ascii="Avenir Next LT Pro Light" w:hAnsi="Avenir Next LT Pro Light"/>
          <w:b/>
          <w:bCs/>
          <w:color w:val="595959"/>
          <w:szCs w:val="24"/>
        </w:rPr>
        <w:t xml:space="preserve">small insurance premium. </w:t>
      </w:r>
      <w:r w:rsidR="00B5575C">
        <w:rPr>
          <w:rFonts w:ascii="Avenir Next LT Pro Light" w:hAnsi="Avenir Next LT Pro Light"/>
          <w:color w:val="595959"/>
          <w:szCs w:val="24"/>
        </w:rPr>
        <w:t xml:space="preserve">If a customer defaults beyond </w:t>
      </w:r>
      <w:r w:rsidR="008E031D">
        <w:rPr>
          <w:rFonts w:ascii="Avenir Next LT Pro Light" w:hAnsi="Avenir Next LT Pro Light"/>
          <w:color w:val="595959"/>
          <w:szCs w:val="24"/>
        </w:rPr>
        <w:t>(</w:t>
      </w:r>
      <w:r w:rsidR="00B5575C">
        <w:rPr>
          <w:rFonts w:ascii="Avenir Next LT Pro Light" w:hAnsi="Avenir Next LT Pro Light"/>
          <w:color w:val="595959"/>
          <w:szCs w:val="24"/>
        </w:rPr>
        <w:t>recovery t</w:t>
      </w:r>
      <w:r w:rsidR="008E031D">
        <w:rPr>
          <w:rFonts w:ascii="Avenir Next LT Pro Light" w:hAnsi="Avenir Next LT Pro Light"/>
          <w:color w:val="595959"/>
          <w:szCs w:val="24"/>
        </w:rPr>
        <w:t>hresholds):</w:t>
      </w:r>
      <w:r w:rsidR="005D4008">
        <w:rPr>
          <w:rFonts w:ascii="Avenir Next LT Pro Light" w:hAnsi="Avenir Next LT Pro Light"/>
          <w:color w:val="595959"/>
          <w:szCs w:val="24"/>
        </w:rPr>
        <w:t xml:space="preserve"> the insurer reimburses a defined portion</w:t>
      </w:r>
      <w:r w:rsidR="00B965E8">
        <w:rPr>
          <w:rFonts w:ascii="Avenir Next LT Pro Light" w:hAnsi="Avenir Next LT Pro Light"/>
          <w:color w:val="595959"/>
          <w:szCs w:val="24"/>
        </w:rPr>
        <w:t xml:space="preserve"> of the unpaid balance</w:t>
      </w:r>
      <w:r w:rsidR="00FE4073">
        <w:rPr>
          <w:rFonts w:ascii="Avenir Next LT Pro Light" w:hAnsi="Avenir Next LT Pro Light"/>
          <w:color w:val="595959"/>
          <w:szCs w:val="24"/>
        </w:rPr>
        <w:t>.</w:t>
      </w:r>
    </w:p>
    <w:p w14:paraId="1E26BAFB" w14:textId="77777777" w:rsidR="00417088" w:rsidRDefault="00417088" w:rsidP="00417088">
      <w:pPr>
        <w:pStyle w:val="ListParagraph"/>
        <w:rPr>
          <w:rFonts w:ascii="Avenir Next LT Pro Light" w:hAnsi="Avenir Next LT Pro Light"/>
          <w:color w:val="595959"/>
          <w:szCs w:val="24"/>
        </w:rPr>
      </w:pPr>
    </w:p>
    <w:p w14:paraId="7DCECACB" w14:textId="03CC6609" w:rsidR="00D25799" w:rsidRPr="006A587F" w:rsidRDefault="00D25799" w:rsidP="00624B6C">
      <w:pPr>
        <w:pStyle w:val="ListParagraph"/>
        <w:numPr>
          <w:ilvl w:val="0"/>
          <w:numId w:val="39"/>
        </w:numPr>
        <w:rPr>
          <w:rFonts w:ascii="Avenir Next LT Pro Light" w:hAnsi="Avenir Next LT Pro Light"/>
          <w:b/>
          <w:bCs/>
          <w:color w:val="595959"/>
          <w:szCs w:val="24"/>
        </w:rPr>
      </w:pPr>
      <w:r w:rsidRPr="00264DB3">
        <w:rPr>
          <w:rFonts w:ascii="Avenir Next LT Pro Light" w:hAnsi="Avenir Next LT Pro Light"/>
          <w:b/>
          <w:bCs/>
          <w:color w:val="595959"/>
          <w:szCs w:val="24"/>
        </w:rPr>
        <w:lastRenderedPageBreak/>
        <w:t>Financing partners</w:t>
      </w:r>
      <w:r w:rsidR="00FE4073" w:rsidRPr="00264DB3">
        <w:rPr>
          <w:rFonts w:ascii="Avenir Next LT Pro Light" w:hAnsi="Avenir Next LT Pro Light"/>
          <w:b/>
          <w:bCs/>
          <w:color w:val="595959"/>
          <w:szCs w:val="24"/>
        </w:rPr>
        <w:t>-</w:t>
      </w:r>
      <w:r w:rsidR="007A780D">
        <w:rPr>
          <w:rFonts w:ascii="Avenir Next LT Pro Light" w:hAnsi="Avenir Next LT Pro Light"/>
          <w:color w:val="595959"/>
          <w:szCs w:val="24"/>
        </w:rPr>
        <w:t xml:space="preserve"> Third-party lenders (bank</w:t>
      </w:r>
      <w:r w:rsidR="00B24267">
        <w:rPr>
          <w:rFonts w:ascii="Avenir Next LT Pro Light" w:hAnsi="Avenir Next LT Pro Light"/>
          <w:color w:val="595959"/>
          <w:szCs w:val="24"/>
        </w:rPr>
        <w:t>s, specialty finance companies, or private lenders)</w:t>
      </w:r>
      <w:r w:rsidR="00193109">
        <w:rPr>
          <w:rFonts w:ascii="Avenir Next LT Pro Light" w:hAnsi="Avenir Next LT Pro Light"/>
          <w:color w:val="595959"/>
          <w:szCs w:val="24"/>
        </w:rPr>
        <w:t xml:space="preserve"> fund customer purchases. </w:t>
      </w:r>
      <w:r w:rsidR="004E68D5">
        <w:rPr>
          <w:rFonts w:ascii="Avenir Next LT Pro Light" w:hAnsi="Avenir Next LT Pro Light"/>
          <w:color w:val="595959"/>
          <w:szCs w:val="24"/>
        </w:rPr>
        <w:t>Risk is shared by the financing partner</w:t>
      </w:r>
      <w:r w:rsidR="005C4D42">
        <w:rPr>
          <w:rFonts w:ascii="Avenir Next LT Pro Light" w:hAnsi="Avenir Next LT Pro Light"/>
          <w:color w:val="595959"/>
          <w:szCs w:val="24"/>
        </w:rPr>
        <w:t xml:space="preserve"> providing loan capital, underwriting credit risk, and absorbin</w:t>
      </w:r>
      <w:r w:rsidR="00EC6EE6">
        <w:rPr>
          <w:rFonts w:ascii="Avenir Next LT Pro Light" w:hAnsi="Avenir Next LT Pro Light"/>
          <w:color w:val="595959"/>
          <w:szCs w:val="24"/>
        </w:rPr>
        <w:t>g defaults. Dreamscape receives immediate payment (minus a fee)</w:t>
      </w:r>
      <w:r w:rsidR="003D5232">
        <w:rPr>
          <w:rFonts w:ascii="Avenir Next LT Pro Light" w:hAnsi="Avenir Next LT Pro Light"/>
          <w:color w:val="595959"/>
          <w:szCs w:val="24"/>
        </w:rPr>
        <w:t>, retains no long-term loan exposure, and earns revenue</w:t>
      </w:r>
      <w:r w:rsidR="00264DB3">
        <w:rPr>
          <w:rFonts w:ascii="Avenir Next LT Pro Light" w:hAnsi="Avenir Next LT Pro Light"/>
          <w:color w:val="595959"/>
          <w:szCs w:val="24"/>
        </w:rPr>
        <w:t xml:space="preserve"> through product margin and referral fees.</w:t>
      </w:r>
      <w:r w:rsidR="006A587F">
        <w:rPr>
          <w:rFonts w:ascii="Avenir Next LT Pro Light" w:hAnsi="Avenir Next LT Pro Light"/>
          <w:color w:val="595959"/>
          <w:szCs w:val="24"/>
        </w:rPr>
        <w:t xml:space="preserve"> </w:t>
      </w:r>
      <w:r w:rsidR="006A587F" w:rsidRPr="006A587F">
        <w:rPr>
          <w:rFonts w:ascii="Avenir Next LT Pro Light" w:hAnsi="Avenir Next LT Pro Light"/>
          <w:b/>
          <w:bCs/>
          <w:color w:val="595959"/>
          <w:szCs w:val="24"/>
        </w:rPr>
        <w:t>Dreamscape earns sale without carrying the loan.</w:t>
      </w:r>
    </w:p>
    <w:p w14:paraId="31F50A42" w14:textId="77777777" w:rsidR="00264DB3" w:rsidRPr="00264DB3" w:rsidRDefault="00264DB3" w:rsidP="00264DB3">
      <w:pPr>
        <w:pStyle w:val="ListParagraph"/>
        <w:rPr>
          <w:rFonts w:ascii="Avenir Next LT Pro Light" w:hAnsi="Avenir Next LT Pro Light"/>
          <w:color w:val="595959"/>
          <w:szCs w:val="24"/>
        </w:rPr>
      </w:pPr>
    </w:p>
    <w:p w14:paraId="4CF6C51F" w14:textId="77777777" w:rsidR="00264DB3" w:rsidRDefault="00264DB3" w:rsidP="00264DB3">
      <w:pPr>
        <w:pStyle w:val="ListParagraph"/>
        <w:rPr>
          <w:rFonts w:ascii="Avenir Next LT Pro Light" w:hAnsi="Avenir Next LT Pro Light"/>
          <w:color w:val="595959"/>
          <w:szCs w:val="24"/>
        </w:rPr>
      </w:pPr>
    </w:p>
    <w:p w14:paraId="477CBF0A" w14:textId="7F02B860" w:rsidR="00D25799" w:rsidRPr="00144E88" w:rsidRDefault="00D25799" w:rsidP="00624B6C">
      <w:pPr>
        <w:pStyle w:val="ListParagraph"/>
        <w:numPr>
          <w:ilvl w:val="0"/>
          <w:numId w:val="39"/>
        </w:numPr>
        <w:rPr>
          <w:rFonts w:ascii="Avenir Next LT Pro Light" w:hAnsi="Avenir Next LT Pro Light"/>
          <w:b/>
          <w:bCs/>
          <w:color w:val="595959"/>
          <w:szCs w:val="24"/>
        </w:rPr>
      </w:pPr>
      <w:r w:rsidRPr="00264DB3">
        <w:rPr>
          <w:rFonts w:ascii="Avenir Next LT Pro Light" w:hAnsi="Avenir Next LT Pro Light"/>
          <w:b/>
          <w:bCs/>
          <w:color w:val="595959"/>
          <w:szCs w:val="24"/>
        </w:rPr>
        <w:t>Buy-now-pay-later providers</w:t>
      </w:r>
      <w:proofErr w:type="gramStart"/>
      <w:r w:rsidR="001F5E20">
        <w:rPr>
          <w:rFonts w:ascii="Avenir Next LT Pro Light" w:hAnsi="Avenir Next LT Pro Light"/>
          <w:b/>
          <w:bCs/>
          <w:color w:val="595959"/>
          <w:szCs w:val="24"/>
        </w:rPr>
        <w:t>-</w:t>
      </w:r>
      <w:r w:rsidR="001F5E20">
        <w:rPr>
          <w:rFonts w:ascii="Avenir Next LT Pro Light" w:hAnsi="Avenir Next LT Pro Light"/>
          <w:color w:val="595959"/>
          <w:szCs w:val="24"/>
        </w:rPr>
        <w:t>(</w:t>
      </w:r>
      <w:proofErr w:type="gramEnd"/>
      <w:r w:rsidR="001F5E20">
        <w:rPr>
          <w:rFonts w:ascii="Avenir Next LT Pro Light" w:hAnsi="Avenir Next LT Pro Light"/>
          <w:color w:val="595959"/>
          <w:szCs w:val="24"/>
        </w:rPr>
        <w:t>installment</w:t>
      </w:r>
      <w:r w:rsidR="00A63556">
        <w:rPr>
          <w:rFonts w:ascii="Avenir Next LT Pro Light" w:hAnsi="Avenir Next LT Pro Light"/>
          <w:color w:val="595959"/>
          <w:szCs w:val="24"/>
        </w:rPr>
        <w:t xml:space="preserve"> platforms) allow customers to split payments while paying Dreamscape upfront.</w:t>
      </w:r>
      <w:r w:rsidR="001F5E20">
        <w:rPr>
          <w:rFonts w:ascii="Avenir Next LT Pro Light" w:hAnsi="Avenir Next LT Pro Light"/>
          <w:color w:val="595959"/>
          <w:szCs w:val="24"/>
        </w:rPr>
        <w:t xml:space="preserve"> Risk is shared</w:t>
      </w:r>
      <w:r w:rsidR="00C9118A">
        <w:rPr>
          <w:rFonts w:ascii="Avenir Next LT Pro Light" w:hAnsi="Avenir Next LT Pro Light"/>
          <w:color w:val="595959"/>
          <w:szCs w:val="24"/>
        </w:rPr>
        <w:t xml:space="preserve"> </w:t>
      </w:r>
      <w:r w:rsidR="00BD3BA6">
        <w:rPr>
          <w:rFonts w:ascii="Avenir Next LT Pro Light" w:hAnsi="Avenir Next LT Pro Light"/>
          <w:color w:val="595959"/>
          <w:szCs w:val="24"/>
        </w:rPr>
        <w:t>when a</w:t>
      </w:r>
      <w:r w:rsidR="001F5E20">
        <w:rPr>
          <w:rFonts w:ascii="Avenir Next LT Pro Light" w:hAnsi="Avenir Next LT Pro Light"/>
          <w:color w:val="595959"/>
          <w:szCs w:val="24"/>
        </w:rPr>
        <w:t xml:space="preserve"> </w:t>
      </w:r>
      <w:r w:rsidR="00C9118A">
        <w:rPr>
          <w:rFonts w:ascii="Avenir Next LT Pro Light" w:hAnsi="Avenir Next LT Pro Light"/>
          <w:color w:val="595959"/>
          <w:szCs w:val="24"/>
        </w:rPr>
        <w:t>BNPL provider</w:t>
      </w:r>
      <w:r w:rsidR="00BD3BA6">
        <w:rPr>
          <w:rFonts w:ascii="Avenir Next LT Pro Light" w:hAnsi="Avenir Next LT Pro Light"/>
          <w:color w:val="595959"/>
          <w:szCs w:val="24"/>
        </w:rPr>
        <w:t xml:space="preserve"> pays Dreamscape at or near </w:t>
      </w:r>
      <w:proofErr w:type="gramStart"/>
      <w:r w:rsidR="00BD3BA6">
        <w:rPr>
          <w:rFonts w:ascii="Avenir Next LT Pro Light" w:hAnsi="Avenir Next LT Pro Light"/>
          <w:color w:val="595959"/>
          <w:szCs w:val="24"/>
        </w:rPr>
        <w:t>time of sale</w:t>
      </w:r>
      <w:proofErr w:type="gramEnd"/>
      <w:r w:rsidR="00C70573">
        <w:rPr>
          <w:rFonts w:ascii="Avenir Next LT Pro Light" w:hAnsi="Avenir Next LT Pro Light"/>
          <w:color w:val="595959"/>
          <w:szCs w:val="24"/>
        </w:rPr>
        <w:t xml:space="preserve"> and assumes repayment and default risk</w:t>
      </w:r>
      <w:r w:rsidR="001E556A">
        <w:rPr>
          <w:rFonts w:ascii="Avenir Next LT Pro Light" w:hAnsi="Avenir Next LT Pro Light"/>
          <w:color w:val="595959"/>
          <w:szCs w:val="24"/>
        </w:rPr>
        <w:t>. Dreamscape pays a transaction fee</w:t>
      </w:r>
      <w:r w:rsidR="00C90F8C">
        <w:rPr>
          <w:rFonts w:ascii="Avenir Next LT Pro Light" w:hAnsi="Avenir Next LT Pro Light"/>
          <w:color w:val="595959"/>
          <w:szCs w:val="24"/>
        </w:rPr>
        <w:t xml:space="preserve"> and avoids collections and credit exposure</w:t>
      </w:r>
      <w:r w:rsidR="00144E88">
        <w:rPr>
          <w:rFonts w:ascii="Avenir Next LT Pro Light" w:hAnsi="Avenir Next LT Pro Light"/>
          <w:color w:val="595959"/>
          <w:szCs w:val="24"/>
        </w:rPr>
        <w:t>.</w:t>
      </w:r>
    </w:p>
    <w:p w14:paraId="091F2F76" w14:textId="77777777" w:rsidR="00144E88" w:rsidRPr="00264DB3" w:rsidRDefault="00144E88" w:rsidP="00144E88">
      <w:pPr>
        <w:pStyle w:val="ListParagraph"/>
        <w:rPr>
          <w:rFonts w:ascii="Avenir Next LT Pro Light" w:hAnsi="Avenir Next LT Pro Light"/>
          <w:b/>
          <w:bCs/>
          <w:color w:val="595959"/>
          <w:szCs w:val="24"/>
        </w:rPr>
      </w:pPr>
    </w:p>
    <w:p w14:paraId="62003582" w14:textId="11A8FCD0" w:rsidR="00D25799" w:rsidRDefault="001A330A" w:rsidP="00624B6C">
      <w:pPr>
        <w:pStyle w:val="ListParagraph"/>
        <w:numPr>
          <w:ilvl w:val="0"/>
          <w:numId w:val="39"/>
        </w:numPr>
        <w:rPr>
          <w:rFonts w:ascii="Avenir Next LT Pro Light" w:hAnsi="Avenir Next LT Pro Light"/>
          <w:color w:val="595959"/>
          <w:szCs w:val="24"/>
        </w:rPr>
      </w:pPr>
      <w:r w:rsidRPr="00144E88">
        <w:rPr>
          <w:rFonts w:ascii="Avenir Next LT Pro Light" w:hAnsi="Avenir Next LT Pro Light"/>
          <w:b/>
          <w:bCs/>
          <w:color w:val="595959"/>
          <w:szCs w:val="24"/>
        </w:rPr>
        <w:t>Bank-backed loan servicing</w:t>
      </w:r>
      <w:r w:rsidR="00144E88">
        <w:rPr>
          <w:rFonts w:ascii="Avenir Next LT Pro Light" w:hAnsi="Avenir Next LT Pro Light"/>
          <w:b/>
          <w:bCs/>
          <w:color w:val="595959"/>
          <w:szCs w:val="24"/>
        </w:rPr>
        <w:t>-</w:t>
      </w:r>
      <w:r w:rsidR="00C548DC">
        <w:rPr>
          <w:rFonts w:ascii="Avenir Next LT Pro Light" w:hAnsi="Avenir Next LT Pro Light"/>
          <w:b/>
          <w:bCs/>
          <w:color w:val="595959"/>
          <w:szCs w:val="24"/>
        </w:rPr>
        <w:t xml:space="preserve"> </w:t>
      </w:r>
      <w:r w:rsidR="00C548DC" w:rsidRPr="00D0606C">
        <w:rPr>
          <w:rFonts w:ascii="Avenir Next LT Pro Light" w:hAnsi="Avenir Next LT Pro Light"/>
          <w:color w:val="595959"/>
          <w:szCs w:val="24"/>
        </w:rPr>
        <w:t xml:space="preserve">banks or </w:t>
      </w:r>
      <w:r w:rsidR="00D0606C" w:rsidRPr="00D0606C">
        <w:rPr>
          <w:rFonts w:ascii="Avenir Next LT Pro Light" w:hAnsi="Avenir Next LT Pro Light"/>
          <w:color w:val="595959"/>
          <w:szCs w:val="24"/>
        </w:rPr>
        <w:t>licensed service</w:t>
      </w:r>
      <w:r w:rsidR="00D0606C">
        <w:rPr>
          <w:rFonts w:ascii="Avenir Next LT Pro Light" w:hAnsi="Avenir Next LT Pro Light"/>
          <w:color w:val="595959"/>
          <w:szCs w:val="24"/>
        </w:rPr>
        <w:t>s manage</w:t>
      </w:r>
      <w:r w:rsidR="003063A4">
        <w:rPr>
          <w:rFonts w:ascii="Avenir Next LT Pro Light" w:hAnsi="Avenir Next LT Pro Light"/>
          <w:color w:val="595959"/>
          <w:szCs w:val="24"/>
        </w:rPr>
        <w:t xml:space="preserve"> </w:t>
      </w:r>
      <w:r w:rsidR="00373C68">
        <w:rPr>
          <w:rFonts w:ascii="Avenir Next LT Pro Light" w:hAnsi="Avenir Next LT Pro Light"/>
          <w:color w:val="595959"/>
          <w:szCs w:val="24"/>
        </w:rPr>
        <w:t>loan administration, payments, compliance, and collections.</w:t>
      </w:r>
      <w:r w:rsidR="0073680C">
        <w:rPr>
          <w:rFonts w:ascii="Avenir Next LT Pro Light" w:hAnsi="Avenir Next LT Pro Light"/>
          <w:color w:val="595959"/>
          <w:szCs w:val="24"/>
        </w:rPr>
        <w:t xml:space="preserve"> Risk is shared when bank</w:t>
      </w:r>
      <w:r w:rsidR="00D16D5B">
        <w:rPr>
          <w:rFonts w:ascii="Avenir Next LT Pro Light" w:hAnsi="Avenir Next LT Pro Light"/>
          <w:color w:val="595959"/>
          <w:szCs w:val="24"/>
        </w:rPr>
        <w:t>s</w:t>
      </w:r>
      <w:r w:rsidR="0073680C">
        <w:rPr>
          <w:rFonts w:ascii="Avenir Next LT Pro Light" w:hAnsi="Avenir Next LT Pro Light"/>
          <w:color w:val="595959"/>
          <w:szCs w:val="24"/>
        </w:rPr>
        <w:t>/servi</w:t>
      </w:r>
      <w:r w:rsidR="00D16D5B">
        <w:rPr>
          <w:rFonts w:ascii="Avenir Next LT Pro Light" w:hAnsi="Avenir Next LT Pro Light"/>
          <w:color w:val="595959"/>
          <w:szCs w:val="24"/>
        </w:rPr>
        <w:t>cers handle payment processing</w:t>
      </w:r>
      <w:r w:rsidR="00EE74E4">
        <w:rPr>
          <w:rFonts w:ascii="Avenir Next LT Pro Light" w:hAnsi="Avenir Next LT Pro Light"/>
          <w:color w:val="595959"/>
          <w:szCs w:val="24"/>
        </w:rPr>
        <w:t xml:space="preserve">, </w:t>
      </w:r>
      <w:proofErr w:type="gramStart"/>
      <w:r w:rsidR="00EE74E4">
        <w:rPr>
          <w:rFonts w:ascii="Avenir Next LT Pro Light" w:hAnsi="Avenir Next LT Pro Light"/>
          <w:color w:val="595959"/>
          <w:szCs w:val="24"/>
        </w:rPr>
        <w:t>manages</w:t>
      </w:r>
      <w:proofErr w:type="gramEnd"/>
      <w:r w:rsidR="00EE74E4">
        <w:rPr>
          <w:rFonts w:ascii="Avenir Next LT Pro Light" w:hAnsi="Avenir Next LT Pro Light"/>
          <w:color w:val="595959"/>
          <w:szCs w:val="24"/>
        </w:rPr>
        <w:t xml:space="preserve"> delinquency workflows, </w:t>
      </w:r>
      <w:r w:rsidR="00254A34">
        <w:rPr>
          <w:rFonts w:ascii="Avenir Next LT Pro Light" w:hAnsi="Avenir Next LT Pro Light"/>
          <w:color w:val="595959"/>
          <w:szCs w:val="24"/>
        </w:rPr>
        <w:t xml:space="preserve">and </w:t>
      </w:r>
      <w:proofErr w:type="gramStart"/>
      <w:r w:rsidR="00254A34">
        <w:rPr>
          <w:rFonts w:ascii="Avenir Next LT Pro Light" w:hAnsi="Avenir Next LT Pro Light"/>
          <w:color w:val="595959"/>
          <w:szCs w:val="24"/>
        </w:rPr>
        <w:t>e</w:t>
      </w:r>
      <w:r w:rsidR="00EE74E4">
        <w:rPr>
          <w:rFonts w:ascii="Avenir Next LT Pro Light" w:hAnsi="Avenir Next LT Pro Light"/>
          <w:color w:val="595959"/>
          <w:szCs w:val="24"/>
        </w:rPr>
        <w:t>nsures</w:t>
      </w:r>
      <w:proofErr w:type="gramEnd"/>
      <w:r w:rsidR="00EE74E4">
        <w:rPr>
          <w:rFonts w:ascii="Avenir Next LT Pro Light" w:hAnsi="Avenir Next LT Pro Light"/>
          <w:color w:val="595959"/>
          <w:szCs w:val="24"/>
        </w:rPr>
        <w:t xml:space="preserve"> regulatory</w:t>
      </w:r>
      <w:r w:rsidR="00A20563">
        <w:rPr>
          <w:rFonts w:ascii="Avenir Next LT Pro Light" w:hAnsi="Avenir Next LT Pro Light"/>
          <w:color w:val="595959"/>
          <w:szCs w:val="24"/>
        </w:rPr>
        <w:t xml:space="preserve"> compliance.</w:t>
      </w:r>
      <w:r w:rsidR="000D7D05">
        <w:rPr>
          <w:rFonts w:ascii="Avenir Next LT Pro Light" w:hAnsi="Avenir Next LT Pro Light"/>
          <w:color w:val="595959"/>
          <w:szCs w:val="24"/>
        </w:rPr>
        <w:t xml:space="preserve"> Dreamscape</w:t>
      </w:r>
      <w:r w:rsidR="00F340A1">
        <w:rPr>
          <w:rFonts w:ascii="Avenir Next LT Pro Light" w:hAnsi="Avenir Next LT Pro Light"/>
          <w:color w:val="595959"/>
          <w:szCs w:val="24"/>
        </w:rPr>
        <w:t xml:space="preserve"> focuses on design, manufact</w:t>
      </w:r>
      <w:r w:rsidR="007605B0">
        <w:rPr>
          <w:rFonts w:ascii="Avenir Next LT Pro Light" w:hAnsi="Avenir Next LT Pro Light"/>
          <w:color w:val="595959"/>
          <w:szCs w:val="24"/>
        </w:rPr>
        <w:t>uring, and sales and avoids operational and legal lending risk.</w:t>
      </w:r>
      <w:r w:rsidR="00ED2F4A">
        <w:rPr>
          <w:rFonts w:ascii="Avenir Next LT Pro Light" w:hAnsi="Avenir Next LT Pro Light"/>
          <w:color w:val="595959"/>
          <w:szCs w:val="24"/>
        </w:rPr>
        <w:t xml:space="preserve"> This does not mean dreamscape is operating as a bank</w:t>
      </w:r>
      <w:r w:rsidR="006C1D8A">
        <w:rPr>
          <w:rFonts w:ascii="Avenir Next LT Pro Light" w:hAnsi="Avenir Next LT Pro Light"/>
          <w:color w:val="595959"/>
          <w:szCs w:val="24"/>
        </w:rPr>
        <w:t xml:space="preserve">. You are </w:t>
      </w:r>
      <w:r w:rsidR="007E4585">
        <w:rPr>
          <w:rFonts w:ascii="Avenir Next LT Pro Light" w:hAnsi="Avenir Next LT Pro Light"/>
          <w:color w:val="595959"/>
          <w:szCs w:val="24"/>
        </w:rPr>
        <w:t xml:space="preserve">operating like an asset-backed financer with </w:t>
      </w:r>
      <w:r w:rsidR="00CF20B7">
        <w:rPr>
          <w:rFonts w:ascii="Avenir Next LT Pro Light" w:hAnsi="Avenir Next LT Pro Light"/>
          <w:color w:val="595959"/>
          <w:szCs w:val="24"/>
        </w:rPr>
        <w:t xml:space="preserve">physical collateral, reusable inventory, </w:t>
      </w:r>
      <w:r w:rsidR="006D0A73">
        <w:rPr>
          <w:rFonts w:ascii="Avenir Next LT Pro Light" w:hAnsi="Avenir Next LT Pro Light"/>
          <w:color w:val="595959"/>
          <w:szCs w:val="24"/>
        </w:rPr>
        <w:t xml:space="preserve">and </w:t>
      </w:r>
      <w:r w:rsidR="00CF20B7">
        <w:rPr>
          <w:rFonts w:ascii="Avenir Next LT Pro Light" w:hAnsi="Avenir Next LT Pro Light"/>
          <w:color w:val="595959"/>
          <w:szCs w:val="24"/>
        </w:rPr>
        <w:t>multipl</w:t>
      </w:r>
      <w:r w:rsidR="006D0A73">
        <w:rPr>
          <w:rFonts w:ascii="Avenir Next LT Pro Light" w:hAnsi="Avenir Next LT Pro Light"/>
          <w:color w:val="595959"/>
          <w:szCs w:val="24"/>
        </w:rPr>
        <w:t>e recovery paths. This is why this model is much safer than it sounds</w:t>
      </w:r>
      <w:r w:rsidR="00C32E7A">
        <w:rPr>
          <w:rFonts w:ascii="Avenir Next LT Pro Light" w:hAnsi="Avenir Next LT Pro Light"/>
          <w:color w:val="595959"/>
          <w:szCs w:val="24"/>
        </w:rPr>
        <w:t xml:space="preserve"> when done correctly.</w:t>
      </w:r>
      <w:r w:rsidR="006222FB">
        <w:rPr>
          <w:rFonts w:ascii="Avenir Next LT Pro Light" w:hAnsi="Avenir Next LT Pro Light"/>
          <w:color w:val="595959"/>
          <w:szCs w:val="24"/>
        </w:rPr>
        <w:t xml:space="preserve"> You’re not </w:t>
      </w:r>
      <w:r w:rsidR="00051F05">
        <w:rPr>
          <w:rFonts w:ascii="Avenir Next LT Pro Light" w:hAnsi="Avenir Next LT Pro Light"/>
          <w:color w:val="595959"/>
          <w:szCs w:val="24"/>
        </w:rPr>
        <w:t>saying,</w:t>
      </w:r>
      <w:r w:rsidR="006222FB">
        <w:rPr>
          <w:rFonts w:ascii="Avenir Next LT Pro Light" w:hAnsi="Avenir Next LT Pro Light"/>
          <w:color w:val="595959"/>
          <w:szCs w:val="24"/>
        </w:rPr>
        <w:t xml:space="preserve"> “we’ll lend money</w:t>
      </w:r>
      <w:r w:rsidR="00F56BD4">
        <w:rPr>
          <w:rFonts w:ascii="Avenir Next LT Pro Light" w:hAnsi="Avenir Next LT Pro Light"/>
          <w:color w:val="595959"/>
          <w:szCs w:val="24"/>
        </w:rPr>
        <w:t>.” You’re saying we’ll orchestrate</w:t>
      </w:r>
      <w:r w:rsidR="00051F05">
        <w:rPr>
          <w:rFonts w:ascii="Avenir Next LT Pro Light" w:hAnsi="Avenir Next LT Pro Light"/>
          <w:color w:val="595959"/>
          <w:szCs w:val="24"/>
        </w:rPr>
        <w:t xml:space="preserve"> financing while sharing risk with specialists.</w:t>
      </w:r>
    </w:p>
    <w:p w14:paraId="7FE194D3" w14:textId="77777777" w:rsidR="00D413B5" w:rsidRPr="00D413B5" w:rsidRDefault="00D413B5" w:rsidP="00D413B5">
      <w:pPr>
        <w:pStyle w:val="ListParagraph"/>
        <w:rPr>
          <w:rFonts w:ascii="Avenir Next LT Pro Light" w:hAnsi="Avenir Next LT Pro Light"/>
          <w:color w:val="595959"/>
          <w:szCs w:val="24"/>
        </w:rPr>
      </w:pPr>
    </w:p>
    <w:p w14:paraId="699E7B00" w14:textId="74E3A0AC" w:rsidR="00D413B5" w:rsidRDefault="00465B7D" w:rsidP="00D413B5">
      <w:pPr>
        <w:pStyle w:val="ListParagraph"/>
        <w:rPr>
          <w:rFonts w:ascii="Avenir Next LT Pro Light" w:hAnsi="Avenir Next LT Pro Light"/>
          <w:color w:val="595959"/>
          <w:szCs w:val="24"/>
        </w:rPr>
      </w:pPr>
      <w:r>
        <w:rPr>
          <w:rFonts w:ascii="Avenir Next LT Pro Light" w:hAnsi="Avenir Next LT Pro Light"/>
          <w:color w:val="595959"/>
          <w:szCs w:val="24"/>
        </w:rPr>
        <w:t>Dreamscape does not rely on a single risk mechanism.</w:t>
      </w:r>
    </w:p>
    <w:p w14:paraId="622527F8" w14:textId="5044B6D6" w:rsidR="00F76348" w:rsidRDefault="00F76348" w:rsidP="00624B6C">
      <w:pPr>
        <w:pStyle w:val="ListParagraph"/>
        <w:numPr>
          <w:ilvl w:val="0"/>
          <w:numId w:val="39"/>
        </w:numPr>
        <w:rPr>
          <w:rFonts w:ascii="Avenir Next LT Pro Light" w:hAnsi="Avenir Next LT Pro Light"/>
          <w:color w:val="595959"/>
          <w:szCs w:val="24"/>
        </w:rPr>
      </w:pPr>
      <w:r>
        <w:rPr>
          <w:rFonts w:ascii="Avenir Next LT Pro Light" w:hAnsi="Avenir Next LT Pro Light"/>
          <w:color w:val="595959"/>
          <w:szCs w:val="24"/>
        </w:rPr>
        <w:t xml:space="preserve">A </w:t>
      </w:r>
      <w:r w:rsidRPr="00EC4652">
        <w:rPr>
          <w:rFonts w:ascii="Avenir Next LT Pro Light" w:hAnsi="Avenir Next LT Pro Light"/>
          <w:b/>
          <w:bCs/>
          <w:color w:val="595959"/>
          <w:szCs w:val="24"/>
        </w:rPr>
        <w:t>customer deposit</w:t>
      </w:r>
      <w:r>
        <w:rPr>
          <w:rFonts w:ascii="Avenir Next LT Pro Light" w:hAnsi="Avenir Next LT Pro Light"/>
          <w:color w:val="595959"/>
          <w:szCs w:val="24"/>
        </w:rPr>
        <w:t xml:space="preserve"> (first-loss buffer)</w:t>
      </w:r>
    </w:p>
    <w:p w14:paraId="31A1540A" w14:textId="0764CAE9" w:rsidR="00F76348" w:rsidRDefault="009212CD" w:rsidP="00624B6C">
      <w:pPr>
        <w:pStyle w:val="ListParagraph"/>
        <w:numPr>
          <w:ilvl w:val="0"/>
          <w:numId w:val="39"/>
        </w:numPr>
        <w:rPr>
          <w:rFonts w:ascii="Avenir Next LT Pro Light" w:hAnsi="Avenir Next LT Pro Light"/>
          <w:color w:val="595959"/>
          <w:szCs w:val="24"/>
        </w:rPr>
      </w:pPr>
      <w:r w:rsidRPr="00EC4652">
        <w:rPr>
          <w:rFonts w:ascii="Avenir Next LT Pro Light" w:hAnsi="Avenir Next LT Pro Light"/>
          <w:b/>
          <w:bCs/>
          <w:color w:val="595959"/>
          <w:szCs w:val="24"/>
        </w:rPr>
        <w:t>A</w:t>
      </w:r>
      <w:r w:rsidR="00F76348" w:rsidRPr="00EC4652">
        <w:rPr>
          <w:rFonts w:ascii="Avenir Next LT Pro Light" w:hAnsi="Avenir Next LT Pro Light"/>
          <w:b/>
          <w:bCs/>
          <w:color w:val="595959"/>
          <w:szCs w:val="24"/>
        </w:rPr>
        <w:t>sset</w:t>
      </w:r>
      <w:r w:rsidRPr="00EC4652">
        <w:rPr>
          <w:rFonts w:ascii="Avenir Next LT Pro Light" w:hAnsi="Avenir Next LT Pro Light"/>
          <w:b/>
          <w:bCs/>
          <w:color w:val="595959"/>
          <w:szCs w:val="24"/>
        </w:rPr>
        <w:t xml:space="preserve"> collateral</w:t>
      </w:r>
      <w:r>
        <w:rPr>
          <w:rFonts w:ascii="Avenir Next LT Pro Light" w:hAnsi="Avenir Next LT Pro Light"/>
          <w:color w:val="595959"/>
          <w:szCs w:val="24"/>
        </w:rPr>
        <w:t xml:space="preserve"> (furniture remains recoverable)</w:t>
      </w:r>
    </w:p>
    <w:p w14:paraId="7772F552" w14:textId="674AA5FA" w:rsidR="009212CD" w:rsidRDefault="009212CD" w:rsidP="00624B6C">
      <w:pPr>
        <w:pStyle w:val="ListParagraph"/>
        <w:numPr>
          <w:ilvl w:val="0"/>
          <w:numId w:val="39"/>
        </w:numPr>
        <w:rPr>
          <w:rFonts w:ascii="Avenir Next LT Pro Light" w:hAnsi="Avenir Next LT Pro Light"/>
          <w:color w:val="595959"/>
          <w:szCs w:val="24"/>
        </w:rPr>
      </w:pPr>
      <w:r>
        <w:rPr>
          <w:rFonts w:ascii="Avenir Next LT Pro Light" w:hAnsi="Avenir Next LT Pro Light"/>
          <w:color w:val="595959"/>
          <w:szCs w:val="24"/>
        </w:rPr>
        <w:t xml:space="preserve">A </w:t>
      </w:r>
      <w:r w:rsidRPr="00EC4652">
        <w:rPr>
          <w:rFonts w:ascii="Avenir Next LT Pro Light" w:hAnsi="Avenir Next LT Pro Light"/>
          <w:b/>
          <w:bCs/>
          <w:color w:val="595959"/>
          <w:szCs w:val="24"/>
        </w:rPr>
        <w:t>financing partner or BN</w:t>
      </w:r>
      <w:r w:rsidR="005229C5">
        <w:rPr>
          <w:rFonts w:ascii="Avenir Next LT Pro Light" w:hAnsi="Avenir Next LT Pro Light"/>
          <w:b/>
          <w:bCs/>
          <w:color w:val="595959"/>
          <w:szCs w:val="24"/>
        </w:rPr>
        <w:t>PL</w:t>
      </w:r>
      <w:r w:rsidRPr="00EC4652">
        <w:rPr>
          <w:rFonts w:ascii="Avenir Next LT Pro Light" w:hAnsi="Avenir Next LT Pro Light"/>
          <w:b/>
          <w:bCs/>
          <w:color w:val="595959"/>
          <w:szCs w:val="24"/>
        </w:rPr>
        <w:t xml:space="preserve"> provider</w:t>
      </w:r>
      <w:r>
        <w:rPr>
          <w:rFonts w:ascii="Avenir Next LT Pro Light" w:hAnsi="Avenir Next LT Pro Light"/>
          <w:color w:val="595959"/>
          <w:szCs w:val="24"/>
        </w:rPr>
        <w:t xml:space="preserve"> (</w:t>
      </w:r>
      <w:r w:rsidR="002941A5">
        <w:rPr>
          <w:rFonts w:ascii="Avenir Next LT Pro Light" w:hAnsi="Avenir Next LT Pro Light"/>
          <w:color w:val="595959"/>
          <w:szCs w:val="24"/>
        </w:rPr>
        <w:t>primary risk holder)</w:t>
      </w:r>
    </w:p>
    <w:p w14:paraId="689334A2" w14:textId="252C0159" w:rsidR="002941A5" w:rsidRDefault="002941A5" w:rsidP="00624B6C">
      <w:pPr>
        <w:pStyle w:val="ListParagraph"/>
        <w:numPr>
          <w:ilvl w:val="0"/>
          <w:numId w:val="39"/>
        </w:numPr>
        <w:rPr>
          <w:rFonts w:ascii="Avenir Next LT Pro Light" w:hAnsi="Avenir Next LT Pro Light"/>
          <w:color w:val="595959"/>
          <w:szCs w:val="24"/>
        </w:rPr>
      </w:pPr>
      <w:r w:rsidRPr="00EC4652">
        <w:rPr>
          <w:rFonts w:ascii="Avenir Next LT Pro Light" w:hAnsi="Avenir Next LT Pro Light"/>
          <w:b/>
          <w:bCs/>
          <w:color w:val="595959"/>
          <w:szCs w:val="24"/>
        </w:rPr>
        <w:t>Credit insurance</w:t>
      </w:r>
      <w:r>
        <w:rPr>
          <w:rFonts w:ascii="Avenir Next LT Pro Light" w:hAnsi="Avenir Next LT Pro Light"/>
          <w:color w:val="595959"/>
          <w:szCs w:val="24"/>
        </w:rPr>
        <w:t xml:space="preserve"> (catastrophic loss protection</w:t>
      </w:r>
      <w:r w:rsidR="000D3955">
        <w:rPr>
          <w:rFonts w:ascii="Avenir Next LT Pro Light" w:hAnsi="Avenir Next LT Pro Light"/>
          <w:color w:val="595959"/>
          <w:szCs w:val="24"/>
        </w:rPr>
        <w:t>)</w:t>
      </w:r>
    </w:p>
    <w:p w14:paraId="3E2F4EA1" w14:textId="7FD2084A" w:rsidR="000D3955" w:rsidRPr="00D0606C" w:rsidRDefault="000D3955" w:rsidP="00624B6C">
      <w:pPr>
        <w:pStyle w:val="ListParagraph"/>
        <w:numPr>
          <w:ilvl w:val="0"/>
          <w:numId w:val="39"/>
        </w:numPr>
        <w:rPr>
          <w:rFonts w:ascii="Avenir Next LT Pro Light" w:hAnsi="Avenir Next LT Pro Light"/>
          <w:color w:val="595959"/>
          <w:szCs w:val="24"/>
        </w:rPr>
      </w:pPr>
      <w:r w:rsidRPr="00EC4652">
        <w:rPr>
          <w:rFonts w:ascii="Avenir Next LT Pro Light" w:hAnsi="Avenir Next LT Pro Light"/>
          <w:b/>
          <w:bCs/>
          <w:color w:val="595959"/>
          <w:szCs w:val="24"/>
        </w:rPr>
        <w:t>Bank servicing</w:t>
      </w:r>
      <w:r>
        <w:rPr>
          <w:rFonts w:ascii="Avenir Next LT Pro Light" w:hAnsi="Avenir Next LT Pro Light"/>
          <w:color w:val="595959"/>
          <w:szCs w:val="24"/>
        </w:rPr>
        <w:t xml:space="preserve"> (operational and compliance protection)</w:t>
      </w:r>
    </w:p>
    <w:p w14:paraId="592ACEE2" w14:textId="04AA753E" w:rsidR="00F1770C" w:rsidRDefault="00F1770C" w:rsidP="00F1770C">
      <w:pPr>
        <w:rPr>
          <w:rFonts w:ascii="Avenir Next LT Pro Light" w:hAnsi="Avenir Next LT Pro Light"/>
          <w:color w:val="595959"/>
          <w:szCs w:val="24"/>
        </w:rPr>
      </w:pPr>
      <w:r>
        <w:rPr>
          <w:rFonts w:ascii="Avenir Next LT Pro Light" w:hAnsi="Avenir Next LT Pro Light"/>
          <w:color w:val="595959"/>
          <w:szCs w:val="24"/>
        </w:rPr>
        <w:t>This shifts default risk off dreamscape</w:t>
      </w:r>
      <w:r w:rsidR="00205EF3">
        <w:rPr>
          <w:rFonts w:ascii="Avenir Next LT Pro Light" w:hAnsi="Avenir Next LT Pro Light"/>
          <w:color w:val="595959"/>
          <w:szCs w:val="24"/>
        </w:rPr>
        <w:t>’s balance sheet</w:t>
      </w:r>
      <w:r w:rsidR="006D006B">
        <w:rPr>
          <w:rFonts w:ascii="Avenir Next LT Pro Light" w:hAnsi="Avenir Next LT Pro Light"/>
          <w:color w:val="595959"/>
          <w:szCs w:val="24"/>
        </w:rPr>
        <w:t>.</w:t>
      </w:r>
      <w:r w:rsidR="00A02A7E">
        <w:rPr>
          <w:rFonts w:ascii="Avenir Next LT Pro Light" w:hAnsi="Avenir Next LT Pro Light"/>
          <w:color w:val="595959"/>
          <w:szCs w:val="24"/>
        </w:rPr>
        <w:t xml:space="preserve"> </w:t>
      </w:r>
      <w:r w:rsidR="00966438">
        <w:rPr>
          <w:rFonts w:ascii="Avenir Next LT Pro Light" w:hAnsi="Avenir Next LT Pro Light"/>
          <w:color w:val="595959"/>
          <w:szCs w:val="24"/>
        </w:rPr>
        <w:t xml:space="preserve">Dreamscape mitigates credit and default risk by </w:t>
      </w:r>
      <w:r w:rsidR="00966438">
        <w:rPr>
          <w:rFonts w:ascii="Avenir Next LT Pro Light" w:hAnsi="Avenir Next LT Pro Light"/>
          <w:b/>
          <w:bCs/>
          <w:i/>
          <w:iCs/>
          <w:color w:val="595959"/>
          <w:szCs w:val="24"/>
        </w:rPr>
        <w:t>sharing exposure with specialized financial partner</w:t>
      </w:r>
      <w:r w:rsidR="00E65BF5">
        <w:rPr>
          <w:rFonts w:ascii="Avenir Next LT Pro Light" w:hAnsi="Avenir Next LT Pro Light"/>
          <w:b/>
          <w:bCs/>
          <w:i/>
          <w:iCs/>
          <w:color w:val="595959"/>
          <w:szCs w:val="24"/>
        </w:rPr>
        <w:t>s</w:t>
      </w:r>
      <w:r w:rsidR="00E65BF5">
        <w:rPr>
          <w:rFonts w:ascii="Avenir Next LT Pro Light" w:hAnsi="Avenir Next LT Pro Light"/>
          <w:b/>
          <w:bCs/>
          <w:color w:val="595959"/>
          <w:szCs w:val="24"/>
        </w:rPr>
        <w:t xml:space="preserve"> </w:t>
      </w:r>
      <w:r w:rsidR="00E65BF5">
        <w:rPr>
          <w:rFonts w:ascii="Avenir Next LT Pro Light" w:hAnsi="Avenir Next LT Pro Light"/>
          <w:color w:val="595959"/>
          <w:szCs w:val="24"/>
        </w:rPr>
        <w:t>rather than retaining all finan</w:t>
      </w:r>
      <w:r w:rsidR="001C70EB">
        <w:rPr>
          <w:rFonts w:ascii="Avenir Next LT Pro Light" w:hAnsi="Avenir Next LT Pro Light"/>
          <w:color w:val="595959"/>
          <w:szCs w:val="24"/>
        </w:rPr>
        <w:t>cing risk internally.</w:t>
      </w:r>
    </w:p>
    <w:p w14:paraId="0907472A" w14:textId="77777777" w:rsidR="001A22D7" w:rsidRPr="001A22D7" w:rsidRDefault="001A22D7">
      <w:pPr>
        <w:pStyle w:val="Heading2"/>
        <w:rPr>
          <w:rFonts w:ascii="Avenir Next LT Pro Light" w:eastAsia="Times New Roman" w:hAnsi="Avenir Next LT Pro Light"/>
          <w:color w:val="595959"/>
          <w:sz w:val="24"/>
          <w:szCs w:val="36"/>
        </w:rPr>
      </w:pPr>
      <w:r w:rsidRPr="001A22D7">
        <w:rPr>
          <w:rFonts w:ascii="Avenir Next LT Pro Light" w:eastAsia="Times New Roman" w:hAnsi="Avenir Next LT Pro Light"/>
          <w:color w:val="595959"/>
          <w:sz w:val="24"/>
        </w:rPr>
        <w:t>Financing Orchestration &amp; Risk</w:t>
      </w:r>
      <w:r w:rsidRPr="001A22D7">
        <w:rPr>
          <w:rFonts w:ascii="Avenir Next LT Pro Light" w:eastAsia="Times New Roman" w:hAnsi="Avenir Next LT Pro Light"/>
          <w:color w:val="595959"/>
          <w:sz w:val="24"/>
        </w:rPr>
        <w:noBreakHyphen/>
        <w:t>Sharing Model (Text Diagram)</w:t>
      </w:r>
    </w:p>
    <w:p w14:paraId="7741D472"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3380107A"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CUSTOMER          </w:t>
      </w:r>
      <w:r w:rsidRPr="001A22D7">
        <w:rPr>
          <w:rStyle w:val="HTMLCode"/>
          <w:rFonts w:ascii="MS Gothic" w:eastAsia="MS Gothic" w:hAnsi="MS Gothic" w:cs="MS Gothic" w:hint="eastAsia"/>
          <w:color w:val="595959"/>
          <w:sz w:val="24"/>
        </w:rPr>
        <w:t>│</w:t>
      </w:r>
    </w:p>
    <w:p w14:paraId="5304E3EC"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Buys Dreamscape piece) </w:t>
      </w:r>
      <w:r w:rsidRPr="001A22D7">
        <w:rPr>
          <w:rStyle w:val="HTMLCode"/>
          <w:rFonts w:ascii="MS Gothic" w:eastAsia="MS Gothic" w:hAnsi="MS Gothic" w:cs="MS Gothic" w:hint="eastAsia"/>
          <w:color w:val="595959"/>
          <w:sz w:val="24"/>
        </w:rPr>
        <w:t>│</w:t>
      </w:r>
    </w:p>
    <w:p w14:paraId="7DA8B923"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4CD35CD7"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lastRenderedPageBreak/>
        <w:t xml:space="preserve">                             </w:t>
      </w:r>
      <w:r w:rsidRPr="001A22D7">
        <w:rPr>
          <w:rStyle w:val="HTMLCode"/>
          <w:rFonts w:ascii="MS Gothic" w:eastAsia="MS Gothic" w:hAnsi="MS Gothic" w:cs="MS Gothic" w:hint="eastAsia"/>
          <w:color w:val="595959"/>
          <w:sz w:val="24"/>
        </w:rPr>
        <w:t>│</w:t>
      </w:r>
    </w:p>
    <w:p w14:paraId="639D77F3"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Arial" w:hAnsi="Arial" w:cs="Arial"/>
          <w:color w:val="595959"/>
          <w:sz w:val="24"/>
        </w:rPr>
        <w:t>▼</w:t>
      </w:r>
    </w:p>
    <w:p w14:paraId="2B0F88EF"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0E0502A2"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DREAMSCAPE                 </w:t>
      </w:r>
      <w:r w:rsidRPr="001A22D7">
        <w:rPr>
          <w:rStyle w:val="HTMLCode"/>
          <w:rFonts w:ascii="MS Gothic" w:eastAsia="MS Gothic" w:hAnsi="MS Gothic" w:cs="MS Gothic" w:hint="eastAsia"/>
          <w:color w:val="595959"/>
          <w:sz w:val="24"/>
        </w:rPr>
        <w:t>│</w:t>
      </w:r>
    </w:p>
    <w:p w14:paraId="7142B11A"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 Designs &amp; manufactures furniture     </w:t>
      </w:r>
      <w:r w:rsidRPr="001A22D7">
        <w:rPr>
          <w:rStyle w:val="HTMLCode"/>
          <w:rFonts w:ascii="MS Gothic" w:eastAsia="MS Gothic" w:hAnsi="MS Gothic" w:cs="MS Gothic" w:hint="eastAsia"/>
          <w:color w:val="595959"/>
          <w:sz w:val="24"/>
        </w:rPr>
        <w:t>│</w:t>
      </w:r>
    </w:p>
    <w:p w14:paraId="269131C0"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 Sets pricing &amp; product rules          </w:t>
      </w:r>
      <w:r w:rsidRPr="001A22D7">
        <w:rPr>
          <w:rStyle w:val="HTMLCode"/>
          <w:rFonts w:ascii="MS Gothic" w:eastAsia="MS Gothic" w:hAnsi="MS Gothic" w:cs="MS Gothic" w:hint="eastAsia"/>
          <w:color w:val="595959"/>
          <w:sz w:val="24"/>
        </w:rPr>
        <w:t>│</w:t>
      </w:r>
    </w:p>
    <w:p w14:paraId="2B2E5D9B"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 Requires deposits / retains ownership</w:t>
      </w:r>
      <w:r w:rsidRPr="001A22D7">
        <w:rPr>
          <w:rStyle w:val="HTMLCode"/>
          <w:rFonts w:ascii="MS Gothic" w:eastAsia="MS Gothic" w:hAnsi="MS Gothic" w:cs="MS Gothic" w:hint="eastAsia"/>
          <w:color w:val="595959"/>
          <w:sz w:val="24"/>
        </w:rPr>
        <w:t>│</w:t>
      </w:r>
    </w:p>
    <w:p w14:paraId="2CC9C865"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 Orchestrates (does not </w:t>
      </w:r>
      <w:proofErr w:type="gramStart"/>
      <w:r w:rsidRPr="001A22D7">
        <w:rPr>
          <w:rStyle w:val="HTMLCode"/>
          <w:rFonts w:ascii="Avenir Next LT Pro Light" w:hAnsi="Avenir Next LT Pro Light"/>
          <w:color w:val="595959"/>
          <w:sz w:val="24"/>
        </w:rPr>
        <w:t xml:space="preserve">underwrite)   </w:t>
      </w:r>
      <w:proofErr w:type="gramEnd"/>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5419904D"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73C1A9FE"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67A3752D"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04D31B97"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Arial" w:hAnsi="Arial" w:cs="Arial"/>
          <w:color w:val="595959"/>
          <w:sz w:val="24"/>
        </w:rPr>
        <w:t>▼</w:t>
      </w:r>
      <w:r w:rsidRPr="001A22D7">
        <w:rPr>
          <w:rStyle w:val="HTMLCode"/>
          <w:rFonts w:ascii="Avenir Next LT Pro Light" w:hAnsi="Avenir Next LT Pro Light"/>
          <w:color w:val="595959"/>
          <w:sz w:val="24"/>
        </w:rPr>
        <w:t xml:space="preserve">               </w:t>
      </w:r>
      <w:r w:rsidRPr="001A22D7">
        <w:rPr>
          <w:rStyle w:val="HTMLCode"/>
          <w:rFonts w:ascii="Arial" w:hAnsi="Arial" w:cs="Arial"/>
          <w:color w:val="595959"/>
          <w:sz w:val="24"/>
        </w:rPr>
        <w:t>▼</w:t>
      </w:r>
    </w:p>
    <w:p w14:paraId="31D613F9"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7CC9000F"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BNPL / FINANCING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roofErr w:type="gramEnd"/>
      <w:r w:rsidRPr="001A22D7">
        <w:rPr>
          <w:rStyle w:val="HTMLCode"/>
          <w:rFonts w:ascii="Avenir Next LT Pro Light" w:hAnsi="Avenir Next LT Pro Light"/>
          <w:color w:val="595959"/>
          <w:sz w:val="24"/>
        </w:rPr>
        <w:t xml:space="preserve">     FINANCING PARTNERS    </w:t>
      </w:r>
      <w:r w:rsidRPr="001A22D7">
        <w:rPr>
          <w:rStyle w:val="HTMLCode"/>
          <w:rFonts w:ascii="MS Gothic" w:eastAsia="MS Gothic" w:hAnsi="MS Gothic" w:cs="MS Gothic" w:hint="eastAsia"/>
          <w:color w:val="595959"/>
          <w:sz w:val="24"/>
        </w:rPr>
        <w:t>│</w:t>
      </w:r>
    </w:p>
    <w:p w14:paraId="46144007"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PROVIDERS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roofErr w:type="gramEnd"/>
      <w:r w:rsidRPr="001A22D7">
        <w:rPr>
          <w:rStyle w:val="HTMLCode"/>
          <w:rFonts w:ascii="Avenir Next LT Pro Light" w:hAnsi="Avenir Next LT Pro Light"/>
          <w:color w:val="595959"/>
          <w:sz w:val="24"/>
        </w:rPr>
        <w:t xml:space="preserve">  (Banks / Specialty Lenders)</w:t>
      </w:r>
    </w:p>
    <w:p w14:paraId="11E91AB2"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36B1E373"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Avenir Next LT Pro Light" w:hAnsi="Avenir Next LT Pro Light" w:cs="Avenir Next LT Pro Light"/>
          <w:color w:val="595959"/>
          <w:sz w:val="24"/>
        </w:rPr>
        <w:t>•</w:t>
      </w:r>
      <w:r w:rsidRPr="001A22D7">
        <w:rPr>
          <w:rStyle w:val="HTMLCode"/>
          <w:rFonts w:ascii="Avenir Next LT Pro Light" w:hAnsi="Avenir Next LT Pro Light"/>
          <w:color w:val="595959"/>
          <w:sz w:val="24"/>
        </w:rPr>
        <w:t xml:space="preserve"> Pay Dreamscape now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roofErr w:type="gramEnd"/>
      <w:r w:rsidRPr="001A22D7">
        <w:rPr>
          <w:rStyle w:val="HTMLCode"/>
          <w:rFonts w:ascii="Avenir Next LT Pro Light" w:hAnsi="Avenir Next LT Pro Light"/>
          <w:color w:val="595959"/>
          <w:sz w:val="24"/>
        </w:rPr>
        <w:t xml:space="preserve"> </w:t>
      </w:r>
      <w:r w:rsidRPr="001A22D7">
        <w:rPr>
          <w:rStyle w:val="HTMLCode"/>
          <w:rFonts w:ascii="Avenir Next LT Pro Light" w:hAnsi="Avenir Next LT Pro Light" w:cs="Avenir Next LT Pro Light"/>
          <w:color w:val="595959"/>
          <w:sz w:val="24"/>
        </w:rPr>
        <w:t>•</w:t>
      </w:r>
      <w:r w:rsidRPr="001A22D7">
        <w:rPr>
          <w:rStyle w:val="HTMLCode"/>
          <w:rFonts w:ascii="Avenir Next LT Pro Light" w:hAnsi="Avenir Next LT Pro Light"/>
          <w:color w:val="595959"/>
          <w:sz w:val="24"/>
        </w:rPr>
        <w:t xml:space="preserve"> Provide loan capital    </w:t>
      </w:r>
      <w:r w:rsidRPr="001A22D7">
        <w:rPr>
          <w:rStyle w:val="HTMLCode"/>
          <w:rFonts w:ascii="MS Gothic" w:eastAsia="MS Gothic" w:hAnsi="MS Gothic" w:cs="MS Gothic" w:hint="eastAsia"/>
          <w:color w:val="595959"/>
          <w:sz w:val="24"/>
        </w:rPr>
        <w:t>│</w:t>
      </w:r>
    </w:p>
    <w:p w14:paraId="616F82E0"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Avenir Next LT Pro Light" w:hAnsi="Avenir Next LT Pro Light" w:cs="Avenir Next LT Pro Light"/>
          <w:color w:val="595959"/>
          <w:sz w:val="24"/>
        </w:rPr>
        <w:t>•</w:t>
      </w:r>
      <w:r w:rsidRPr="001A22D7">
        <w:rPr>
          <w:rStyle w:val="HTMLCode"/>
          <w:rFonts w:ascii="Avenir Next LT Pro Light" w:hAnsi="Avenir Next LT Pro Light"/>
          <w:color w:val="595959"/>
          <w:sz w:val="24"/>
        </w:rPr>
        <w:t xml:space="preserve"> Collect from customer</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roofErr w:type="gramEnd"/>
      <w:r w:rsidRPr="001A22D7">
        <w:rPr>
          <w:rStyle w:val="HTMLCode"/>
          <w:rFonts w:ascii="Avenir Next LT Pro Light" w:hAnsi="Avenir Next LT Pro Light"/>
          <w:color w:val="595959"/>
          <w:sz w:val="24"/>
        </w:rPr>
        <w:t xml:space="preserve"> </w:t>
      </w:r>
      <w:r w:rsidRPr="001A22D7">
        <w:rPr>
          <w:rStyle w:val="HTMLCode"/>
          <w:rFonts w:ascii="Avenir Next LT Pro Light" w:hAnsi="Avenir Next LT Pro Light" w:cs="Avenir Next LT Pro Light"/>
          <w:color w:val="595959"/>
          <w:sz w:val="24"/>
        </w:rPr>
        <w:t>•</w:t>
      </w:r>
      <w:r w:rsidRPr="001A22D7">
        <w:rPr>
          <w:rStyle w:val="HTMLCode"/>
          <w:rFonts w:ascii="Avenir Next LT Pro Light" w:hAnsi="Avenir Next LT Pro Light"/>
          <w:color w:val="595959"/>
          <w:sz w:val="24"/>
        </w:rPr>
        <w:t xml:space="preserve"> Underwrite credit risk </w:t>
      </w:r>
      <w:r w:rsidRPr="001A22D7">
        <w:rPr>
          <w:rStyle w:val="HTMLCode"/>
          <w:rFonts w:ascii="MS Gothic" w:eastAsia="MS Gothic" w:hAnsi="MS Gothic" w:cs="MS Gothic" w:hint="eastAsia"/>
          <w:color w:val="595959"/>
          <w:sz w:val="24"/>
        </w:rPr>
        <w:t>│</w:t>
      </w:r>
    </w:p>
    <w:p w14:paraId="0DFCABE3"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Avenir Next LT Pro Light" w:hAnsi="Avenir Next LT Pro Light" w:cs="Avenir Next LT Pro Light"/>
          <w:color w:val="595959"/>
          <w:sz w:val="24"/>
        </w:rPr>
        <w:t>•</w:t>
      </w:r>
      <w:r w:rsidRPr="001A22D7">
        <w:rPr>
          <w:rStyle w:val="HTMLCode"/>
          <w:rFonts w:ascii="Avenir Next LT Pro Light" w:hAnsi="Avenir Next LT Pro Light"/>
          <w:color w:val="595959"/>
          <w:sz w:val="24"/>
        </w:rPr>
        <w:t xml:space="preserve"> Absorb default </w:t>
      </w:r>
      <w:proofErr w:type="gramStart"/>
      <w:r w:rsidRPr="001A22D7">
        <w:rPr>
          <w:rStyle w:val="HTMLCode"/>
          <w:rFonts w:ascii="Avenir Next LT Pro Light" w:hAnsi="Avenir Next LT Pro Light"/>
          <w:color w:val="595959"/>
          <w:sz w:val="24"/>
        </w:rPr>
        <w:t xml:space="preserve">risk  </w:t>
      </w:r>
      <w:r w:rsidRPr="001A22D7">
        <w:rPr>
          <w:rStyle w:val="HTMLCode"/>
          <w:rFonts w:ascii="MS Gothic" w:eastAsia="MS Gothic" w:hAnsi="MS Gothic" w:cs="MS Gothic" w:hint="eastAsia"/>
          <w:color w:val="595959"/>
          <w:sz w:val="24"/>
        </w:rPr>
        <w:t>│</w:t>
      </w:r>
      <w:proofErr w:type="gramEnd"/>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Avenir Next LT Pro Light" w:hAnsi="Avenir Next LT Pro Light" w:cs="Avenir Next LT Pro Light"/>
          <w:color w:val="595959"/>
          <w:sz w:val="24"/>
        </w:rPr>
        <w:t>•</w:t>
      </w:r>
      <w:r w:rsidRPr="001A22D7">
        <w:rPr>
          <w:rStyle w:val="HTMLCode"/>
          <w:rFonts w:ascii="Avenir Next LT Pro Light" w:hAnsi="Avenir Next LT Pro Light"/>
          <w:color w:val="595959"/>
          <w:sz w:val="24"/>
        </w:rPr>
        <w:t xml:space="preserve"> Absorb default risk    </w:t>
      </w:r>
      <w:r w:rsidRPr="001A22D7">
        <w:rPr>
          <w:rStyle w:val="HTMLCode"/>
          <w:rFonts w:ascii="MS Gothic" w:eastAsia="MS Gothic" w:hAnsi="MS Gothic" w:cs="MS Gothic" w:hint="eastAsia"/>
          <w:color w:val="595959"/>
          <w:sz w:val="24"/>
        </w:rPr>
        <w:t>│</w:t>
      </w:r>
    </w:p>
    <w:p w14:paraId="315AD525"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04AFB055"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630C4FB8"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Arial" w:hAnsi="Arial" w:cs="Arial"/>
          <w:color w:val="595959"/>
          <w:sz w:val="24"/>
        </w:rPr>
        <w:t>▼</w:t>
      </w:r>
      <w:r w:rsidRPr="001A22D7">
        <w:rPr>
          <w:rStyle w:val="HTMLCode"/>
          <w:rFonts w:ascii="Avenir Next LT Pro Light" w:hAnsi="Avenir Next LT Pro Light"/>
          <w:color w:val="595959"/>
          <w:sz w:val="24"/>
        </w:rPr>
        <w:t xml:space="preserve">                               </w:t>
      </w:r>
      <w:r w:rsidRPr="001A22D7">
        <w:rPr>
          <w:rStyle w:val="HTMLCode"/>
          <w:rFonts w:ascii="Arial" w:hAnsi="Arial" w:cs="Arial"/>
          <w:color w:val="595959"/>
          <w:sz w:val="24"/>
        </w:rPr>
        <w:t>▼</w:t>
      </w:r>
    </w:p>
    <w:p w14:paraId="6A5B3170"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(Immediate </w:t>
      </w:r>
      <w:proofErr w:type="gramStart"/>
      <w:r w:rsidRPr="001A22D7">
        <w:rPr>
          <w:rStyle w:val="HTMLCode"/>
          <w:rFonts w:ascii="Avenir Next LT Pro Light" w:hAnsi="Avenir Next LT Pro Light"/>
          <w:color w:val="595959"/>
          <w:sz w:val="24"/>
        </w:rPr>
        <w:t xml:space="preserve">payment)   </w:t>
      </w:r>
      <w:proofErr w:type="gramEnd"/>
      <w:r w:rsidRPr="001A22D7">
        <w:rPr>
          <w:rStyle w:val="HTMLCode"/>
          <w:rFonts w:ascii="Avenir Next LT Pro Light" w:hAnsi="Avenir Next LT Pro Light"/>
          <w:color w:val="595959"/>
          <w:sz w:val="24"/>
        </w:rPr>
        <w:t xml:space="preserve">      </w:t>
      </w:r>
      <w:proofErr w:type="gramStart"/>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Immediate or</w:t>
      </w:r>
    </w:p>
    <w:p w14:paraId="47848F98"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scheduled payment)</w:t>
      </w:r>
    </w:p>
    <w:p w14:paraId="4385A85D"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7998D212"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76BFF805"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Arial" w:hAnsi="Arial" w:cs="Arial"/>
          <w:color w:val="595959"/>
          <w:sz w:val="24"/>
        </w:rPr>
        <w:t>▼</w:t>
      </w:r>
    </w:p>
    <w:p w14:paraId="3D9ABED8"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74983504"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BANK LOAN SERVICER        </w:t>
      </w:r>
      <w:r w:rsidRPr="001A22D7">
        <w:rPr>
          <w:rStyle w:val="HTMLCode"/>
          <w:rFonts w:ascii="MS Gothic" w:eastAsia="MS Gothic" w:hAnsi="MS Gothic" w:cs="MS Gothic" w:hint="eastAsia"/>
          <w:color w:val="595959"/>
          <w:sz w:val="24"/>
        </w:rPr>
        <w:t>│</w:t>
      </w:r>
    </w:p>
    <w:p w14:paraId="0E36BE69"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 Handles payments &amp; compliance</w:t>
      </w:r>
      <w:r w:rsidRPr="001A22D7">
        <w:rPr>
          <w:rStyle w:val="HTMLCode"/>
          <w:rFonts w:ascii="MS Gothic" w:eastAsia="MS Gothic" w:hAnsi="MS Gothic" w:cs="MS Gothic" w:hint="eastAsia"/>
          <w:color w:val="595959"/>
          <w:sz w:val="24"/>
        </w:rPr>
        <w:t>│</w:t>
      </w:r>
    </w:p>
    <w:p w14:paraId="6533819B"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 Manages delinquency workflow </w:t>
      </w:r>
      <w:r w:rsidRPr="001A22D7">
        <w:rPr>
          <w:rStyle w:val="HTMLCode"/>
          <w:rFonts w:ascii="MS Gothic" w:eastAsia="MS Gothic" w:hAnsi="MS Gothic" w:cs="MS Gothic" w:hint="eastAsia"/>
          <w:color w:val="595959"/>
          <w:sz w:val="24"/>
        </w:rPr>
        <w:t>│</w:t>
      </w:r>
    </w:p>
    <w:p w14:paraId="040011BF"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 Reduces operational risk     </w:t>
      </w:r>
      <w:r w:rsidRPr="001A22D7">
        <w:rPr>
          <w:rStyle w:val="HTMLCode"/>
          <w:rFonts w:ascii="MS Gothic" w:eastAsia="MS Gothic" w:hAnsi="MS Gothic" w:cs="MS Gothic" w:hint="eastAsia"/>
          <w:color w:val="595959"/>
          <w:sz w:val="24"/>
        </w:rPr>
        <w:t>│</w:t>
      </w:r>
    </w:p>
    <w:p w14:paraId="11B57839"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79D1E025"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0390E98D"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Arial" w:hAnsi="Arial" w:cs="Arial"/>
          <w:color w:val="595959"/>
          <w:sz w:val="24"/>
        </w:rPr>
        <w:t>▼</w:t>
      </w:r>
    </w:p>
    <w:p w14:paraId="695C6E4F"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1A00AD5C"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CREDIT INSURANCE          </w:t>
      </w:r>
      <w:r w:rsidRPr="001A22D7">
        <w:rPr>
          <w:rStyle w:val="HTMLCode"/>
          <w:rFonts w:ascii="MS Gothic" w:eastAsia="MS Gothic" w:hAnsi="MS Gothic" w:cs="MS Gothic" w:hint="eastAsia"/>
          <w:color w:val="595959"/>
          <w:sz w:val="24"/>
        </w:rPr>
        <w:t>│</w:t>
      </w:r>
    </w:p>
    <w:p w14:paraId="2707620A"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 Covers extreme default cases </w:t>
      </w:r>
      <w:r w:rsidRPr="001A22D7">
        <w:rPr>
          <w:rStyle w:val="HTMLCode"/>
          <w:rFonts w:ascii="MS Gothic" w:eastAsia="MS Gothic" w:hAnsi="MS Gothic" w:cs="MS Gothic" w:hint="eastAsia"/>
          <w:color w:val="595959"/>
          <w:sz w:val="24"/>
        </w:rPr>
        <w:t>│</w:t>
      </w:r>
    </w:p>
    <w:p w14:paraId="6148D546" w14:textId="77777777" w:rsidR="001A22D7" w:rsidRPr="001A22D7" w:rsidRDefault="001A22D7">
      <w:pPr>
        <w:pStyle w:val="HTMLPreformatted"/>
        <w:rPr>
          <w:rStyle w:val="HTMLCode"/>
          <w:rFonts w:ascii="Avenir Next LT Pro Light" w:hAnsi="Avenir Next LT Pro Light"/>
          <w:color w:val="595959"/>
          <w:sz w:val="24"/>
        </w:rPr>
      </w:pPr>
      <w:r w:rsidRPr="001A22D7">
        <w:rPr>
          <w:rStyle w:val="HTMLCode"/>
          <w:rFonts w:ascii="Avenir Next LT Pro Light" w:hAnsi="Avenir Next LT Pro Light"/>
          <w:color w:val="595959"/>
          <w:sz w:val="24"/>
        </w:rPr>
        <w:lastRenderedPageBreak/>
        <w:t xml:space="preserve">            </w:t>
      </w:r>
      <w:proofErr w:type="gramStart"/>
      <w:r w:rsidRPr="001A22D7">
        <w:rPr>
          <w:rStyle w:val="HTMLCode"/>
          <w:rFonts w:ascii="MS Gothic" w:eastAsia="MS Gothic" w:hAnsi="MS Gothic" w:cs="MS Gothic" w:hint="eastAsia"/>
          <w:color w:val="595959"/>
          <w:sz w:val="24"/>
        </w:rPr>
        <w:t>│</w:t>
      </w:r>
      <w:r w:rsidRPr="001A22D7">
        <w:rPr>
          <w:rStyle w:val="HTMLCode"/>
          <w:rFonts w:ascii="Avenir Next LT Pro Light" w:hAnsi="Avenir Next LT Pro Light"/>
          <w:color w:val="595959"/>
          <w:sz w:val="24"/>
        </w:rPr>
        <w:t xml:space="preserve">  •</w:t>
      </w:r>
      <w:proofErr w:type="gramEnd"/>
      <w:r w:rsidRPr="001A22D7">
        <w:rPr>
          <w:rStyle w:val="HTMLCode"/>
          <w:rFonts w:ascii="Avenir Next LT Pro Light" w:hAnsi="Avenir Next LT Pro Light"/>
          <w:color w:val="595959"/>
          <w:sz w:val="24"/>
        </w:rPr>
        <w:t xml:space="preserve"> Protects downside exposure   </w:t>
      </w:r>
      <w:r w:rsidRPr="001A22D7">
        <w:rPr>
          <w:rStyle w:val="HTMLCode"/>
          <w:rFonts w:ascii="MS Gothic" w:eastAsia="MS Gothic" w:hAnsi="MS Gothic" w:cs="MS Gothic" w:hint="eastAsia"/>
          <w:color w:val="595959"/>
          <w:sz w:val="24"/>
        </w:rPr>
        <w:t>│</w:t>
      </w:r>
    </w:p>
    <w:p w14:paraId="7F4A59F0" w14:textId="60E2C4CD" w:rsidR="001A22D7" w:rsidRPr="000C2173" w:rsidRDefault="001A22D7" w:rsidP="000C2173">
      <w:pPr>
        <w:pStyle w:val="HTMLPreformatted"/>
        <w:rPr>
          <w:rFonts w:ascii="Avenir Next LT Pro Light" w:hAnsi="Avenir Next LT Pro Light"/>
          <w:color w:val="595959"/>
          <w:sz w:val="24"/>
        </w:rPr>
      </w:pPr>
      <w:r w:rsidRPr="001A22D7">
        <w:rPr>
          <w:rStyle w:val="HTMLCode"/>
          <w:rFonts w:ascii="Avenir Next LT Pro Light" w:hAnsi="Avenir Next LT Pro Light"/>
          <w:color w:val="595959"/>
          <w:sz w:val="24"/>
        </w:rPr>
        <w:t xml:space="preserve">            </w:t>
      </w:r>
      <w:r w:rsidRPr="001A22D7">
        <w:rPr>
          <w:rStyle w:val="HTMLCode"/>
          <w:rFonts w:ascii="MS Gothic" w:eastAsia="MS Gothic" w:hAnsi="MS Gothic" w:cs="MS Gothic" w:hint="eastAsia"/>
          <w:color w:val="595959"/>
          <w:sz w:val="24"/>
        </w:rPr>
        <w:t>└─────────────────────────────────┘</w:t>
      </w:r>
    </w:p>
    <w:p w14:paraId="6269433F" w14:textId="77777777" w:rsidR="001A22D7" w:rsidRPr="001A22D7" w:rsidRDefault="001A22D7" w:rsidP="00624B6C">
      <w:pPr>
        <w:numPr>
          <w:ilvl w:val="0"/>
          <w:numId w:val="49"/>
        </w:numPr>
        <w:spacing w:before="100" w:beforeAutospacing="1" w:after="100" w:afterAutospacing="1" w:line="240" w:lineRule="auto"/>
        <w:rPr>
          <w:rFonts w:ascii="Avenir Next LT Pro Light" w:eastAsia="Times New Roman" w:hAnsi="Avenir Next LT Pro Light"/>
          <w:color w:val="595959"/>
        </w:rPr>
      </w:pPr>
      <w:r w:rsidRPr="001A22D7">
        <w:rPr>
          <w:rStyle w:val="Strong"/>
          <w:rFonts w:ascii="Avenir Next LT Pro Light" w:eastAsia="Times New Roman" w:hAnsi="Avenir Next LT Pro Light"/>
          <w:color w:val="595959"/>
        </w:rPr>
        <w:t>Dreamscape sits in the center as the orchestrator</w:t>
      </w:r>
      <w:r w:rsidRPr="001A22D7">
        <w:rPr>
          <w:rFonts w:ascii="Avenir Next LT Pro Light" w:eastAsia="Times New Roman" w:hAnsi="Avenir Next LT Pro Light"/>
          <w:color w:val="595959"/>
        </w:rPr>
        <w:t>, not the lender.</w:t>
      </w:r>
    </w:p>
    <w:p w14:paraId="7B45B9D9" w14:textId="77777777" w:rsidR="001A22D7" w:rsidRPr="001A22D7" w:rsidRDefault="001A22D7" w:rsidP="00624B6C">
      <w:pPr>
        <w:numPr>
          <w:ilvl w:val="0"/>
          <w:numId w:val="49"/>
        </w:numPr>
        <w:spacing w:before="100" w:beforeAutospacing="1" w:after="100" w:afterAutospacing="1" w:line="240" w:lineRule="auto"/>
        <w:rPr>
          <w:rFonts w:ascii="Avenir Next LT Pro Light" w:eastAsia="Times New Roman" w:hAnsi="Avenir Next LT Pro Light"/>
          <w:color w:val="595959"/>
        </w:rPr>
      </w:pPr>
      <w:r w:rsidRPr="001A22D7">
        <w:rPr>
          <w:rStyle w:val="Strong"/>
          <w:rFonts w:ascii="Avenir Next LT Pro Light" w:eastAsia="Times New Roman" w:hAnsi="Avenir Next LT Pro Light"/>
          <w:color w:val="595959"/>
        </w:rPr>
        <w:t>Customers get flexible payment options</w:t>
      </w:r>
      <w:r w:rsidRPr="001A22D7">
        <w:rPr>
          <w:rFonts w:ascii="Avenir Next LT Pro Light" w:eastAsia="Times New Roman" w:hAnsi="Avenir Next LT Pro Light"/>
          <w:color w:val="595959"/>
        </w:rPr>
        <w:t xml:space="preserve"> (financing, BNPL, layaway).</w:t>
      </w:r>
    </w:p>
    <w:p w14:paraId="3CF7C49A" w14:textId="77777777" w:rsidR="001A22D7" w:rsidRPr="001A22D7" w:rsidRDefault="001A22D7" w:rsidP="00624B6C">
      <w:pPr>
        <w:numPr>
          <w:ilvl w:val="0"/>
          <w:numId w:val="49"/>
        </w:numPr>
        <w:spacing w:before="100" w:beforeAutospacing="1" w:after="100" w:afterAutospacing="1" w:line="240" w:lineRule="auto"/>
        <w:rPr>
          <w:rFonts w:ascii="Avenir Next LT Pro Light" w:eastAsia="Times New Roman" w:hAnsi="Avenir Next LT Pro Light"/>
          <w:color w:val="595959"/>
        </w:rPr>
      </w:pPr>
      <w:r w:rsidRPr="001A22D7">
        <w:rPr>
          <w:rStyle w:val="Strong"/>
          <w:rFonts w:ascii="Avenir Next LT Pro Light" w:eastAsia="Times New Roman" w:hAnsi="Avenir Next LT Pro Light"/>
          <w:color w:val="595959"/>
        </w:rPr>
        <w:t>Specialists handle what they’re best at</w:t>
      </w:r>
      <w:r w:rsidRPr="001A22D7">
        <w:rPr>
          <w:rFonts w:ascii="Avenir Next LT Pro Light" w:eastAsia="Times New Roman" w:hAnsi="Avenir Next LT Pro Light"/>
          <w:color w:val="595959"/>
        </w:rPr>
        <w:t>:</w:t>
      </w:r>
    </w:p>
    <w:p w14:paraId="083E0AB6" w14:textId="77777777" w:rsidR="001A22D7" w:rsidRPr="001A22D7" w:rsidRDefault="001A22D7" w:rsidP="00624B6C">
      <w:pPr>
        <w:numPr>
          <w:ilvl w:val="1"/>
          <w:numId w:val="49"/>
        </w:numPr>
        <w:spacing w:before="100" w:beforeAutospacing="1" w:after="100" w:afterAutospacing="1" w:line="240" w:lineRule="auto"/>
        <w:rPr>
          <w:rFonts w:ascii="Avenir Next LT Pro Light" w:eastAsia="Times New Roman" w:hAnsi="Avenir Next LT Pro Light"/>
          <w:color w:val="595959"/>
        </w:rPr>
      </w:pPr>
      <w:r w:rsidRPr="001A22D7">
        <w:rPr>
          <w:rFonts w:ascii="Avenir Next LT Pro Light" w:eastAsia="Times New Roman" w:hAnsi="Avenir Next LT Pro Light"/>
          <w:color w:val="595959"/>
        </w:rPr>
        <w:t xml:space="preserve">BNPL providers and lenders </w:t>
      </w:r>
      <w:r w:rsidRPr="001A22D7">
        <w:rPr>
          <w:rStyle w:val="Strong"/>
          <w:rFonts w:ascii="Avenir Next LT Pro Light" w:eastAsia="Times New Roman" w:hAnsi="Avenir Next LT Pro Light"/>
          <w:color w:val="595959"/>
        </w:rPr>
        <w:t>underwrite and absorb credit risk</w:t>
      </w:r>
      <w:r w:rsidRPr="001A22D7">
        <w:rPr>
          <w:rFonts w:ascii="Avenir Next LT Pro Light" w:eastAsia="Times New Roman" w:hAnsi="Avenir Next LT Pro Light"/>
          <w:color w:val="595959"/>
        </w:rPr>
        <w:t>.</w:t>
      </w:r>
    </w:p>
    <w:p w14:paraId="4F2D9586" w14:textId="0EF7FA6E" w:rsidR="001A22D7" w:rsidRPr="001A22D7" w:rsidRDefault="001A22D7" w:rsidP="00624B6C">
      <w:pPr>
        <w:numPr>
          <w:ilvl w:val="1"/>
          <w:numId w:val="49"/>
        </w:numPr>
        <w:spacing w:before="100" w:beforeAutospacing="1" w:after="100" w:afterAutospacing="1" w:line="240" w:lineRule="auto"/>
        <w:rPr>
          <w:rFonts w:ascii="Avenir Next LT Pro Light" w:eastAsia="Times New Roman" w:hAnsi="Avenir Next LT Pro Light"/>
          <w:color w:val="595959"/>
        </w:rPr>
      </w:pPr>
      <w:r w:rsidRPr="001A22D7">
        <w:rPr>
          <w:rFonts w:ascii="Avenir Next LT Pro Light" w:eastAsia="Times New Roman" w:hAnsi="Avenir Next LT Pro Light"/>
          <w:color w:val="595959"/>
        </w:rPr>
        <w:t xml:space="preserve">Bank </w:t>
      </w:r>
      <w:r w:rsidR="000C2173" w:rsidRPr="001A22D7">
        <w:rPr>
          <w:rFonts w:ascii="Avenir Next LT Pro Light" w:eastAsia="Times New Roman" w:hAnsi="Avenir Next LT Pro Light"/>
          <w:color w:val="595959"/>
        </w:rPr>
        <w:t>service</w:t>
      </w:r>
      <w:r w:rsidR="00C0293A">
        <w:rPr>
          <w:rFonts w:ascii="Avenir Next LT Pro Light" w:eastAsia="Times New Roman" w:hAnsi="Avenir Next LT Pro Light"/>
          <w:color w:val="595959"/>
        </w:rPr>
        <w:t xml:space="preserve">rs </w:t>
      </w:r>
      <w:r w:rsidRPr="001A22D7">
        <w:rPr>
          <w:rStyle w:val="Strong"/>
          <w:rFonts w:ascii="Avenir Next LT Pro Light" w:eastAsia="Times New Roman" w:hAnsi="Avenir Next LT Pro Light"/>
          <w:color w:val="595959"/>
        </w:rPr>
        <w:t>manage payments and compliance</w:t>
      </w:r>
      <w:r w:rsidRPr="001A22D7">
        <w:rPr>
          <w:rFonts w:ascii="Avenir Next LT Pro Light" w:eastAsia="Times New Roman" w:hAnsi="Avenir Next LT Pro Light"/>
          <w:color w:val="595959"/>
        </w:rPr>
        <w:t>.</w:t>
      </w:r>
    </w:p>
    <w:p w14:paraId="22CE125E" w14:textId="77777777" w:rsidR="001A22D7" w:rsidRPr="001A22D7" w:rsidRDefault="001A22D7" w:rsidP="00624B6C">
      <w:pPr>
        <w:numPr>
          <w:ilvl w:val="1"/>
          <w:numId w:val="49"/>
        </w:numPr>
        <w:spacing w:before="100" w:beforeAutospacing="1" w:after="100" w:afterAutospacing="1" w:line="240" w:lineRule="auto"/>
        <w:rPr>
          <w:rFonts w:ascii="Avenir Next LT Pro Light" w:eastAsia="Times New Roman" w:hAnsi="Avenir Next LT Pro Light"/>
          <w:color w:val="595959"/>
        </w:rPr>
      </w:pPr>
      <w:r w:rsidRPr="001A22D7">
        <w:rPr>
          <w:rFonts w:ascii="Avenir Next LT Pro Light" w:eastAsia="Times New Roman" w:hAnsi="Avenir Next LT Pro Light"/>
          <w:color w:val="595959"/>
        </w:rPr>
        <w:t xml:space="preserve">Credit insurers </w:t>
      </w:r>
      <w:r w:rsidRPr="001A22D7">
        <w:rPr>
          <w:rStyle w:val="Strong"/>
          <w:rFonts w:ascii="Avenir Next LT Pro Light" w:eastAsia="Times New Roman" w:hAnsi="Avenir Next LT Pro Light"/>
          <w:color w:val="595959"/>
        </w:rPr>
        <w:t>cover catastrophic loss scenarios</w:t>
      </w:r>
      <w:r w:rsidRPr="001A22D7">
        <w:rPr>
          <w:rFonts w:ascii="Avenir Next LT Pro Light" w:eastAsia="Times New Roman" w:hAnsi="Avenir Next LT Pro Light"/>
          <w:color w:val="595959"/>
        </w:rPr>
        <w:t>.</w:t>
      </w:r>
    </w:p>
    <w:p w14:paraId="56A36E13" w14:textId="77777777" w:rsidR="001A22D7" w:rsidRPr="001A22D7" w:rsidRDefault="001A22D7" w:rsidP="00624B6C">
      <w:pPr>
        <w:numPr>
          <w:ilvl w:val="0"/>
          <w:numId w:val="49"/>
        </w:numPr>
        <w:spacing w:before="100" w:beforeAutospacing="1" w:after="100" w:afterAutospacing="1" w:line="240" w:lineRule="auto"/>
        <w:rPr>
          <w:rFonts w:ascii="Avenir Next LT Pro Light" w:eastAsia="Times New Roman" w:hAnsi="Avenir Next LT Pro Light"/>
          <w:color w:val="595959"/>
        </w:rPr>
      </w:pPr>
      <w:r w:rsidRPr="001A22D7">
        <w:rPr>
          <w:rStyle w:val="Strong"/>
          <w:rFonts w:ascii="Avenir Next LT Pro Light" w:eastAsia="Times New Roman" w:hAnsi="Avenir Next LT Pro Light"/>
          <w:color w:val="595959"/>
        </w:rPr>
        <w:t>Dreamscape gets paid upfront or early</w:t>
      </w:r>
      <w:r w:rsidRPr="001A22D7">
        <w:rPr>
          <w:rFonts w:ascii="Avenir Next LT Pro Light" w:eastAsia="Times New Roman" w:hAnsi="Avenir Next LT Pro Light"/>
          <w:color w:val="595959"/>
        </w:rPr>
        <w:t>, focuses on design, manufacturing, and brand—</w:t>
      </w:r>
      <w:r w:rsidRPr="001A22D7">
        <w:rPr>
          <w:rStyle w:val="Strong"/>
          <w:rFonts w:ascii="Avenir Next LT Pro Light" w:eastAsia="Times New Roman" w:hAnsi="Avenir Next LT Pro Light"/>
          <w:color w:val="595959"/>
        </w:rPr>
        <w:t>not collections</w:t>
      </w:r>
      <w:r w:rsidRPr="001A22D7">
        <w:rPr>
          <w:rFonts w:ascii="Avenir Next LT Pro Light" w:eastAsia="Times New Roman" w:hAnsi="Avenir Next LT Pro Light"/>
          <w:color w:val="595959"/>
        </w:rPr>
        <w:t>.</w:t>
      </w:r>
    </w:p>
    <w:p w14:paraId="56C2A525" w14:textId="77777777" w:rsidR="001A22D7" w:rsidRPr="001A22D7" w:rsidRDefault="001A22D7" w:rsidP="00624B6C">
      <w:pPr>
        <w:numPr>
          <w:ilvl w:val="0"/>
          <w:numId w:val="49"/>
        </w:numPr>
        <w:spacing w:before="100" w:beforeAutospacing="1" w:after="100" w:afterAutospacing="1" w:line="240" w:lineRule="auto"/>
        <w:rPr>
          <w:rFonts w:ascii="Avenir Next LT Pro Light" w:eastAsia="Times New Roman" w:hAnsi="Avenir Next LT Pro Light"/>
          <w:color w:val="595959"/>
        </w:rPr>
      </w:pPr>
      <w:r w:rsidRPr="001A22D7">
        <w:rPr>
          <w:rStyle w:val="Strong"/>
          <w:rFonts w:ascii="Avenir Next LT Pro Light" w:eastAsia="Times New Roman" w:hAnsi="Avenir Next LT Pro Light"/>
          <w:color w:val="595959"/>
        </w:rPr>
        <w:t>Risk is layered and shared</w:t>
      </w:r>
      <w:r w:rsidRPr="001A22D7">
        <w:rPr>
          <w:rFonts w:ascii="Avenir Next LT Pro Light" w:eastAsia="Times New Roman" w:hAnsi="Avenir Next LT Pro Light"/>
          <w:color w:val="595959"/>
        </w:rPr>
        <w:t>, not concentrated on Dreamscape’s balance sheet.</w:t>
      </w:r>
    </w:p>
    <w:p w14:paraId="044658E8" w14:textId="77777777" w:rsidR="001A22D7" w:rsidRPr="001A22D7" w:rsidRDefault="001A22D7">
      <w:pPr>
        <w:pStyle w:val="Heading2"/>
        <w:rPr>
          <w:rFonts w:ascii="Avenir Next LT Pro Light" w:eastAsia="Times New Roman" w:hAnsi="Avenir Next LT Pro Light"/>
          <w:color w:val="595959"/>
          <w:sz w:val="24"/>
        </w:rPr>
      </w:pPr>
      <w:r w:rsidRPr="001A22D7">
        <w:rPr>
          <w:rFonts w:ascii="Avenir Next LT Pro Light" w:eastAsia="Times New Roman" w:hAnsi="Avenir Next LT Pro Light"/>
          <w:color w:val="595959"/>
          <w:sz w:val="24"/>
        </w:rPr>
        <w:t>Why This Is a Strong Model (Investor Lens)</w:t>
      </w:r>
    </w:p>
    <w:p w14:paraId="19CD754E" w14:textId="77777777" w:rsidR="001A22D7" w:rsidRPr="001A22D7" w:rsidRDefault="001A22D7" w:rsidP="00624B6C">
      <w:pPr>
        <w:numPr>
          <w:ilvl w:val="0"/>
          <w:numId w:val="50"/>
        </w:numPr>
        <w:spacing w:before="100" w:beforeAutospacing="1" w:after="100" w:afterAutospacing="1" w:line="240" w:lineRule="auto"/>
        <w:rPr>
          <w:rFonts w:ascii="Avenir Next LT Pro Light" w:eastAsia="Times New Roman" w:hAnsi="Avenir Next LT Pro Light"/>
          <w:color w:val="595959"/>
        </w:rPr>
      </w:pPr>
      <w:r w:rsidRPr="001A22D7">
        <w:rPr>
          <w:rFonts w:ascii="Segoe UI Emoji" w:eastAsia="Times New Roman" w:hAnsi="Segoe UI Emoji" w:cs="Segoe UI Emoji"/>
          <w:color w:val="595959"/>
        </w:rPr>
        <w:t>✅</w:t>
      </w:r>
      <w:r w:rsidRPr="001A22D7">
        <w:rPr>
          <w:rFonts w:ascii="Avenir Next LT Pro Light" w:eastAsia="Times New Roman" w:hAnsi="Avenir Next LT Pro Light"/>
          <w:color w:val="595959"/>
        </w:rPr>
        <w:t xml:space="preserve"> Increases conversion and Average Order Value</w:t>
      </w:r>
    </w:p>
    <w:p w14:paraId="7A19ED93" w14:textId="77777777" w:rsidR="001A22D7" w:rsidRPr="001A22D7" w:rsidRDefault="001A22D7" w:rsidP="00624B6C">
      <w:pPr>
        <w:numPr>
          <w:ilvl w:val="0"/>
          <w:numId w:val="50"/>
        </w:numPr>
        <w:spacing w:before="100" w:beforeAutospacing="1" w:after="100" w:afterAutospacing="1" w:line="240" w:lineRule="auto"/>
        <w:rPr>
          <w:rFonts w:ascii="Avenir Next LT Pro Light" w:eastAsia="Times New Roman" w:hAnsi="Avenir Next LT Pro Light"/>
          <w:color w:val="595959"/>
        </w:rPr>
      </w:pPr>
      <w:r w:rsidRPr="001A22D7">
        <w:rPr>
          <w:rFonts w:ascii="Segoe UI Emoji" w:eastAsia="Times New Roman" w:hAnsi="Segoe UI Emoji" w:cs="Segoe UI Emoji"/>
          <w:color w:val="595959"/>
        </w:rPr>
        <w:t>✅</w:t>
      </w:r>
      <w:r w:rsidRPr="001A22D7">
        <w:rPr>
          <w:rFonts w:ascii="Avenir Next LT Pro Light" w:eastAsia="Times New Roman" w:hAnsi="Avenir Next LT Pro Light"/>
          <w:color w:val="595959"/>
        </w:rPr>
        <w:t xml:space="preserve"> Limits balance</w:t>
      </w:r>
      <w:r w:rsidRPr="001A22D7">
        <w:rPr>
          <w:rFonts w:ascii="Avenir Next LT Pro Light" w:eastAsia="Times New Roman" w:hAnsi="Avenir Next LT Pro Light"/>
          <w:color w:val="595959"/>
        </w:rPr>
        <w:noBreakHyphen/>
        <w:t>sheet exposure</w:t>
      </w:r>
    </w:p>
    <w:p w14:paraId="4FBC221A" w14:textId="77777777" w:rsidR="001A22D7" w:rsidRPr="001A22D7" w:rsidRDefault="001A22D7" w:rsidP="00624B6C">
      <w:pPr>
        <w:numPr>
          <w:ilvl w:val="0"/>
          <w:numId w:val="50"/>
        </w:numPr>
        <w:spacing w:before="100" w:beforeAutospacing="1" w:after="100" w:afterAutospacing="1" w:line="240" w:lineRule="auto"/>
        <w:rPr>
          <w:rFonts w:ascii="Avenir Next LT Pro Light" w:eastAsia="Times New Roman" w:hAnsi="Avenir Next LT Pro Light"/>
          <w:color w:val="595959"/>
        </w:rPr>
      </w:pPr>
      <w:r w:rsidRPr="001A22D7">
        <w:rPr>
          <w:rFonts w:ascii="Segoe UI Emoji" w:eastAsia="Times New Roman" w:hAnsi="Segoe UI Emoji" w:cs="Segoe UI Emoji"/>
          <w:color w:val="595959"/>
        </w:rPr>
        <w:t>✅</w:t>
      </w:r>
      <w:r w:rsidRPr="001A22D7">
        <w:rPr>
          <w:rFonts w:ascii="Avenir Next LT Pro Light" w:eastAsia="Times New Roman" w:hAnsi="Avenir Next LT Pro Light"/>
          <w:color w:val="595959"/>
        </w:rPr>
        <w:t xml:space="preserve"> Avoids acting like a bank</w:t>
      </w:r>
    </w:p>
    <w:p w14:paraId="7F752977" w14:textId="77777777" w:rsidR="001A22D7" w:rsidRPr="001A22D7" w:rsidRDefault="001A22D7" w:rsidP="00624B6C">
      <w:pPr>
        <w:numPr>
          <w:ilvl w:val="0"/>
          <w:numId w:val="50"/>
        </w:numPr>
        <w:spacing w:before="100" w:beforeAutospacing="1" w:after="100" w:afterAutospacing="1" w:line="240" w:lineRule="auto"/>
        <w:rPr>
          <w:rFonts w:ascii="Avenir Next LT Pro Light" w:eastAsia="Times New Roman" w:hAnsi="Avenir Next LT Pro Light"/>
          <w:color w:val="595959"/>
        </w:rPr>
      </w:pPr>
      <w:r w:rsidRPr="001A22D7">
        <w:rPr>
          <w:rFonts w:ascii="Segoe UI Emoji" w:eastAsia="Times New Roman" w:hAnsi="Segoe UI Emoji" w:cs="Segoe UI Emoji"/>
          <w:color w:val="595959"/>
        </w:rPr>
        <w:t>✅</w:t>
      </w:r>
      <w:r w:rsidRPr="001A22D7">
        <w:rPr>
          <w:rFonts w:ascii="Avenir Next LT Pro Light" w:eastAsia="Times New Roman" w:hAnsi="Avenir Next LT Pro Light"/>
          <w:color w:val="595959"/>
        </w:rPr>
        <w:t xml:space="preserve"> Scales without proportional risk</w:t>
      </w:r>
    </w:p>
    <w:p w14:paraId="12AF65DD" w14:textId="41125431" w:rsidR="001A22D7" w:rsidRPr="00B85FDC" w:rsidRDefault="001A22D7" w:rsidP="00624B6C">
      <w:pPr>
        <w:numPr>
          <w:ilvl w:val="0"/>
          <w:numId w:val="50"/>
        </w:numPr>
        <w:spacing w:before="100" w:beforeAutospacing="1" w:after="100" w:afterAutospacing="1" w:line="240" w:lineRule="auto"/>
        <w:rPr>
          <w:rFonts w:ascii="Avenir Next LT Pro Light" w:eastAsia="Times New Roman" w:hAnsi="Avenir Next LT Pro Light"/>
          <w:color w:val="595959"/>
        </w:rPr>
      </w:pPr>
      <w:r w:rsidRPr="001A22D7">
        <w:rPr>
          <w:rFonts w:ascii="Segoe UI Emoji" w:eastAsia="Times New Roman" w:hAnsi="Segoe UI Emoji" w:cs="Segoe UI Emoji"/>
          <w:color w:val="595959"/>
        </w:rPr>
        <w:t>✅</w:t>
      </w:r>
      <w:r w:rsidRPr="001A22D7">
        <w:rPr>
          <w:rFonts w:ascii="Avenir Next LT Pro Light" w:eastAsia="Times New Roman" w:hAnsi="Avenir Next LT Pro Light"/>
          <w:color w:val="595959"/>
        </w:rPr>
        <w:t xml:space="preserve"> Aligns incentives across specialists</w:t>
      </w:r>
    </w:p>
    <w:p w14:paraId="546A3165" w14:textId="28EB4CD3" w:rsidR="00A70003" w:rsidRPr="002D2418" w:rsidRDefault="002D2418" w:rsidP="00624B6C">
      <w:pPr>
        <w:pStyle w:val="ListParagraph"/>
        <w:numPr>
          <w:ilvl w:val="0"/>
          <w:numId w:val="33"/>
        </w:numPr>
        <w:rPr>
          <w:rFonts w:ascii="Avenir Next LT Pro Light" w:hAnsi="Avenir Next LT Pro Light"/>
          <w:color w:val="595959"/>
          <w:szCs w:val="24"/>
        </w:rPr>
      </w:pPr>
      <w:r>
        <w:rPr>
          <w:rFonts w:ascii="Avenir Next LT Pro Light" w:hAnsi="Avenir Next LT Pro Light"/>
          <w:b/>
          <w:bCs/>
          <w:i/>
          <w:iCs/>
          <w:color w:val="595959"/>
          <w:szCs w:val="24"/>
        </w:rPr>
        <w:t xml:space="preserve">Legal Recovery </w:t>
      </w:r>
      <w:r w:rsidR="00C32E7A">
        <w:rPr>
          <w:rFonts w:ascii="Avenir Next LT Pro Light" w:hAnsi="Avenir Next LT Pro Light"/>
          <w:b/>
          <w:bCs/>
          <w:i/>
          <w:iCs/>
          <w:color w:val="595959"/>
          <w:szCs w:val="24"/>
        </w:rPr>
        <w:t>(Last</w:t>
      </w:r>
      <w:r>
        <w:rPr>
          <w:rFonts w:ascii="Avenir Next LT Pro Light" w:hAnsi="Avenir Next LT Pro Light"/>
          <w:b/>
          <w:bCs/>
          <w:i/>
          <w:iCs/>
          <w:color w:val="595959"/>
          <w:szCs w:val="24"/>
        </w:rPr>
        <w:t xml:space="preserve"> Resort)</w:t>
      </w:r>
      <w:r w:rsidR="00796679">
        <w:rPr>
          <w:rFonts w:ascii="Avenir Next LT Pro Light" w:hAnsi="Avenir Next LT Pro Light"/>
          <w:b/>
          <w:bCs/>
          <w:i/>
          <w:iCs/>
          <w:color w:val="595959"/>
          <w:szCs w:val="24"/>
        </w:rPr>
        <w:t xml:space="preserve">- </w:t>
      </w:r>
    </w:p>
    <w:p w14:paraId="40B110F6" w14:textId="2310AB98" w:rsidR="002D2418" w:rsidRDefault="002D2418" w:rsidP="002D2418">
      <w:pPr>
        <w:ind w:left="360"/>
        <w:rPr>
          <w:rFonts w:ascii="Avenir Next LT Pro Light" w:hAnsi="Avenir Next LT Pro Light"/>
          <w:color w:val="595959"/>
          <w:szCs w:val="24"/>
        </w:rPr>
      </w:pPr>
      <w:r>
        <w:rPr>
          <w:rFonts w:ascii="Avenir Next LT Pro Light" w:hAnsi="Avenir Next LT Pro Light"/>
          <w:color w:val="595959"/>
          <w:szCs w:val="24"/>
        </w:rPr>
        <w:t>If all else fails</w:t>
      </w:r>
      <w:r w:rsidR="00332EC3">
        <w:rPr>
          <w:rFonts w:ascii="Avenir Next LT Pro Light" w:hAnsi="Avenir Next LT Pro Light"/>
          <w:color w:val="595959"/>
          <w:szCs w:val="24"/>
        </w:rPr>
        <w:t>:</w:t>
      </w:r>
    </w:p>
    <w:p w14:paraId="281720D8" w14:textId="78D9BC32" w:rsidR="00332EC3" w:rsidRDefault="00332EC3" w:rsidP="00624B6C">
      <w:pPr>
        <w:pStyle w:val="ListParagraph"/>
        <w:numPr>
          <w:ilvl w:val="0"/>
          <w:numId w:val="40"/>
        </w:numPr>
        <w:rPr>
          <w:rFonts w:ascii="Avenir Next LT Pro Light" w:hAnsi="Avenir Next LT Pro Light"/>
          <w:color w:val="595959"/>
          <w:szCs w:val="24"/>
        </w:rPr>
      </w:pPr>
      <w:r>
        <w:rPr>
          <w:rFonts w:ascii="Avenir Next LT Pro Light" w:hAnsi="Avenir Next LT Pro Light"/>
          <w:color w:val="595959"/>
          <w:szCs w:val="24"/>
        </w:rPr>
        <w:t>Contracts allow for collections or legal recovery</w:t>
      </w:r>
    </w:p>
    <w:p w14:paraId="638583F2" w14:textId="643E1292" w:rsidR="00332EC3" w:rsidRDefault="00332EC3" w:rsidP="00624B6C">
      <w:pPr>
        <w:pStyle w:val="ListParagraph"/>
        <w:numPr>
          <w:ilvl w:val="0"/>
          <w:numId w:val="40"/>
        </w:numPr>
        <w:rPr>
          <w:rFonts w:ascii="Avenir Next LT Pro Light" w:hAnsi="Avenir Next LT Pro Light"/>
          <w:color w:val="595959"/>
          <w:szCs w:val="24"/>
        </w:rPr>
      </w:pPr>
      <w:r>
        <w:rPr>
          <w:rFonts w:ascii="Avenir Next LT Pro Light" w:hAnsi="Avenir Next LT Pro Light"/>
          <w:color w:val="595959"/>
          <w:szCs w:val="24"/>
        </w:rPr>
        <w:t>Usually not pref</w:t>
      </w:r>
      <w:r w:rsidR="001C7231">
        <w:rPr>
          <w:rFonts w:ascii="Avenir Next LT Pro Light" w:hAnsi="Avenir Next LT Pro Light"/>
          <w:color w:val="595959"/>
          <w:szCs w:val="24"/>
        </w:rPr>
        <w:t>erred</w:t>
      </w:r>
    </w:p>
    <w:p w14:paraId="198182F5" w14:textId="67855D7C" w:rsidR="001C7231" w:rsidRDefault="001C7231" w:rsidP="00624B6C">
      <w:pPr>
        <w:pStyle w:val="ListParagraph"/>
        <w:numPr>
          <w:ilvl w:val="0"/>
          <w:numId w:val="40"/>
        </w:numPr>
        <w:rPr>
          <w:rFonts w:ascii="Avenir Next LT Pro Light" w:hAnsi="Avenir Next LT Pro Light"/>
          <w:color w:val="595959"/>
          <w:szCs w:val="24"/>
        </w:rPr>
      </w:pPr>
      <w:r>
        <w:rPr>
          <w:rFonts w:ascii="Avenir Next LT Pro Light" w:hAnsi="Avenir Next LT Pro Light"/>
          <w:color w:val="595959"/>
          <w:szCs w:val="24"/>
        </w:rPr>
        <w:t>Often unnecessary when collateral exists</w:t>
      </w:r>
    </w:p>
    <w:p w14:paraId="3DB5D467" w14:textId="77777777" w:rsidR="00B85FDC" w:rsidRDefault="00B85FDC" w:rsidP="00B85FDC">
      <w:pPr>
        <w:pStyle w:val="ListParagraph"/>
        <w:ind w:left="1080"/>
        <w:rPr>
          <w:rFonts w:ascii="Avenir Next LT Pro Light" w:hAnsi="Avenir Next LT Pro Light"/>
          <w:color w:val="595959"/>
          <w:szCs w:val="24"/>
        </w:rPr>
      </w:pPr>
    </w:p>
    <w:p w14:paraId="6D452982" w14:textId="4319C7C7" w:rsidR="00CD43CA" w:rsidRDefault="00A85C01" w:rsidP="00624B6C">
      <w:pPr>
        <w:pStyle w:val="ListParagraph"/>
        <w:numPr>
          <w:ilvl w:val="0"/>
          <w:numId w:val="21"/>
        </w:numPr>
        <w:rPr>
          <w:rFonts w:ascii="Avenir Next LT Pro Light" w:hAnsi="Avenir Next LT Pro Light"/>
          <w:b/>
          <w:bCs/>
          <w:i/>
          <w:iCs/>
          <w:color w:val="595959"/>
          <w:sz w:val="32"/>
          <w:szCs w:val="32"/>
        </w:rPr>
      </w:pPr>
      <w:r w:rsidRPr="00AD088B">
        <w:rPr>
          <w:rFonts w:ascii="Avenir Next LT Pro Light" w:hAnsi="Avenir Next LT Pro Light"/>
          <w:b/>
          <w:bCs/>
          <w:i/>
          <w:iCs/>
          <w:color w:val="595959"/>
          <w:sz w:val="32"/>
          <w:szCs w:val="32"/>
        </w:rPr>
        <w:t>Retail partnerships &amp; third-Party Distr</w:t>
      </w:r>
      <w:r w:rsidR="0016524B" w:rsidRPr="00AD088B">
        <w:rPr>
          <w:rFonts w:ascii="Avenir Next LT Pro Light" w:hAnsi="Avenir Next LT Pro Light"/>
          <w:b/>
          <w:bCs/>
          <w:i/>
          <w:iCs/>
          <w:color w:val="595959"/>
          <w:sz w:val="32"/>
          <w:szCs w:val="32"/>
        </w:rPr>
        <w:t>ibution</w:t>
      </w:r>
    </w:p>
    <w:p w14:paraId="6A88AF74" w14:textId="31F8E209" w:rsidR="002B1619" w:rsidRDefault="004F0D32" w:rsidP="00A52E51">
      <w:pPr>
        <w:pStyle w:val="ListParagraph"/>
        <w:rPr>
          <w:rFonts w:ascii="Avenir Next LT Pro Light" w:hAnsi="Avenir Next LT Pro Light"/>
          <w:color w:val="595959"/>
          <w:szCs w:val="24"/>
        </w:rPr>
      </w:pPr>
      <w:r>
        <w:rPr>
          <w:rFonts w:ascii="Avenir Next LT Pro Light" w:hAnsi="Avenir Next LT Pro Light"/>
          <w:color w:val="595959"/>
          <w:szCs w:val="24"/>
        </w:rPr>
        <w:t xml:space="preserve">This is the </w:t>
      </w:r>
      <w:r>
        <w:rPr>
          <w:rFonts w:ascii="Avenir Next LT Pro Light" w:hAnsi="Avenir Next LT Pro Light"/>
          <w:b/>
          <w:bCs/>
          <w:i/>
          <w:iCs/>
          <w:color w:val="595959"/>
          <w:szCs w:val="24"/>
        </w:rPr>
        <w:t>distribution</w:t>
      </w:r>
      <w:r w:rsidR="00FF1E85">
        <w:rPr>
          <w:rFonts w:ascii="Avenir Next LT Pro Light" w:hAnsi="Avenir Next LT Pro Light"/>
          <w:b/>
          <w:bCs/>
          <w:i/>
          <w:iCs/>
          <w:color w:val="595959"/>
          <w:szCs w:val="24"/>
        </w:rPr>
        <w:t xml:space="preserve"> / wholesale expansion laye</w:t>
      </w:r>
      <w:r w:rsidR="0045704D">
        <w:rPr>
          <w:rFonts w:ascii="Avenir Next LT Pro Light" w:hAnsi="Avenir Next LT Pro Light"/>
          <w:b/>
          <w:bCs/>
          <w:i/>
          <w:iCs/>
          <w:color w:val="595959"/>
          <w:szCs w:val="24"/>
        </w:rPr>
        <w:t>r.</w:t>
      </w:r>
      <w:r w:rsidR="00A52E51">
        <w:rPr>
          <w:rFonts w:ascii="Avenir Next LT Pro Light" w:hAnsi="Avenir Next LT Pro Light"/>
          <w:b/>
          <w:bCs/>
          <w:i/>
          <w:iCs/>
          <w:color w:val="595959"/>
          <w:szCs w:val="24"/>
        </w:rPr>
        <w:t xml:space="preserve"> </w:t>
      </w:r>
      <w:r w:rsidR="00A52E51">
        <w:rPr>
          <w:rFonts w:ascii="Avenir Next LT Pro Light" w:hAnsi="Avenir Next LT Pro Light"/>
          <w:color w:val="595959"/>
          <w:szCs w:val="24"/>
        </w:rPr>
        <w:t>in addition-to-</w:t>
      </w:r>
      <w:r w:rsidR="00774391">
        <w:rPr>
          <w:rFonts w:ascii="Avenir Next LT Pro Light" w:hAnsi="Avenir Next LT Pro Light"/>
          <w:color w:val="595959"/>
          <w:szCs w:val="24"/>
        </w:rPr>
        <w:t xml:space="preserve">consumer sales, Dreamscape will pursue </w:t>
      </w:r>
      <w:r w:rsidR="00774391">
        <w:rPr>
          <w:rFonts w:ascii="Avenir Next LT Pro Light" w:hAnsi="Avenir Next LT Pro Light"/>
          <w:b/>
          <w:bCs/>
          <w:i/>
          <w:iCs/>
          <w:color w:val="595959"/>
          <w:szCs w:val="24"/>
        </w:rPr>
        <w:t xml:space="preserve">strategic retail partnerships </w:t>
      </w:r>
      <w:r w:rsidR="00C97925">
        <w:rPr>
          <w:rFonts w:ascii="Avenir Next LT Pro Light" w:hAnsi="Avenir Next LT Pro Light"/>
          <w:color w:val="595959"/>
          <w:szCs w:val="24"/>
        </w:rPr>
        <w:t>with select furniture stores, home décor retailers</w:t>
      </w:r>
      <w:r w:rsidR="00220E85">
        <w:rPr>
          <w:rFonts w:ascii="Avenir Next LT Pro Light" w:hAnsi="Avenir Next LT Pro Light"/>
          <w:color w:val="595959"/>
          <w:szCs w:val="24"/>
        </w:rPr>
        <w:t>, and design studios to expand market reach and acce</w:t>
      </w:r>
      <w:r w:rsidR="008421DE">
        <w:rPr>
          <w:rFonts w:ascii="Avenir Next LT Pro Light" w:hAnsi="Avenir Next LT Pro Light"/>
          <w:color w:val="595959"/>
          <w:szCs w:val="24"/>
        </w:rPr>
        <w:t>lerate brand adoption.</w:t>
      </w:r>
    </w:p>
    <w:p w14:paraId="267FFB09" w14:textId="5C59A7B1" w:rsidR="00AE15BE" w:rsidRDefault="00AE15BE" w:rsidP="00A52E51">
      <w:pPr>
        <w:pStyle w:val="ListParagraph"/>
        <w:rPr>
          <w:rFonts w:ascii="Avenir Next LT Pro Light" w:hAnsi="Avenir Next LT Pro Light"/>
          <w:color w:val="595959"/>
          <w:szCs w:val="24"/>
        </w:rPr>
      </w:pPr>
    </w:p>
    <w:p w14:paraId="1D0FCD16" w14:textId="1CC74064" w:rsidR="00AE15BE" w:rsidRDefault="00AE15BE" w:rsidP="00A52E51">
      <w:pPr>
        <w:pStyle w:val="ListParagraph"/>
        <w:rPr>
          <w:rFonts w:ascii="Avenir Next LT Pro Light" w:hAnsi="Avenir Next LT Pro Light"/>
          <w:color w:val="595959"/>
          <w:szCs w:val="24"/>
        </w:rPr>
      </w:pPr>
      <w:r>
        <w:rPr>
          <w:rFonts w:ascii="Avenir Next LT Pro Light" w:hAnsi="Avenir Next LT Pro Light"/>
          <w:color w:val="595959"/>
          <w:szCs w:val="24"/>
        </w:rPr>
        <w:t xml:space="preserve">This allows dreamscape to scale visibility and revenue without the fixed costs of opening proprietary storefronts. </w:t>
      </w:r>
    </w:p>
    <w:p w14:paraId="280C42BC" w14:textId="77777777" w:rsidR="00FB4412" w:rsidRDefault="00FB4412" w:rsidP="00A52E51">
      <w:pPr>
        <w:pStyle w:val="ListParagraph"/>
        <w:rPr>
          <w:rFonts w:ascii="Avenir Next LT Pro Light" w:hAnsi="Avenir Next LT Pro Light"/>
          <w:color w:val="595959"/>
          <w:szCs w:val="24"/>
        </w:rPr>
      </w:pPr>
    </w:p>
    <w:p w14:paraId="69818DC0" w14:textId="40DBD3CB" w:rsidR="00B7538A" w:rsidRDefault="00AA6ACB" w:rsidP="00A52E51">
      <w:pPr>
        <w:pStyle w:val="ListParagraph"/>
        <w:rPr>
          <w:rFonts w:ascii="Avenir Next LT Pro Light" w:hAnsi="Avenir Next LT Pro Light"/>
          <w:b/>
          <w:bCs/>
          <w:i/>
          <w:iCs/>
          <w:color w:val="595959"/>
          <w:szCs w:val="24"/>
        </w:rPr>
      </w:pPr>
      <w:r>
        <w:rPr>
          <w:rFonts w:ascii="Avenir Next LT Pro Light" w:hAnsi="Avenir Next LT Pro Light"/>
          <w:b/>
          <w:bCs/>
          <w:i/>
          <w:iCs/>
          <w:color w:val="595959"/>
          <w:szCs w:val="24"/>
        </w:rPr>
        <w:t>Wholesale &amp; Partner Store Model</w:t>
      </w:r>
    </w:p>
    <w:p w14:paraId="0C8430A1" w14:textId="21CA715A" w:rsidR="00AA6ACB" w:rsidRDefault="00AA6ACB" w:rsidP="00A52E51">
      <w:pPr>
        <w:pStyle w:val="ListParagraph"/>
        <w:rPr>
          <w:rFonts w:ascii="Avenir Next LT Pro Light" w:hAnsi="Avenir Next LT Pro Light"/>
          <w:color w:val="595959"/>
          <w:szCs w:val="24"/>
        </w:rPr>
      </w:pPr>
      <w:r>
        <w:rPr>
          <w:rFonts w:ascii="Avenir Next LT Pro Light" w:hAnsi="Avenir Next LT Pro Light"/>
          <w:color w:val="595959"/>
          <w:szCs w:val="24"/>
        </w:rPr>
        <w:t xml:space="preserve">Dreamscape </w:t>
      </w:r>
      <w:r w:rsidR="006F4B7F">
        <w:rPr>
          <w:rFonts w:ascii="Avenir Next LT Pro Light" w:hAnsi="Avenir Next LT Pro Light"/>
          <w:color w:val="595959"/>
          <w:szCs w:val="24"/>
        </w:rPr>
        <w:t xml:space="preserve">products will be made available through </w:t>
      </w:r>
      <w:r w:rsidR="006F4B7F">
        <w:rPr>
          <w:rFonts w:ascii="Avenir Next LT Pro Light" w:hAnsi="Avenir Next LT Pro Light"/>
          <w:b/>
          <w:bCs/>
          <w:color w:val="595959"/>
          <w:szCs w:val="24"/>
        </w:rPr>
        <w:t>partner retail locations</w:t>
      </w:r>
      <w:r w:rsidR="001C7B54">
        <w:rPr>
          <w:rFonts w:ascii="Avenir Next LT Pro Light" w:hAnsi="Avenir Next LT Pro Light"/>
          <w:color w:val="595959"/>
          <w:szCs w:val="24"/>
        </w:rPr>
        <w:t xml:space="preserve"> under a </w:t>
      </w:r>
      <w:r w:rsidR="00FB4412">
        <w:rPr>
          <w:rFonts w:ascii="Avenir Next LT Pro Light" w:hAnsi="Avenir Next LT Pro Light"/>
          <w:color w:val="595959"/>
          <w:szCs w:val="24"/>
        </w:rPr>
        <w:t>wholesale</w:t>
      </w:r>
      <w:r w:rsidR="001C7B54">
        <w:rPr>
          <w:rFonts w:ascii="Avenir Next LT Pro Light" w:hAnsi="Avenir Next LT Pro Light"/>
          <w:color w:val="595959"/>
          <w:szCs w:val="24"/>
        </w:rPr>
        <w:t xml:space="preserve"> consignment, or revenue-sharing model depending on partner capabilities </w:t>
      </w:r>
      <w:r w:rsidR="0020404E">
        <w:rPr>
          <w:rFonts w:ascii="Avenir Next LT Pro Light" w:hAnsi="Avenir Next LT Pro Light"/>
          <w:color w:val="595959"/>
          <w:szCs w:val="24"/>
        </w:rPr>
        <w:t>and market conditions.</w:t>
      </w:r>
    </w:p>
    <w:p w14:paraId="478B4630" w14:textId="77777777" w:rsidR="00FB4412" w:rsidRDefault="00FB4412" w:rsidP="00A52E51">
      <w:pPr>
        <w:pStyle w:val="ListParagraph"/>
        <w:rPr>
          <w:rFonts w:ascii="Avenir Next LT Pro Light" w:hAnsi="Avenir Next LT Pro Light"/>
          <w:color w:val="595959"/>
          <w:szCs w:val="24"/>
        </w:rPr>
      </w:pPr>
    </w:p>
    <w:p w14:paraId="2231FFAD" w14:textId="6824895D" w:rsidR="00FB4412" w:rsidRDefault="002A6EA6" w:rsidP="00A52E51">
      <w:pPr>
        <w:pStyle w:val="ListParagraph"/>
        <w:rPr>
          <w:rFonts w:ascii="Avenir Next LT Pro Light" w:hAnsi="Avenir Next LT Pro Light"/>
          <w:b/>
          <w:bCs/>
          <w:i/>
          <w:iCs/>
          <w:color w:val="595959"/>
          <w:szCs w:val="24"/>
        </w:rPr>
      </w:pPr>
      <w:r>
        <w:rPr>
          <w:rFonts w:ascii="Avenir Next LT Pro Light" w:hAnsi="Avenir Next LT Pro Light"/>
          <w:b/>
          <w:bCs/>
          <w:i/>
          <w:iCs/>
          <w:color w:val="595959"/>
          <w:szCs w:val="24"/>
        </w:rPr>
        <w:t>Product Focus for Retail Partners:</w:t>
      </w:r>
    </w:p>
    <w:p w14:paraId="62F79CE1" w14:textId="6F42F9BB" w:rsidR="002A6EA6" w:rsidRPr="002A6EA6" w:rsidRDefault="002A6EA6" w:rsidP="00624B6C">
      <w:pPr>
        <w:pStyle w:val="ListParagraph"/>
        <w:numPr>
          <w:ilvl w:val="0"/>
          <w:numId w:val="41"/>
        </w:numPr>
        <w:rPr>
          <w:rFonts w:ascii="Avenir Next LT Pro Light" w:hAnsi="Avenir Next LT Pro Light"/>
          <w:b/>
          <w:bCs/>
          <w:i/>
          <w:iCs/>
          <w:color w:val="595959"/>
          <w:szCs w:val="24"/>
        </w:rPr>
      </w:pPr>
      <w:r>
        <w:rPr>
          <w:rFonts w:ascii="Avenir Next LT Pro Light" w:hAnsi="Avenir Next LT Pro Light"/>
          <w:color w:val="595959"/>
          <w:szCs w:val="24"/>
        </w:rPr>
        <w:t>Modular core products</w:t>
      </w:r>
    </w:p>
    <w:p w14:paraId="23B24630" w14:textId="01253A6C" w:rsidR="002A6EA6" w:rsidRPr="002A6EA6" w:rsidRDefault="002A6EA6" w:rsidP="00624B6C">
      <w:pPr>
        <w:pStyle w:val="ListParagraph"/>
        <w:numPr>
          <w:ilvl w:val="0"/>
          <w:numId w:val="41"/>
        </w:numPr>
        <w:rPr>
          <w:rFonts w:ascii="Avenir Next LT Pro Light" w:hAnsi="Avenir Next LT Pro Light"/>
          <w:b/>
          <w:bCs/>
          <w:i/>
          <w:iCs/>
          <w:color w:val="595959"/>
          <w:szCs w:val="24"/>
        </w:rPr>
      </w:pPr>
      <w:r>
        <w:rPr>
          <w:rFonts w:ascii="Avenir Next LT Pro Light" w:hAnsi="Avenir Next LT Pro Light"/>
          <w:color w:val="595959"/>
          <w:szCs w:val="24"/>
        </w:rPr>
        <w:t>Signature themed pieces</w:t>
      </w:r>
    </w:p>
    <w:p w14:paraId="6692180A" w14:textId="4B7582F6" w:rsidR="002A6EA6" w:rsidRPr="00690A18" w:rsidRDefault="00690A18" w:rsidP="00624B6C">
      <w:pPr>
        <w:pStyle w:val="ListParagraph"/>
        <w:numPr>
          <w:ilvl w:val="0"/>
          <w:numId w:val="41"/>
        </w:numPr>
        <w:rPr>
          <w:rFonts w:ascii="Avenir Next LT Pro Light" w:hAnsi="Avenir Next LT Pro Light"/>
          <w:b/>
          <w:bCs/>
          <w:i/>
          <w:iCs/>
          <w:color w:val="595959"/>
          <w:szCs w:val="24"/>
        </w:rPr>
      </w:pPr>
      <w:r>
        <w:rPr>
          <w:rFonts w:ascii="Avenir Next LT Pro Light" w:hAnsi="Avenir Next LT Pro Light"/>
          <w:color w:val="595959"/>
          <w:szCs w:val="24"/>
        </w:rPr>
        <w:t>D</w:t>
      </w:r>
      <w:r w:rsidR="002A6EA6">
        <w:rPr>
          <w:rFonts w:ascii="Avenir Next LT Pro Light" w:hAnsi="Avenir Next LT Pro Light"/>
          <w:color w:val="595959"/>
          <w:szCs w:val="24"/>
        </w:rPr>
        <w:t>isplay</w:t>
      </w:r>
      <w:r>
        <w:rPr>
          <w:rFonts w:ascii="Avenir Next LT Pro Light" w:hAnsi="Avenir Next LT Pro Light"/>
          <w:color w:val="595959"/>
          <w:szCs w:val="24"/>
        </w:rPr>
        <w:t>-friendly furniture sets</w:t>
      </w:r>
    </w:p>
    <w:p w14:paraId="3AF36904" w14:textId="0D48A82D" w:rsidR="00A83E2F" w:rsidRPr="00522DD6" w:rsidRDefault="00690A18" w:rsidP="00624B6C">
      <w:pPr>
        <w:pStyle w:val="ListParagraph"/>
        <w:numPr>
          <w:ilvl w:val="0"/>
          <w:numId w:val="41"/>
        </w:numPr>
        <w:rPr>
          <w:rFonts w:ascii="Avenir Next LT Pro Light" w:hAnsi="Avenir Next LT Pro Light"/>
          <w:b/>
          <w:bCs/>
          <w:i/>
          <w:iCs/>
          <w:color w:val="595959"/>
          <w:szCs w:val="24"/>
        </w:rPr>
      </w:pPr>
      <w:r>
        <w:rPr>
          <w:rFonts w:ascii="Avenir Next LT Pro Light" w:hAnsi="Avenir Next LT Pro Light"/>
          <w:color w:val="595959"/>
          <w:szCs w:val="24"/>
        </w:rPr>
        <w:t>Configurable demo units linked to the AI</w:t>
      </w:r>
      <w:r w:rsidR="00A83E2F">
        <w:rPr>
          <w:rFonts w:ascii="Avenir Next LT Pro Light" w:hAnsi="Avenir Next LT Pro Light"/>
          <w:color w:val="595959"/>
          <w:szCs w:val="24"/>
        </w:rPr>
        <w:t xml:space="preserve"> design portal</w:t>
      </w:r>
    </w:p>
    <w:p w14:paraId="6A2E2A8C" w14:textId="76D5062B" w:rsidR="00522DD6" w:rsidRDefault="00522DD6" w:rsidP="00522DD6">
      <w:pPr>
        <w:rPr>
          <w:rFonts w:ascii="Avenir Next LT Pro Light" w:hAnsi="Avenir Next LT Pro Light"/>
          <w:color w:val="595959"/>
          <w:szCs w:val="24"/>
        </w:rPr>
      </w:pPr>
      <w:r>
        <w:rPr>
          <w:rFonts w:ascii="Avenir Next LT Pro Light" w:hAnsi="Avenir Next LT Pro Light"/>
          <w:color w:val="595959"/>
          <w:szCs w:val="24"/>
        </w:rPr>
        <w:t>Retail</w:t>
      </w:r>
      <w:r w:rsidR="007120DC">
        <w:rPr>
          <w:rFonts w:ascii="Avenir Next LT Pro Light" w:hAnsi="Avenir Next LT Pro Light"/>
          <w:color w:val="595959"/>
          <w:szCs w:val="24"/>
        </w:rPr>
        <w:t xml:space="preserve"> partners act as </w:t>
      </w:r>
      <w:r w:rsidR="007120DC">
        <w:rPr>
          <w:rFonts w:ascii="Avenir Next LT Pro Light" w:hAnsi="Avenir Next LT Pro Light"/>
          <w:b/>
          <w:bCs/>
          <w:i/>
          <w:iCs/>
          <w:color w:val="595959"/>
          <w:szCs w:val="24"/>
        </w:rPr>
        <w:t>physical discovery</w:t>
      </w:r>
      <w:r w:rsidR="0014227B">
        <w:rPr>
          <w:rFonts w:ascii="Avenir Next LT Pro Light" w:hAnsi="Avenir Next LT Pro Light"/>
          <w:b/>
          <w:bCs/>
          <w:i/>
          <w:iCs/>
          <w:color w:val="595959"/>
          <w:szCs w:val="24"/>
        </w:rPr>
        <w:t xml:space="preserve"> points, </w:t>
      </w:r>
      <w:r w:rsidR="00BA004B">
        <w:rPr>
          <w:rFonts w:ascii="Avenir Next LT Pro Light" w:hAnsi="Avenir Next LT Pro Light"/>
          <w:color w:val="595959"/>
          <w:szCs w:val="24"/>
        </w:rPr>
        <w:t>while dreamscape retains control over customization, premium</w:t>
      </w:r>
      <w:r w:rsidR="00F4547A">
        <w:rPr>
          <w:rFonts w:ascii="Avenir Next LT Pro Light" w:hAnsi="Avenir Next LT Pro Light"/>
          <w:color w:val="595959"/>
          <w:szCs w:val="24"/>
        </w:rPr>
        <w:t xml:space="preserve"> upgrades, and fulfillment.</w:t>
      </w:r>
    </w:p>
    <w:p w14:paraId="1B5A8B7D" w14:textId="4B4683F1" w:rsidR="0061651C" w:rsidRDefault="0061651C" w:rsidP="00522DD6">
      <w:pPr>
        <w:rPr>
          <w:rFonts w:ascii="Avenir Next LT Pro Light" w:hAnsi="Avenir Next LT Pro Light"/>
          <w:b/>
          <w:bCs/>
          <w:i/>
          <w:iCs/>
          <w:color w:val="595959"/>
          <w:szCs w:val="24"/>
        </w:rPr>
      </w:pPr>
      <w:r>
        <w:rPr>
          <w:rFonts w:ascii="Avenir Next LT Pro Light" w:hAnsi="Avenir Next LT Pro Light"/>
          <w:b/>
          <w:bCs/>
          <w:i/>
          <w:iCs/>
          <w:color w:val="595959"/>
          <w:szCs w:val="24"/>
        </w:rPr>
        <w:t>Sales &amp; Revenue structure</w:t>
      </w:r>
    </w:p>
    <w:p w14:paraId="27303B25" w14:textId="48FC286A" w:rsidR="00501EE2" w:rsidRDefault="00501EE2" w:rsidP="00522DD6">
      <w:pPr>
        <w:rPr>
          <w:rFonts w:ascii="Avenir Next LT Pro Light" w:hAnsi="Avenir Next LT Pro Light"/>
          <w:color w:val="595959"/>
          <w:szCs w:val="24"/>
        </w:rPr>
      </w:pPr>
      <w:r>
        <w:rPr>
          <w:rFonts w:ascii="Avenir Next LT Pro Light" w:hAnsi="Avenir Next LT Pro Light"/>
          <w:color w:val="595959"/>
          <w:szCs w:val="24"/>
        </w:rPr>
        <w:t>Dreamscape may engage partner stores through multiple structures:</w:t>
      </w:r>
    </w:p>
    <w:p w14:paraId="05A89685" w14:textId="67D1B194" w:rsidR="00501EE2" w:rsidRPr="00867BD9" w:rsidRDefault="00894AFA" w:rsidP="00624B6C">
      <w:pPr>
        <w:pStyle w:val="ListParagraph"/>
        <w:numPr>
          <w:ilvl w:val="0"/>
          <w:numId w:val="42"/>
        </w:numPr>
        <w:rPr>
          <w:rFonts w:ascii="Avenir Next LT Pro Light" w:hAnsi="Avenir Next LT Pro Light"/>
          <w:color w:val="595959"/>
          <w:szCs w:val="24"/>
        </w:rPr>
      </w:pPr>
      <w:r>
        <w:rPr>
          <w:rFonts w:ascii="Avenir Next LT Pro Light" w:hAnsi="Avenir Next LT Pro Light"/>
          <w:b/>
          <w:bCs/>
          <w:i/>
          <w:iCs/>
          <w:color w:val="595959"/>
          <w:szCs w:val="24"/>
        </w:rPr>
        <w:t>Wholesale</w:t>
      </w:r>
    </w:p>
    <w:p w14:paraId="545CB789" w14:textId="72017CE6" w:rsidR="00867BD9" w:rsidRDefault="00867BD9" w:rsidP="00624B6C">
      <w:pPr>
        <w:pStyle w:val="ListParagraph"/>
        <w:numPr>
          <w:ilvl w:val="0"/>
          <w:numId w:val="43"/>
        </w:numPr>
        <w:rPr>
          <w:rFonts w:ascii="Avenir Next LT Pro Light" w:hAnsi="Avenir Next LT Pro Light"/>
          <w:color w:val="595959"/>
          <w:szCs w:val="24"/>
        </w:rPr>
      </w:pPr>
      <w:r>
        <w:rPr>
          <w:rFonts w:ascii="Avenir Next LT Pro Light" w:hAnsi="Avenir Next LT Pro Light"/>
          <w:color w:val="595959"/>
          <w:szCs w:val="24"/>
        </w:rPr>
        <w:t>Retailers purchase inventory at a discounted wholesale price</w:t>
      </w:r>
    </w:p>
    <w:p w14:paraId="26A31CFB" w14:textId="7F8FCFE4" w:rsidR="00867BD9" w:rsidRDefault="00867BD9" w:rsidP="00624B6C">
      <w:pPr>
        <w:pStyle w:val="ListParagraph"/>
        <w:numPr>
          <w:ilvl w:val="0"/>
          <w:numId w:val="43"/>
        </w:numPr>
        <w:rPr>
          <w:rFonts w:ascii="Avenir Next LT Pro Light" w:hAnsi="Avenir Next LT Pro Light"/>
          <w:color w:val="595959"/>
          <w:szCs w:val="24"/>
        </w:rPr>
      </w:pPr>
      <w:r>
        <w:rPr>
          <w:rFonts w:ascii="Avenir Next LT Pro Light" w:hAnsi="Avenir Next LT Pro Light"/>
          <w:color w:val="595959"/>
          <w:szCs w:val="24"/>
        </w:rPr>
        <w:t>Dreamscape benefits from immediate cash flow</w:t>
      </w:r>
    </w:p>
    <w:p w14:paraId="189673CE" w14:textId="6E22A511" w:rsidR="002265E0" w:rsidRDefault="002265E0" w:rsidP="00624B6C">
      <w:pPr>
        <w:pStyle w:val="ListParagraph"/>
        <w:numPr>
          <w:ilvl w:val="0"/>
          <w:numId w:val="43"/>
        </w:numPr>
        <w:rPr>
          <w:rFonts w:ascii="Avenir Next LT Pro Light" w:hAnsi="Avenir Next LT Pro Light"/>
          <w:color w:val="595959"/>
          <w:szCs w:val="24"/>
        </w:rPr>
      </w:pPr>
      <w:r>
        <w:rPr>
          <w:rFonts w:ascii="Avenir Next LT Pro Light" w:hAnsi="Avenir Next LT Pro Light"/>
          <w:color w:val="595959"/>
          <w:szCs w:val="24"/>
        </w:rPr>
        <w:t>Retailers handle in-store sales</w:t>
      </w:r>
    </w:p>
    <w:p w14:paraId="66AD62A3" w14:textId="5014F277" w:rsidR="002265E0" w:rsidRPr="009339F7" w:rsidRDefault="002265E0" w:rsidP="00624B6C">
      <w:pPr>
        <w:pStyle w:val="ListParagraph"/>
        <w:numPr>
          <w:ilvl w:val="0"/>
          <w:numId w:val="42"/>
        </w:numPr>
        <w:rPr>
          <w:rFonts w:ascii="Avenir Next LT Pro Light" w:hAnsi="Avenir Next LT Pro Light"/>
          <w:color w:val="595959"/>
          <w:szCs w:val="24"/>
        </w:rPr>
      </w:pPr>
      <w:r>
        <w:rPr>
          <w:rFonts w:ascii="Avenir Next LT Pro Light" w:hAnsi="Avenir Next LT Pro Light"/>
          <w:b/>
          <w:bCs/>
          <w:i/>
          <w:iCs/>
          <w:color w:val="595959"/>
          <w:szCs w:val="24"/>
        </w:rPr>
        <w:t xml:space="preserve">Consignment </w:t>
      </w:r>
    </w:p>
    <w:p w14:paraId="6ACB619E" w14:textId="6C8CC671" w:rsidR="009339F7" w:rsidRDefault="009339F7" w:rsidP="00624B6C">
      <w:pPr>
        <w:pStyle w:val="ListParagraph"/>
        <w:numPr>
          <w:ilvl w:val="0"/>
          <w:numId w:val="44"/>
        </w:numPr>
        <w:rPr>
          <w:rFonts w:ascii="Avenir Next LT Pro Light" w:hAnsi="Avenir Next LT Pro Light"/>
          <w:color w:val="595959"/>
          <w:szCs w:val="24"/>
        </w:rPr>
      </w:pPr>
      <w:r>
        <w:rPr>
          <w:rFonts w:ascii="Avenir Next LT Pro Light" w:hAnsi="Avenir Next LT Pro Light"/>
          <w:color w:val="595959"/>
          <w:szCs w:val="24"/>
        </w:rPr>
        <w:t xml:space="preserve">Dreamscape places products in stored with minimal upfront cost to </w:t>
      </w:r>
      <w:r w:rsidR="002A3A88">
        <w:rPr>
          <w:rFonts w:ascii="Avenir Next LT Pro Light" w:hAnsi="Avenir Next LT Pro Light"/>
          <w:color w:val="595959"/>
          <w:szCs w:val="24"/>
        </w:rPr>
        <w:t>partners</w:t>
      </w:r>
    </w:p>
    <w:p w14:paraId="45F57D17" w14:textId="49546DDD" w:rsidR="002A3A88" w:rsidRDefault="002A3A88" w:rsidP="00624B6C">
      <w:pPr>
        <w:pStyle w:val="ListParagraph"/>
        <w:numPr>
          <w:ilvl w:val="0"/>
          <w:numId w:val="44"/>
        </w:numPr>
        <w:rPr>
          <w:rFonts w:ascii="Avenir Next LT Pro Light" w:hAnsi="Avenir Next LT Pro Light"/>
          <w:color w:val="595959"/>
          <w:szCs w:val="24"/>
        </w:rPr>
      </w:pPr>
      <w:r>
        <w:rPr>
          <w:rFonts w:ascii="Avenir Next LT Pro Light" w:hAnsi="Avenir Next LT Pro Light"/>
          <w:color w:val="595959"/>
          <w:szCs w:val="24"/>
        </w:rPr>
        <w:t>Revenue is split after sale</w:t>
      </w:r>
    </w:p>
    <w:p w14:paraId="09B31AA7" w14:textId="5F520C6D" w:rsidR="002A3A88" w:rsidRDefault="002A3A88" w:rsidP="00624B6C">
      <w:pPr>
        <w:pStyle w:val="ListParagraph"/>
        <w:numPr>
          <w:ilvl w:val="0"/>
          <w:numId w:val="44"/>
        </w:numPr>
        <w:rPr>
          <w:rFonts w:ascii="Avenir Next LT Pro Light" w:hAnsi="Avenir Next LT Pro Light"/>
          <w:color w:val="595959"/>
          <w:szCs w:val="24"/>
        </w:rPr>
      </w:pPr>
      <w:r>
        <w:rPr>
          <w:rFonts w:ascii="Avenir Next LT Pro Light" w:hAnsi="Avenir Next LT Pro Light"/>
          <w:color w:val="595959"/>
          <w:szCs w:val="24"/>
        </w:rPr>
        <w:t>Ideal for early brand placement and testing new markets</w:t>
      </w:r>
    </w:p>
    <w:p w14:paraId="624E5C3E" w14:textId="7E26E063" w:rsidR="005F183A" w:rsidRPr="00920F17" w:rsidRDefault="005F183A" w:rsidP="00624B6C">
      <w:pPr>
        <w:pStyle w:val="ListParagraph"/>
        <w:numPr>
          <w:ilvl w:val="0"/>
          <w:numId w:val="42"/>
        </w:numPr>
        <w:rPr>
          <w:rFonts w:ascii="Avenir Next LT Pro Light" w:hAnsi="Avenir Next LT Pro Light"/>
          <w:b/>
          <w:bCs/>
          <w:color w:val="595959"/>
          <w:szCs w:val="24"/>
        </w:rPr>
      </w:pPr>
      <w:r w:rsidRPr="00920F17">
        <w:rPr>
          <w:rFonts w:ascii="Avenir Next LT Pro Light" w:hAnsi="Avenir Next LT Pro Light"/>
          <w:b/>
          <w:bCs/>
          <w:color w:val="595959"/>
          <w:szCs w:val="24"/>
        </w:rPr>
        <w:t>Lead-</w:t>
      </w:r>
      <w:r w:rsidR="00A75688" w:rsidRPr="00920F17">
        <w:rPr>
          <w:rFonts w:ascii="Avenir Next LT Pro Light" w:hAnsi="Avenir Next LT Pro Light"/>
          <w:b/>
          <w:bCs/>
          <w:color w:val="595959"/>
          <w:szCs w:val="24"/>
        </w:rPr>
        <w:t>generation Partnerships</w:t>
      </w:r>
    </w:p>
    <w:p w14:paraId="77247291" w14:textId="46537480" w:rsidR="00A75688" w:rsidRDefault="00A75688" w:rsidP="00624B6C">
      <w:pPr>
        <w:pStyle w:val="ListParagraph"/>
        <w:numPr>
          <w:ilvl w:val="0"/>
          <w:numId w:val="45"/>
        </w:numPr>
        <w:rPr>
          <w:rFonts w:ascii="Avenir Next LT Pro Light" w:hAnsi="Avenir Next LT Pro Light"/>
          <w:color w:val="595959"/>
          <w:szCs w:val="24"/>
        </w:rPr>
      </w:pPr>
      <w:r>
        <w:rPr>
          <w:rFonts w:ascii="Avenir Next LT Pro Light" w:hAnsi="Avenir Next LT Pro Light"/>
          <w:color w:val="595959"/>
          <w:szCs w:val="24"/>
        </w:rPr>
        <w:t>Retail locations showcase Dreamsc</w:t>
      </w:r>
      <w:r w:rsidR="00264FAB">
        <w:rPr>
          <w:rFonts w:ascii="Avenir Next LT Pro Light" w:hAnsi="Avenir Next LT Pro Light"/>
          <w:color w:val="595959"/>
          <w:szCs w:val="24"/>
        </w:rPr>
        <w:t>ape products</w:t>
      </w:r>
    </w:p>
    <w:p w14:paraId="15704A4B" w14:textId="17B76CF0" w:rsidR="00264FAB" w:rsidRDefault="00264FAB" w:rsidP="00624B6C">
      <w:pPr>
        <w:pStyle w:val="ListParagraph"/>
        <w:numPr>
          <w:ilvl w:val="0"/>
          <w:numId w:val="45"/>
        </w:numPr>
        <w:rPr>
          <w:rFonts w:ascii="Avenir Next LT Pro Light" w:hAnsi="Avenir Next LT Pro Light"/>
          <w:color w:val="595959"/>
          <w:szCs w:val="24"/>
        </w:rPr>
      </w:pPr>
      <w:r>
        <w:rPr>
          <w:rFonts w:ascii="Avenir Next LT Pro Light" w:hAnsi="Avenir Next LT Pro Light"/>
          <w:color w:val="595959"/>
          <w:szCs w:val="24"/>
        </w:rPr>
        <w:t>Customers complete customization</w:t>
      </w:r>
      <w:r w:rsidR="004160CD">
        <w:rPr>
          <w:rFonts w:ascii="Avenir Next LT Pro Light" w:hAnsi="Avenir Next LT Pro Light"/>
          <w:color w:val="595959"/>
          <w:szCs w:val="24"/>
        </w:rPr>
        <w:t xml:space="preserve"> and purchase through Dreamscape’s platform</w:t>
      </w:r>
    </w:p>
    <w:p w14:paraId="51A20702" w14:textId="5A9988BB" w:rsidR="004160CD" w:rsidRDefault="004160CD" w:rsidP="00624B6C">
      <w:pPr>
        <w:pStyle w:val="ListParagraph"/>
        <w:numPr>
          <w:ilvl w:val="0"/>
          <w:numId w:val="45"/>
        </w:numPr>
        <w:rPr>
          <w:rFonts w:ascii="Avenir Next LT Pro Light" w:hAnsi="Avenir Next LT Pro Light"/>
          <w:color w:val="595959"/>
          <w:szCs w:val="24"/>
        </w:rPr>
      </w:pPr>
      <w:r>
        <w:rPr>
          <w:rFonts w:ascii="Avenir Next LT Pro Light" w:hAnsi="Avenir Next LT Pro Light"/>
          <w:color w:val="595959"/>
          <w:szCs w:val="24"/>
        </w:rPr>
        <w:t>Partner</w:t>
      </w:r>
      <w:r w:rsidR="001E6EF1">
        <w:rPr>
          <w:rFonts w:ascii="Avenir Next LT Pro Light" w:hAnsi="Avenir Next LT Pro Light"/>
          <w:color w:val="595959"/>
          <w:szCs w:val="24"/>
        </w:rPr>
        <w:t xml:space="preserve"> stores receive referral or commission fees</w:t>
      </w:r>
    </w:p>
    <w:p w14:paraId="07EA049A" w14:textId="1A98005C" w:rsidR="00144ACD" w:rsidRDefault="00144ACD" w:rsidP="00144ACD">
      <w:pPr>
        <w:pStyle w:val="ListParagraph"/>
        <w:ind w:left="1080"/>
        <w:rPr>
          <w:rFonts w:ascii="Avenir Next LT Pro Light" w:hAnsi="Avenir Next LT Pro Light"/>
          <w:color w:val="595959"/>
          <w:szCs w:val="24"/>
        </w:rPr>
      </w:pPr>
      <w:r>
        <w:rPr>
          <w:rFonts w:ascii="Avenir Next LT Pro Light" w:hAnsi="Avenir Next LT Pro Light"/>
          <w:color w:val="595959"/>
          <w:szCs w:val="24"/>
        </w:rPr>
        <w:t xml:space="preserve">This hybrid approach balances </w:t>
      </w:r>
      <w:r w:rsidRPr="00144ACD">
        <w:rPr>
          <w:rFonts w:ascii="Avenir Next LT Pro Light" w:hAnsi="Avenir Next LT Pro Light"/>
          <w:b/>
          <w:bCs/>
          <w:color w:val="595959"/>
          <w:szCs w:val="24"/>
        </w:rPr>
        <w:t>cash flow, brand control, and scalability.</w:t>
      </w:r>
      <w:r w:rsidR="008C7C31">
        <w:rPr>
          <w:rFonts w:ascii="Avenir Next LT Pro Light" w:hAnsi="Avenir Next LT Pro Light"/>
          <w:b/>
          <w:bCs/>
          <w:color w:val="595959"/>
          <w:szCs w:val="24"/>
        </w:rPr>
        <w:t xml:space="preserve"> </w:t>
      </w:r>
      <w:r w:rsidR="008C7C31">
        <w:rPr>
          <w:rFonts w:ascii="Avenir Next LT Pro Light" w:hAnsi="Avenir Next LT Pro Light"/>
          <w:color w:val="595959"/>
          <w:szCs w:val="24"/>
        </w:rPr>
        <w:t>Retail distribution offers several advantages</w:t>
      </w:r>
      <w:r w:rsidR="00457D63">
        <w:rPr>
          <w:rFonts w:ascii="Avenir Next LT Pro Light" w:hAnsi="Avenir Next LT Pro Light"/>
          <w:color w:val="595959"/>
          <w:szCs w:val="24"/>
        </w:rPr>
        <w:t>:</w:t>
      </w:r>
    </w:p>
    <w:p w14:paraId="7F262BD7" w14:textId="6AD9E564" w:rsidR="00457D63" w:rsidRDefault="00457D63" w:rsidP="00624B6C">
      <w:pPr>
        <w:pStyle w:val="ListParagraph"/>
        <w:numPr>
          <w:ilvl w:val="0"/>
          <w:numId w:val="45"/>
        </w:numPr>
        <w:rPr>
          <w:rFonts w:ascii="Avenir Next LT Pro Light" w:hAnsi="Avenir Next LT Pro Light"/>
          <w:color w:val="595959"/>
          <w:szCs w:val="24"/>
        </w:rPr>
      </w:pPr>
      <w:r>
        <w:rPr>
          <w:rFonts w:ascii="Avenir Next LT Pro Light" w:hAnsi="Avenir Next LT Pro Light"/>
          <w:color w:val="595959"/>
          <w:szCs w:val="24"/>
        </w:rPr>
        <w:t>Increased brand exposure without signifi</w:t>
      </w:r>
      <w:r w:rsidR="006C6EF3">
        <w:rPr>
          <w:rFonts w:ascii="Avenir Next LT Pro Light" w:hAnsi="Avenir Next LT Pro Light"/>
          <w:color w:val="595959"/>
          <w:szCs w:val="24"/>
        </w:rPr>
        <w:t>cant capital investment</w:t>
      </w:r>
    </w:p>
    <w:p w14:paraId="3689923B" w14:textId="4377B8F4" w:rsidR="006C6EF3" w:rsidRDefault="006C6EF3" w:rsidP="00624B6C">
      <w:pPr>
        <w:pStyle w:val="ListParagraph"/>
        <w:numPr>
          <w:ilvl w:val="0"/>
          <w:numId w:val="45"/>
        </w:numPr>
        <w:rPr>
          <w:rFonts w:ascii="Avenir Next LT Pro Light" w:hAnsi="Avenir Next LT Pro Light"/>
          <w:color w:val="595959"/>
          <w:szCs w:val="24"/>
        </w:rPr>
      </w:pPr>
      <w:r>
        <w:rPr>
          <w:rFonts w:ascii="Avenir Next LT Pro Light" w:hAnsi="Avenir Next LT Pro Light"/>
          <w:color w:val="595959"/>
          <w:szCs w:val="24"/>
        </w:rPr>
        <w:t>Access to established customer bases</w:t>
      </w:r>
    </w:p>
    <w:p w14:paraId="64E5A6E5" w14:textId="6B85C4C5" w:rsidR="0041740B" w:rsidRDefault="0041740B" w:rsidP="00624B6C">
      <w:pPr>
        <w:pStyle w:val="ListParagraph"/>
        <w:numPr>
          <w:ilvl w:val="0"/>
          <w:numId w:val="45"/>
        </w:numPr>
        <w:rPr>
          <w:rFonts w:ascii="Avenir Next LT Pro Light" w:hAnsi="Avenir Next LT Pro Light"/>
          <w:color w:val="595959"/>
          <w:szCs w:val="24"/>
        </w:rPr>
      </w:pPr>
      <w:r>
        <w:rPr>
          <w:rFonts w:ascii="Avenir Next LT Pro Light" w:hAnsi="Avenir Next LT Pro Light"/>
          <w:color w:val="595959"/>
          <w:szCs w:val="24"/>
        </w:rPr>
        <w:t>Reduced customer acquisition costs</w:t>
      </w:r>
    </w:p>
    <w:p w14:paraId="30B147F0" w14:textId="584E459A" w:rsidR="00877439" w:rsidRDefault="00877439" w:rsidP="00624B6C">
      <w:pPr>
        <w:pStyle w:val="ListParagraph"/>
        <w:numPr>
          <w:ilvl w:val="0"/>
          <w:numId w:val="45"/>
        </w:numPr>
        <w:rPr>
          <w:rFonts w:ascii="Avenir Next LT Pro Light" w:hAnsi="Avenir Next LT Pro Light"/>
          <w:color w:val="595959"/>
          <w:szCs w:val="24"/>
        </w:rPr>
      </w:pPr>
      <w:r>
        <w:rPr>
          <w:rFonts w:ascii="Avenir Next LT Pro Light" w:hAnsi="Avenir Next LT Pro Light"/>
          <w:color w:val="595959"/>
          <w:szCs w:val="24"/>
        </w:rPr>
        <w:t>Validation through third-party retailers</w:t>
      </w:r>
    </w:p>
    <w:p w14:paraId="68211BCA" w14:textId="37377E81" w:rsidR="00877439" w:rsidRDefault="00877439" w:rsidP="00624B6C">
      <w:pPr>
        <w:pStyle w:val="ListParagraph"/>
        <w:numPr>
          <w:ilvl w:val="0"/>
          <w:numId w:val="45"/>
        </w:numPr>
        <w:rPr>
          <w:rFonts w:ascii="Avenir Next LT Pro Light" w:hAnsi="Avenir Next LT Pro Light"/>
          <w:color w:val="595959"/>
          <w:szCs w:val="24"/>
        </w:rPr>
      </w:pPr>
      <w:r>
        <w:rPr>
          <w:rFonts w:ascii="Avenir Next LT Pro Light" w:hAnsi="Avenir Next LT Pro Light"/>
          <w:color w:val="595959"/>
          <w:szCs w:val="24"/>
        </w:rPr>
        <w:t>Faster geographic expansion</w:t>
      </w:r>
    </w:p>
    <w:p w14:paraId="5E3541CA" w14:textId="7E534EEE" w:rsidR="007F1867" w:rsidRDefault="00352C0C" w:rsidP="00515676">
      <w:pPr>
        <w:rPr>
          <w:rFonts w:ascii="Avenir Next LT Pro Light" w:hAnsi="Avenir Next LT Pro Light"/>
          <w:color w:val="595959"/>
          <w:szCs w:val="24"/>
        </w:rPr>
      </w:pPr>
      <w:r>
        <w:rPr>
          <w:rFonts w:ascii="Avenir Next LT Pro Light" w:hAnsi="Avenir Next LT Pro Light"/>
          <w:b/>
          <w:bCs/>
          <w:i/>
          <w:iCs/>
          <w:color w:val="595959"/>
          <w:szCs w:val="24"/>
        </w:rPr>
        <w:t xml:space="preserve">Integration With Technology </w:t>
      </w:r>
      <w:r w:rsidR="007F1867">
        <w:rPr>
          <w:rFonts w:ascii="Avenir Next LT Pro Light" w:hAnsi="Avenir Next LT Pro Light"/>
          <w:b/>
          <w:bCs/>
          <w:i/>
          <w:iCs/>
          <w:color w:val="595959"/>
          <w:szCs w:val="24"/>
        </w:rPr>
        <w:t xml:space="preserve">Platform- </w:t>
      </w:r>
      <w:r w:rsidR="007F1867">
        <w:rPr>
          <w:rFonts w:ascii="Avenir Next LT Pro Light" w:hAnsi="Avenir Next LT Pro Light"/>
          <w:color w:val="595959"/>
          <w:szCs w:val="24"/>
        </w:rPr>
        <w:t>retail partners will be integrated into</w:t>
      </w:r>
      <w:r w:rsidR="002755B1">
        <w:rPr>
          <w:rFonts w:ascii="Avenir Next LT Pro Light" w:hAnsi="Avenir Next LT Pro Light"/>
          <w:color w:val="595959"/>
          <w:szCs w:val="24"/>
        </w:rPr>
        <w:t xml:space="preserve"> Dreamscape’s </w:t>
      </w:r>
      <w:r w:rsidR="002755B1">
        <w:rPr>
          <w:rFonts w:ascii="Avenir Next LT Pro Light" w:hAnsi="Avenir Next LT Pro Light"/>
          <w:b/>
          <w:bCs/>
          <w:color w:val="595959"/>
          <w:szCs w:val="24"/>
        </w:rPr>
        <w:t>AI design and ordering system,</w:t>
      </w:r>
      <w:r w:rsidR="00B55841">
        <w:rPr>
          <w:rFonts w:ascii="Avenir Next LT Pro Light" w:hAnsi="Avenir Next LT Pro Light"/>
          <w:b/>
          <w:bCs/>
          <w:color w:val="595959"/>
          <w:szCs w:val="24"/>
        </w:rPr>
        <w:t xml:space="preserve"> </w:t>
      </w:r>
      <w:r w:rsidR="00B55841">
        <w:rPr>
          <w:rFonts w:ascii="Avenir Next LT Pro Light" w:hAnsi="Avenir Next LT Pro Light"/>
          <w:color w:val="595959"/>
          <w:szCs w:val="24"/>
        </w:rPr>
        <w:t>allowing customers to:</w:t>
      </w:r>
    </w:p>
    <w:p w14:paraId="5E555AC2" w14:textId="16EAD046" w:rsidR="00B75DF4" w:rsidRDefault="00B75DF4" w:rsidP="00624B6C">
      <w:pPr>
        <w:pStyle w:val="ListParagraph"/>
        <w:numPr>
          <w:ilvl w:val="0"/>
          <w:numId w:val="46"/>
        </w:numPr>
        <w:rPr>
          <w:rFonts w:ascii="Avenir Next LT Pro Light" w:hAnsi="Avenir Next LT Pro Light"/>
          <w:color w:val="595959"/>
          <w:szCs w:val="24"/>
        </w:rPr>
      </w:pPr>
      <w:r>
        <w:rPr>
          <w:rFonts w:ascii="Avenir Next LT Pro Light" w:hAnsi="Avenir Next LT Pro Light"/>
          <w:color w:val="595959"/>
          <w:szCs w:val="24"/>
        </w:rPr>
        <w:t>View themed furniture in-store</w:t>
      </w:r>
    </w:p>
    <w:p w14:paraId="6D9DD678" w14:textId="2FDD6F74" w:rsidR="00B75DF4" w:rsidRDefault="00CA2A92" w:rsidP="00624B6C">
      <w:pPr>
        <w:pStyle w:val="ListParagraph"/>
        <w:numPr>
          <w:ilvl w:val="0"/>
          <w:numId w:val="46"/>
        </w:numPr>
        <w:rPr>
          <w:rFonts w:ascii="Avenir Next LT Pro Light" w:hAnsi="Avenir Next LT Pro Light"/>
          <w:color w:val="595959"/>
          <w:szCs w:val="24"/>
        </w:rPr>
      </w:pPr>
      <w:r>
        <w:rPr>
          <w:rFonts w:ascii="Avenir Next LT Pro Light" w:hAnsi="Avenir Next LT Pro Light"/>
          <w:color w:val="595959"/>
          <w:szCs w:val="24"/>
        </w:rPr>
        <w:t>Customize design digitally</w:t>
      </w:r>
    </w:p>
    <w:p w14:paraId="4F43ECF2" w14:textId="30163A7E" w:rsidR="00CA2A92" w:rsidRDefault="00CA2A92" w:rsidP="00624B6C">
      <w:pPr>
        <w:pStyle w:val="ListParagraph"/>
        <w:numPr>
          <w:ilvl w:val="0"/>
          <w:numId w:val="46"/>
        </w:numPr>
        <w:rPr>
          <w:rFonts w:ascii="Avenir Next LT Pro Light" w:hAnsi="Avenir Next LT Pro Light"/>
          <w:color w:val="595959"/>
          <w:szCs w:val="24"/>
        </w:rPr>
      </w:pPr>
      <w:r>
        <w:rPr>
          <w:rFonts w:ascii="Avenir Next LT Pro Light" w:hAnsi="Avenir Next LT Pro Light"/>
          <w:color w:val="595959"/>
          <w:szCs w:val="24"/>
        </w:rPr>
        <w:t>Place orders through the Dreamscape platform</w:t>
      </w:r>
    </w:p>
    <w:p w14:paraId="1C1A4D0E" w14:textId="6E2FDA2A" w:rsidR="00CA2A92" w:rsidRDefault="00CA2A92" w:rsidP="00624B6C">
      <w:pPr>
        <w:pStyle w:val="ListParagraph"/>
        <w:numPr>
          <w:ilvl w:val="0"/>
          <w:numId w:val="46"/>
        </w:numPr>
        <w:rPr>
          <w:rFonts w:ascii="Avenir Next LT Pro Light" w:hAnsi="Avenir Next LT Pro Light"/>
          <w:color w:val="595959"/>
          <w:szCs w:val="24"/>
        </w:rPr>
      </w:pPr>
      <w:r>
        <w:rPr>
          <w:rFonts w:ascii="Avenir Next LT Pro Light" w:hAnsi="Avenir Next LT Pro Light"/>
          <w:color w:val="595959"/>
          <w:szCs w:val="24"/>
        </w:rPr>
        <w:lastRenderedPageBreak/>
        <w:t>Arrange finan</w:t>
      </w:r>
      <w:r w:rsidR="0082210F">
        <w:rPr>
          <w:rFonts w:ascii="Avenir Next LT Pro Light" w:hAnsi="Avenir Next LT Pro Light"/>
          <w:color w:val="595959"/>
          <w:szCs w:val="24"/>
        </w:rPr>
        <w:t>cing, layaway, or rental options</w:t>
      </w:r>
    </w:p>
    <w:p w14:paraId="4BA74AF6" w14:textId="55469422" w:rsidR="0082210F" w:rsidRDefault="00114DC0" w:rsidP="0082210F">
      <w:pPr>
        <w:ind w:left="360"/>
        <w:rPr>
          <w:rFonts w:ascii="Avenir Next LT Pro Light" w:hAnsi="Avenir Next LT Pro Light"/>
          <w:color w:val="595959"/>
          <w:szCs w:val="24"/>
        </w:rPr>
      </w:pPr>
      <w:r>
        <w:rPr>
          <w:rFonts w:ascii="Avenir Next LT Pro Light" w:hAnsi="Avenir Next LT Pro Light"/>
          <w:color w:val="595959"/>
          <w:szCs w:val="24"/>
        </w:rPr>
        <w:t>This ensures Dreamscape maintains ownership of</w:t>
      </w:r>
      <w:r w:rsidR="00106678">
        <w:rPr>
          <w:rFonts w:ascii="Avenir Next LT Pro Light" w:hAnsi="Avenir Next LT Pro Light"/>
          <w:color w:val="595959"/>
          <w:szCs w:val="24"/>
        </w:rPr>
        <w:t>:</w:t>
      </w:r>
    </w:p>
    <w:p w14:paraId="15B1ED4C" w14:textId="18C97B41" w:rsidR="00106678" w:rsidRDefault="00106678" w:rsidP="00624B6C">
      <w:pPr>
        <w:pStyle w:val="ListParagraph"/>
        <w:numPr>
          <w:ilvl w:val="0"/>
          <w:numId w:val="47"/>
        </w:numPr>
        <w:rPr>
          <w:rFonts w:ascii="Avenir Next LT Pro Light" w:hAnsi="Avenir Next LT Pro Light"/>
          <w:color w:val="595959"/>
          <w:szCs w:val="24"/>
        </w:rPr>
      </w:pPr>
      <w:r>
        <w:rPr>
          <w:rFonts w:ascii="Avenir Next LT Pro Light" w:hAnsi="Avenir Next LT Pro Light"/>
          <w:color w:val="595959"/>
          <w:szCs w:val="24"/>
        </w:rPr>
        <w:t>Customer relationships</w:t>
      </w:r>
    </w:p>
    <w:p w14:paraId="4500415E" w14:textId="70BB3853" w:rsidR="00106678" w:rsidRDefault="00B2651D" w:rsidP="00624B6C">
      <w:pPr>
        <w:pStyle w:val="ListParagraph"/>
        <w:numPr>
          <w:ilvl w:val="0"/>
          <w:numId w:val="47"/>
        </w:numPr>
        <w:rPr>
          <w:rFonts w:ascii="Avenir Next LT Pro Light" w:hAnsi="Avenir Next LT Pro Light"/>
          <w:color w:val="595959"/>
          <w:szCs w:val="24"/>
        </w:rPr>
      </w:pPr>
      <w:r>
        <w:rPr>
          <w:rFonts w:ascii="Avenir Next LT Pro Light" w:hAnsi="Avenir Next LT Pro Light"/>
          <w:color w:val="595959"/>
          <w:szCs w:val="24"/>
        </w:rPr>
        <w:t>C</w:t>
      </w:r>
      <w:r w:rsidR="00106678">
        <w:rPr>
          <w:rFonts w:ascii="Avenir Next LT Pro Light" w:hAnsi="Avenir Next LT Pro Light"/>
          <w:color w:val="595959"/>
          <w:szCs w:val="24"/>
        </w:rPr>
        <w:t>ustom</w:t>
      </w:r>
      <w:r>
        <w:rPr>
          <w:rFonts w:ascii="Avenir Next LT Pro Light" w:hAnsi="Avenir Next LT Pro Light"/>
          <w:color w:val="595959"/>
          <w:szCs w:val="24"/>
        </w:rPr>
        <w:t>ization workflows</w:t>
      </w:r>
    </w:p>
    <w:p w14:paraId="3D6EBB75" w14:textId="1E273D4E" w:rsidR="00B2651D" w:rsidRDefault="00B2651D" w:rsidP="00624B6C">
      <w:pPr>
        <w:pStyle w:val="ListParagraph"/>
        <w:numPr>
          <w:ilvl w:val="0"/>
          <w:numId w:val="47"/>
        </w:numPr>
        <w:rPr>
          <w:rFonts w:ascii="Avenir Next LT Pro Light" w:hAnsi="Avenir Next LT Pro Light"/>
          <w:color w:val="595959"/>
          <w:szCs w:val="24"/>
        </w:rPr>
      </w:pPr>
      <w:r>
        <w:rPr>
          <w:rFonts w:ascii="Avenir Next LT Pro Light" w:hAnsi="Avenir Next LT Pro Light"/>
          <w:color w:val="595959"/>
          <w:szCs w:val="24"/>
        </w:rPr>
        <w:t>Financing and payment structu</w:t>
      </w:r>
      <w:r w:rsidR="00920453">
        <w:rPr>
          <w:rFonts w:ascii="Avenir Next LT Pro Light" w:hAnsi="Avenir Next LT Pro Light"/>
          <w:color w:val="595959"/>
          <w:szCs w:val="24"/>
        </w:rPr>
        <w:t>res</w:t>
      </w:r>
    </w:p>
    <w:p w14:paraId="3CF8D20D" w14:textId="37CA3B4B" w:rsidR="00920453" w:rsidRDefault="00920453" w:rsidP="00624B6C">
      <w:pPr>
        <w:pStyle w:val="ListParagraph"/>
        <w:numPr>
          <w:ilvl w:val="0"/>
          <w:numId w:val="47"/>
        </w:numPr>
        <w:rPr>
          <w:rFonts w:ascii="Avenir Next LT Pro Light" w:hAnsi="Avenir Next LT Pro Light"/>
          <w:color w:val="595959"/>
          <w:szCs w:val="24"/>
        </w:rPr>
      </w:pPr>
      <w:r>
        <w:rPr>
          <w:rFonts w:ascii="Avenir Next LT Pro Light" w:hAnsi="Avenir Next LT Pro Light"/>
          <w:color w:val="595959"/>
          <w:szCs w:val="24"/>
        </w:rPr>
        <w:t>Long-term data and analytics</w:t>
      </w:r>
    </w:p>
    <w:p w14:paraId="25FF3243" w14:textId="7CCC1805" w:rsidR="00920453" w:rsidRDefault="000E7BE3" w:rsidP="00920453">
      <w:pPr>
        <w:rPr>
          <w:rFonts w:ascii="Avenir Next LT Pro Light" w:hAnsi="Avenir Next LT Pro Light"/>
          <w:color w:val="595959"/>
          <w:szCs w:val="24"/>
        </w:rPr>
      </w:pPr>
      <w:r>
        <w:rPr>
          <w:rFonts w:ascii="Avenir Next LT Pro Light" w:hAnsi="Avenir Next LT Pro Light"/>
          <w:color w:val="595959"/>
          <w:szCs w:val="24"/>
        </w:rPr>
        <w:t>This generates wholesale revenue alongside direct sales</w:t>
      </w:r>
      <w:r w:rsidR="004E606D">
        <w:rPr>
          <w:rFonts w:ascii="Avenir Next LT Pro Light" w:hAnsi="Avenir Next LT Pro Light"/>
          <w:color w:val="595959"/>
          <w:szCs w:val="24"/>
        </w:rPr>
        <w:t>.</w:t>
      </w:r>
    </w:p>
    <w:p w14:paraId="07FC922D" w14:textId="77777777" w:rsidR="004E606D" w:rsidRPr="008A3317" w:rsidRDefault="004E606D" w:rsidP="00920453">
      <w:pPr>
        <w:rPr>
          <w:rFonts w:ascii="Avenir Next LT Pro Light" w:hAnsi="Avenir Next LT Pro Light"/>
          <w:b/>
          <w:bCs/>
          <w:i/>
          <w:iCs/>
          <w:color w:val="595959"/>
          <w:szCs w:val="24"/>
        </w:rPr>
      </w:pPr>
    </w:p>
    <w:p w14:paraId="3C58D95F" w14:textId="68197DA2" w:rsidR="00A83E2F" w:rsidRDefault="00D4220F" w:rsidP="00A83E2F">
      <w:pPr>
        <w:rPr>
          <w:rFonts w:ascii="Avenir Next LT Pro Light" w:hAnsi="Avenir Next LT Pro Light"/>
          <w:b/>
          <w:bCs/>
          <w:i/>
          <w:iCs/>
          <w:color w:val="595959"/>
          <w:szCs w:val="24"/>
        </w:rPr>
      </w:pPr>
      <w:r>
        <w:rPr>
          <w:rFonts w:ascii="Avenir Next LT Pro Light" w:hAnsi="Avenir Next LT Pro Light"/>
          <w:b/>
          <w:bCs/>
          <w:i/>
          <w:iCs/>
          <w:color w:val="595959"/>
          <w:szCs w:val="24"/>
        </w:rPr>
        <w:t>Risk Management</w:t>
      </w:r>
    </w:p>
    <w:p w14:paraId="4FB2234B" w14:textId="53A4C13F" w:rsidR="00D4220F" w:rsidRDefault="00D4220F" w:rsidP="00A83E2F">
      <w:pPr>
        <w:rPr>
          <w:rFonts w:ascii="Avenir Next LT Pro Light" w:hAnsi="Avenir Next LT Pro Light"/>
          <w:color w:val="595959"/>
          <w:szCs w:val="24"/>
        </w:rPr>
      </w:pPr>
      <w:r w:rsidRPr="00D4220F">
        <w:rPr>
          <w:rFonts w:ascii="Avenir Next LT Pro Light" w:hAnsi="Avenir Next LT Pro Light"/>
          <w:color w:val="595959"/>
          <w:szCs w:val="24"/>
        </w:rPr>
        <w:t>To manage risk:</w:t>
      </w:r>
    </w:p>
    <w:p w14:paraId="0F84C73B" w14:textId="02883125" w:rsidR="00D4220F" w:rsidRDefault="004776FB" w:rsidP="00624B6C">
      <w:pPr>
        <w:pStyle w:val="ListParagraph"/>
        <w:numPr>
          <w:ilvl w:val="0"/>
          <w:numId w:val="48"/>
        </w:numPr>
        <w:rPr>
          <w:rFonts w:ascii="Avenir Next LT Pro Light" w:hAnsi="Avenir Next LT Pro Light"/>
          <w:color w:val="595959"/>
          <w:szCs w:val="24"/>
        </w:rPr>
      </w:pPr>
      <w:r>
        <w:rPr>
          <w:rFonts w:ascii="Avenir Next LT Pro Light" w:hAnsi="Avenir Next LT Pro Light"/>
          <w:color w:val="595959"/>
          <w:szCs w:val="24"/>
        </w:rPr>
        <w:t>I</w:t>
      </w:r>
      <w:r w:rsidR="00D4220F">
        <w:rPr>
          <w:rFonts w:ascii="Avenir Next LT Pro Light" w:hAnsi="Avenir Next LT Pro Light"/>
          <w:color w:val="595959"/>
          <w:szCs w:val="24"/>
        </w:rPr>
        <w:t>nitia</w:t>
      </w:r>
      <w:r>
        <w:rPr>
          <w:rFonts w:ascii="Avenir Next LT Pro Light" w:hAnsi="Avenir Next LT Pro Light"/>
          <w:color w:val="595959"/>
          <w:szCs w:val="24"/>
        </w:rPr>
        <w:t xml:space="preserve">l partnerships will focus on limited </w:t>
      </w:r>
      <w:proofErr w:type="gramStart"/>
      <w:r w:rsidR="00460739">
        <w:rPr>
          <w:rFonts w:ascii="Avenir Next LT Pro Light" w:hAnsi="Avenir Next LT Pro Light"/>
          <w:color w:val="595959"/>
          <w:szCs w:val="24"/>
        </w:rPr>
        <w:t>SKUs(</w:t>
      </w:r>
      <w:proofErr w:type="gramEnd"/>
      <w:r w:rsidR="00460739">
        <w:rPr>
          <w:rFonts w:ascii="Avenir Next LT Pro Light" w:hAnsi="Avenir Next LT Pro Light"/>
          <w:color w:val="595959"/>
          <w:szCs w:val="24"/>
        </w:rPr>
        <w:t>stock keeping unit)</w:t>
      </w:r>
    </w:p>
    <w:p w14:paraId="3CBB9815" w14:textId="19512CA4" w:rsidR="00460739" w:rsidRDefault="0020233D" w:rsidP="00624B6C">
      <w:pPr>
        <w:pStyle w:val="ListParagraph"/>
        <w:numPr>
          <w:ilvl w:val="0"/>
          <w:numId w:val="48"/>
        </w:numPr>
        <w:rPr>
          <w:rFonts w:ascii="Avenir Next LT Pro Light" w:hAnsi="Avenir Next LT Pro Light"/>
          <w:color w:val="595959"/>
          <w:szCs w:val="24"/>
        </w:rPr>
      </w:pPr>
      <w:r>
        <w:rPr>
          <w:rFonts w:ascii="Avenir Next LT Pro Light" w:hAnsi="Avenir Next LT Pro Light"/>
          <w:color w:val="595959"/>
          <w:szCs w:val="24"/>
        </w:rPr>
        <w:t>Inventory exposure will be capped</w:t>
      </w:r>
    </w:p>
    <w:p w14:paraId="24946827" w14:textId="1935640B" w:rsidR="0020233D" w:rsidRDefault="0020233D" w:rsidP="00624B6C">
      <w:pPr>
        <w:pStyle w:val="ListParagraph"/>
        <w:numPr>
          <w:ilvl w:val="0"/>
          <w:numId w:val="48"/>
        </w:numPr>
        <w:rPr>
          <w:rFonts w:ascii="Avenir Next LT Pro Light" w:hAnsi="Avenir Next LT Pro Light"/>
          <w:color w:val="595959"/>
          <w:szCs w:val="24"/>
        </w:rPr>
      </w:pPr>
      <w:r>
        <w:rPr>
          <w:rFonts w:ascii="Avenir Next LT Pro Light" w:hAnsi="Avenir Next LT Pro Light"/>
          <w:color w:val="595959"/>
          <w:szCs w:val="24"/>
        </w:rPr>
        <w:t>Consignment and referral models priorit</w:t>
      </w:r>
      <w:r w:rsidR="004D428B">
        <w:rPr>
          <w:rFonts w:ascii="Avenir Next LT Pro Light" w:hAnsi="Avenir Next LT Pro Light"/>
          <w:color w:val="595959"/>
          <w:szCs w:val="24"/>
        </w:rPr>
        <w:t>ized early</w:t>
      </w:r>
    </w:p>
    <w:p w14:paraId="65476A3A" w14:textId="15CCC96D" w:rsidR="004D428B" w:rsidRDefault="004D428B" w:rsidP="00624B6C">
      <w:pPr>
        <w:pStyle w:val="ListParagraph"/>
        <w:numPr>
          <w:ilvl w:val="0"/>
          <w:numId w:val="48"/>
        </w:numPr>
        <w:rPr>
          <w:rFonts w:ascii="Avenir Next LT Pro Light" w:hAnsi="Avenir Next LT Pro Light"/>
          <w:color w:val="595959"/>
          <w:szCs w:val="24"/>
        </w:rPr>
      </w:pPr>
      <w:r>
        <w:rPr>
          <w:rFonts w:ascii="Avenir Next LT Pro Light" w:hAnsi="Avenir Next LT Pro Light"/>
          <w:color w:val="595959"/>
          <w:szCs w:val="24"/>
        </w:rPr>
        <w:t>Performance-based continuation cla</w:t>
      </w:r>
      <w:r w:rsidR="00111C9F">
        <w:rPr>
          <w:rFonts w:ascii="Avenir Next LT Pro Light" w:hAnsi="Avenir Next LT Pro Light"/>
          <w:color w:val="595959"/>
          <w:szCs w:val="24"/>
        </w:rPr>
        <w:t>uses included in agreements</w:t>
      </w:r>
    </w:p>
    <w:p w14:paraId="5C26A58F" w14:textId="188D5A98" w:rsidR="00C3201B" w:rsidRDefault="00C3201B" w:rsidP="00C3201B">
      <w:pPr>
        <w:rPr>
          <w:rFonts w:ascii="Avenir Next LT Pro Light" w:hAnsi="Avenir Next LT Pro Light"/>
          <w:b/>
          <w:bCs/>
          <w:i/>
          <w:iCs/>
          <w:color w:val="595959"/>
          <w:szCs w:val="24"/>
        </w:rPr>
      </w:pPr>
      <w:r>
        <w:rPr>
          <w:rFonts w:ascii="Avenir Next LT Pro Light" w:hAnsi="Avenir Next LT Pro Light"/>
          <w:color w:val="595959"/>
          <w:szCs w:val="24"/>
        </w:rPr>
        <w:t xml:space="preserve">This ensures expansion remains </w:t>
      </w:r>
      <w:r w:rsidR="0051500F">
        <w:rPr>
          <w:rFonts w:ascii="Avenir Next LT Pro Light" w:hAnsi="Avenir Next LT Pro Light"/>
          <w:b/>
          <w:bCs/>
          <w:i/>
          <w:iCs/>
          <w:color w:val="595959"/>
          <w:szCs w:val="24"/>
        </w:rPr>
        <w:t>measured, test-driven, and reversible.</w:t>
      </w:r>
    </w:p>
    <w:p w14:paraId="69A18542" w14:textId="77777777" w:rsidR="0063791A" w:rsidRPr="0051500F" w:rsidRDefault="0063791A" w:rsidP="00C3201B">
      <w:pPr>
        <w:rPr>
          <w:rFonts w:ascii="Avenir Next LT Pro Light" w:hAnsi="Avenir Next LT Pro Light"/>
          <w:b/>
          <w:bCs/>
          <w:i/>
          <w:iCs/>
          <w:color w:val="595959"/>
          <w:szCs w:val="24"/>
        </w:rPr>
      </w:pPr>
    </w:p>
    <w:p w14:paraId="06B4C975" w14:textId="0E6D17ED" w:rsidR="00205EF3" w:rsidRDefault="004C7D3A" w:rsidP="007D717E">
      <w:pPr>
        <w:pStyle w:val="ListParagraph"/>
        <w:rPr>
          <w:rFonts w:ascii="Avenir Next LT Pro Light" w:hAnsi="Avenir Next LT Pro Light"/>
          <w:b/>
          <w:bCs/>
          <w:i/>
          <w:iCs/>
          <w:color w:val="595959"/>
          <w:sz w:val="32"/>
          <w:szCs w:val="32"/>
        </w:rPr>
      </w:pPr>
      <w:r w:rsidRPr="007D717E">
        <w:rPr>
          <w:rFonts w:ascii="Avenir Next LT Pro Light" w:hAnsi="Avenir Next LT Pro Light"/>
          <w:b/>
          <w:bCs/>
          <w:i/>
          <w:iCs/>
          <w:color w:val="595959"/>
          <w:sz w:val="32"/>
          <w:szCs w:val="32"/>
        </w:rPr>
        <w:t>Art Exhibit &amp; Premium Position</w:t>
      </w:r>
      <w:r w:rsidR="00735843" w:rsidRPr="007D717E">
        <w:rPr>
          <w:rFonts w:ascii="Avenir Next LT Pro Light" w:hAnsi="Avenir Next LT Pro Light"/>
          <w:b/>
          <w:bCs/>
          <w:i/>
          <w:iCs/>
          <w:color w:val="595959"/>
          <w:sz w:val="32"/>
          <w:szCs w:val="32"/>
        </w:rPr>
        <w:t>ing Strategy</w:t>
      </w:r>
    </w:p>
    <w:p w14:paraId="2D5E4173" w14:textId="5CA6C7A3" w:rsidR="007D717E" w:rsidRDefault="000E03A0" w:rsidP="007D717E">
      <w:pPr>
        <w:pStyle w:val="ListParagraph"/>
        <w:rPr>
          <w:rFonts w:ascii="Avenir Next LT Pro Light" w:hAnsi="Avenir Next LT Pro Light"/>
          <w:color w:val="595959"/>
          <w:szCs w:val="24"/>
        </w:rPr>
      </w:pPr>
      <w:r>
        <w:rPr>
          <w:rFonts w:ascii="Avenir Next LT Pro Light" w:hAnsi="Avenir Next LT Pro Light"/>
          <w:color w:val="595959"/>
          <w:szCs w:val="24"/>
        </w:rPr>
        <w:t xml:space="preserve">An </w:t>
      </w:r>
      <w:r>
        <w:rPr>
          <w:rFonts w:ascii="Avenir Next LT Pro Light" w:hAnsi="Avenir Next LT Pro Light"/>
          <w:b/>
          <w:bCs/>
          <w:i/>
          <w:iCs/>
          <w:color w:val="595959"/>
          <w:szCs w:val="24"/>
        </w:rPr>
        <w:t>art e</w:t>
      </w:r>
      <w:r w:rsidR="00044900">
        <w:rPr>
          <w:rFonts w:ascii="Avenir Next LT Pro Light" w:hAnsi="Avenir Next LT Pro Light"/>
          <w:b/>
          <w:bCs/>
          <w:i/>
          <w:iCs/>
          <w:color w:val="595959"/>
          <w:szCs w:val="24"/>
        </w:rPr>
        <w:t>xhibit / gallery-style showcase</w:t>
      </w:r>
      <w:r w:rsidR="00044900">
        <w:rPr>
          <w:rFonts w:ascii="Avenir Next LT Pro Light" w:hAnsi="Avenir Next LT Pro Light"/>
          <w:color w:val="595959"/>
          <w:szCs w:val="24"/>
        </w:rPr>
        <w:t xml:space="preserve"> is a strong</w:t>
      </w:r>
      <w:r w:rsidR="00C12D32">
        <w:rPr>
          <w:rFonts w:ascii="Avenir Next LT Pro Light" w:hAnsi="Avenir Next LT Pro Light"/>
          <w:color w:val="595959"/>
          <w:szCs w:val="24"/>
        </w:rPr>
        <w:t xml:space="preserve"> way to </w:t>
      </w:r>
      <w:r w:rsidR="00C12D32">
        <w:rPr>
          <w:rFonts w:ascii="Avenir Next LT Pro Light" w:hAnsi="Avenir Next LT Pro Light"/>
          <w:b/>
          <w:bCs/>
          <w:i/>
          <w:iCs/>
          <w:color w:val="595959"/>
          <w:szCs w:val="24"/>
        </w:rPr>
        <w:t xml:space="preserve">justify premium pricing </w:t>
      </w:r>
      <w:r w:rsidR="00DF2C96">
        <w:rPr>
          <w:rFonts w:ascii="Avenir Next LT Pro Light" w:hAnsi="Avenir Next LT Pro Light"/>
          <w:color w:val="595959"/>
          <w:szCs w:val="24"/>
        </w:rPr>
        <w:t>and reinforce your positioning as</w:t>
      </w:r>
      <w:r w:rsidR="00DB4555">
        <w:rPr>
          <w:rFonts w:ascii="Avenir Next LT Pro Light" w:hAnsi="Avenir Next LT Pro Light"/>
          <w:color w:val="595959"/>
          <w:szCs w:val="24"/>
        </w:rPr>
        <w:t xml:space="preserve"> </w:t>
      </w:r>
      <w:r w:rsidR="00DB4555">
        <w:rPr>
          <w:rFonts w:ascii="Avenir Next LT Pro Light" w:hAnsi="Avenir Next LT Pro Light"/>
          <w:b/>
          <w:bCs/>
          <w:i/>
          <w:iCs/>
          <w:color w:val="595959"/>
          <w:szCs w:val="24"/>
        </w:rPr>
        <w:t>custom + premium furniture.</w:t>
      </w:r>
      <w:r w:rsidR="001913F2">
        <w:rPr>
          <w:rFonts w:ascii="Avenir Next LT Pro Light" w:hAnsi="Avenir Next LT Pro Light"/>
          <w:b/>
          <w:bCs/>
          <w:i/>
          <w:iCs/>
          <w:color w:val="595959"/>
          <w:szCs w:val="24"/>
        </w:rPr>
        <w:t xml:space="preserve"> </w:t>
      </w:r>
    </w:p>
    <w:p w14:paraId="5D5C4294" w14:textId="77777777" w:rsidR="001913F2" w:rsidRDefault="001913F2" w:rsidP="007D717E">
      <w:pPr>
        <w:pStyle w:val="ListParagraph"/>
        <w:rPr>
          <w:rFonts w:ascii="Avenir Next LT Pro Light" w:hAnsi="Avenir Next LT Pro Light"/>
          <w:color w:val="595959"/>
          <w:szCs w:val="24"/>
        </w:rPr>
      </w:pPr>
    </w:p>
    <w:p w14:paraId="53D7948C" w14:textId="2E938483" w:rsidR="001913F2" w:rsidRDefault="001913F2" w:rsidP="007D717E">
      <w:pPr>
        <w:pStyle w:val="ListParagraph"/>
        <w:rPr>
          <w:rFonts w:ascii="Avenir Next LT Pro Light" w:hAnsi="Avenir Next LT Pro Light"/>
          <w:color w:val="595959"/>
          <w:szCs w:val="24"/>
        </w:rPr>
      </w:pPr>
      <w:r>
        <w:rPr>
          <w:rFonts w:ascii="Avenir Next LT Pro Light" w:hAnsi="Avenir Next LT Pro Light"/>
          <w:color w:val="595959"/>
          <w:szCs w:val="24"/>
        </w:rPr>
        <w:t xml:space="preserve">Dreamscape will </w:t>
      </w:r>
      <w:r w:rsidR="007208DB">
        <w:rPr>
          <w:rFonts w:ascii="Avenir Next LT Pro Light" w:hAnsi="Avenir Next LT Pro Light"/>
          <w:color w:val="595959"/>
          <w:szCs w:val="24"/>
        </w:rPr>
        <w:t>elevate brand</w:t>
      </w:r>
      <w:r>
        <w:rPr>
          <w:rFonts w:ascii="Avenir Next LT Pro Light" w:hAnsi="Avenir Next LT Pro Light"/>
          <w:color w:val="595959"/>
          <w:szCs w:val="24"/>
        </w:rPr>
        <w:t xml:space="preserve"> perception and pri</w:t>
      </w:r>
      <w:r w:rsidR="00D71977">
        <w:rPr>
          <w:rFonts w:ascii="Avenir Next LT Pro Light" w:hAnsi="Avenir Next LT Pro Light"/>
          <w:color w:val="595959"/>
          <w:szCs w:val="24"/>
        </w:rPr>
        <w:t xml:space="preserve">cing power through curated </w:t>
      </w:r>
      <w:r w:rsidR="00D71977" w:rsidRPr="00877464">
        <w:rPr>
          <w:rFonts w:ascii="Avenir Next LT Pro Light" w:hAnsi="Avenir Next LT Pro Light"/>
          <w:b/>
          <w:bCs/>
          <w:color w:val="595959"/>
          <w:szCs w:val="24"/>
        </w:rPr>
        <w:t>art exhibit-style</w:t>
      </w:r>
      <w:r w:rsidR="00217E81" w:rsidRPr="00877464">
        <w:rPr>
          <w:rFonts w:ascii="Avenir Next LT Pro Light" w:hAnsi="Avenir Next LT Pro Light"/>
          <w:b/>
          <w:bCs/>
          <w:color w:val="595959"/>
          <w:szCs w:val="24"/>
        </w:rPr>
        <w:t xml:space="preserve"> showcases</w:t>
      </w:r>
      <w:r w:rsidR="00217E81">
        <w:rPr>
          <w:rFonts w:ascii="Avenir Next LT Pro Light" w:hAnsi="Avenir Next LT Pro Light"/>
          <w:color w:val="595959"/>
          <w:szCs w:val="24"/>
        </w:rPr>
        <w:t xml:space="preserve"> featuring custom and signature furniture designs. </w:t>
      </w:r>
      <w:r w:rsidR="007208DB">
        <w:rPr>
          <w:rFonts w:ascii="Avenir Next LT Pro Light" w:hAnsi="Avenir Next LT Pro Light"/>
          <w:color w:val="595959"/>
          <w:szCs w:val="24"/>
        </w:rPr>
        <w:t>T</w:t>
      </w:r>
      <w:r w:rsidR="00217E81">
        <w:rPr>
          <w:rFonts w:ascii="Avenir Next LT Pro Light" w:hAnsi="Avenir Next LT Pro Light"/>
          <w:color w:val="595959"/>
          <w:szCs w:val="24"/>
        </w:rPr>
        <w:t>his</w:t>
      </w:r>
      <w:r w:rsidR="007208DB">
        <w:rPr>
          <w:rFonts w:ascii="Avenir Next LT Pro Light" w:hAnsi="Avenir Next LT Pro Light"/>
          <w:color w:val="595959"/>
          <w:szCs w:val="24"/>
        </w:rPr>
        <w:t xml:space="preserve"> strategy positions Dreamscape furniture as </w:t>
      </w:r>
      <w:r w:rsidR="007208DB" w:rsidRPr="00191CDB">
        <w:rPr>
          <w:rFonts w:ascii="Avenir Next LT Pro Light" w:hAnsi="Avenir Next LT Pro Light"/>
          <w:b/>
          <w:bCs/>
          <w:color w:val="595959"/>
          <w:szCs w:val="24"/>
        </w:rPr>
        <w:t>functional art</w:t>
      </w:r>
      <w:r w:rsidR="007208DB">
        <w:rPr>
          <w:rFonts w:ascii="Avenir Next LT Pro Light" w:hAnsi="Avenir Next LT Pro Light"/>
          <w:color w:val="595959"/>
          <w:szCs w:val="24"/>
        </w:rPr>
        <w:t>, strengthening premium demand and</w:t>
      </w:r>
      <w:r w:rsidR="00DE49DC">
        <w:rPr>
          <w:rFonts w:ascii="Avenir Next LT Pro Light" w:hAnsi="Avenir Next LT Pro Light"/>
          <w:color w:val="595959"/>
          <w:szCs w:val="24"/>
        </w:rPr>
        <w:t xml:space="preserve"> supporting higher average order values through exclusivity</w:t>
      </w:r>
      <w:r w:rsidR="0055208D">
        <w:rPr>
          <w:rFonts w:ascii="Avenir Next LT Pro Light" w:hAnsi="Avenir Next LT Pro Light"/>
          <w:color w:val="595959"/>
          <w:szCs w:val="24"/>
        </w:rPr>
        <w:t>, storytelling, and limited-edition releases.</w:t>
      </w:r>
    </w:p>
    <w:p w14:paraId="734D887C" w14:textId="77777777" w:rsidR="00191CDB" w:rsidRDefault="00191CDB" w:rsidP="007D717E">
      <w:pPr>
        <w:pStyle w:val="ListParagraph"/>
        <w:rPr>
          <w:rFonts w:ascii="Avenir Next LT Pro Light" w:hAnsi="Avenir Next LT Pro Light"/>
          <w:color w:val="595959"/>
          <w:szCs w:val="24"/>
        </w:rPr>
      </w:pPr>
    </w:p>
    <w:p w14:paraId="6376AC1A" w14:textId="08CC3EDD" w:rsidR="00191CDB" w:rsidRDefault="00ED13E6" w:rsidP="007D717E">
      <w:pPr>
        <w:pStyle w:val="ListParagraph"/>
        <w:rPr>
          <w:rFonts w:ascii="Avenir Next LT Pro Light" w:hAnsi="Avenir Next LT Pro Light"/>
          <w:b/>
          <w:bCs/>
          <w:i/>
          <w:iCs/>
          <w:color w:val="595959"/>
          <w:szCs w:val="24"/>
        </w:rPr>
      </w:pPr>
      <w:r>
        <w:rPr>
          <w:rFonts w:ascii="Avenir Next LT Pro Light" w:hAnsi="Avenir Next LT Pro Light"/>
          <w:b/>
          <w:bCs/>
          <w:i/>
          <w:iCs/>
          <w:color w:val="595959"/>
          <w:szCs w:val="24"/>
        </w:rPr>
        <w:t>Dreamscape Exhibition Series</w:t>
      </w:r>
    </w:p>
    <w:p w14:paraId="14A471B3" w14:textId="18D7938C" w:rsidR="00F270B8" w:rsidRDefault="00F270B8" w:rsidP="007D717E">
      <w:pPr>
        <w:pStyle w:val="ListParagraph"/>
        <w:rPr>
          <w:rFonts w:ascii="Avenir Next LT Pro Light" w:hAnsi="Avenir Next LT Pro Light"/>
          <w:b/>
          <w:bCs/>
          <w:i/>
          <w:iCs/>
          <w:color w:val="595959"/>
          <w:szCs w:val="24"/>
        </w:rPr>
      </w:pPr>
      <w:r>
        <w:rPr>
          <w:rFonts w:ascii="Avenir Next LT Pro Light" w:hAnsi="Avenir Next LT Pro Light"/>
          <w:color w:val="595959"/>
          <w:szCs w:val="24"/>
        </w:rPr>
        <w:t>Dreamscape will host recurring “</w:t>
      </w:r>
      <w:r w:rsidR="002872DF">
        <w:rPr>
          <w:rFonts w:ascii="Avenir Next LT Pro Light" w:hAnsi="Avenir Next LT Pro Light"/>
          <w:color w:val="595959"/>
          <w:szCs w:val="24"/>
        </w:rPr>
        <w:t xml:space="preserve">Dreamscape Exhibitions, </w:t>
      </w:r>
      <w:r w:rsidR="004F4476">
        <w:rPr>
          <w:rFonts w:ascii="Avenir Next LT Pro Light" w:hAnsi="Avenir Next LT Pro Light"/>
          <w:color w:val="595959"/>
          <w:szCs w:val="24"/>
        </w:rPr>
        <w:t>“where</w:t>
      </w:r>
      <w:r w:rsidR="00EE5800">
        <w:rPr>
          <w:rFonts w:ascii="Avenir Next LT Pro Light" w:hAnsi="Avenir Next LT Pro Light"/>
          <w:color w:val="595959"/>
          <w:szCs w:val="24"/>
        </w:rPr>
        <w:t xml:space="preserve"> themed room environments are built and displayed as immersive installations. Each exhibit will featu</w:t>
      </w:r>
      <w:r w:rsidR="00666A7D">
        <w:rPr>
          <w:rFonts w:ascii="Avenir Next LT Pro Light" w:hAnsi="Avenir Next LT Pro Light"/>
          <w:color w:val="595959"/>
          <w:szCs w:val="24"/>
        </w:rPr>
        <w:t>re a collection of signature pieces, modular systems, and custom</w:t>
      </w:r>
      <w:r w:rsidR="004F4476">
        <w:rPr>
          <w:rFonts w:ascii="Avenir Next LT Pro Light" w:hAnsi="Avenir Next LT Pro Light"/>
          <w:color w:val="595959"/>
          <w:szCs w:val="24"/>
        </w:rPr>
        <w:t xml:space="preserve"> </w:t>
      </w:r>
      <w:r w:rsidR="00444D00">
        <w:rPr>
          <w:rFonts w:ascii="Avenir Next LT Pro Light" w:hAnsi="Avenir Next LT Pro Light"/>
          <w:color w:val="595959"/>
          <w:szCs w:val="24"/>
        </w:rPr>
        <w:t>designs presented as gallery works, reinforc</w:t>
      </w:r>
      <w:r w:rsidR="007C2130">
        <w:rPr>
          <w:rFonts w:ascii="Avenir Next LT Pro Light" w:hAnsi="Avenir Next LT Pro Light"/>
          <w:color w:val="595959"/>
          <w:szCs w:val="24"/>
        </w:rPr>
        <w:t xml:space="preserve">ing </w:t>
      </w:r>
      <w:r w:rsidR="000D08DD">
        <w:rPr>
          <w:rFonts w:ascii="Avenir Next LT Pro Light" w:hAnsi="Avenir Next LT Pro Light"/>
          <w:color w:val="595959"/>
          <w:szCs w:val="24"/>
        </w:rPr>
        <w:t xml:space="preserve">the </w:t>
      </w:r>
      <w:r w:rsidR="00CB252F">
        <w:rPr>
          <w:rFonts w:ascii="Avenir Next LT Pro Light" w:hAnsi="Avenir Next LT Pro Light"/>
          <w:color w:val="595959"/>
          <w:szCs w:val="24"/>
        </w:rPr>
        <w:t>company’s</w:t>
      </w:r>
      <w:r w:rsidR="000D08DD">
        <w:rPr>
          <w:rFonts w:ascii="Avenir Next LT Pro Light" w:hAnsi="Avenir Next LT Pro Light"/>
          <w:color w:val="595959"/>
          <w:szCs w:val="24"/>
        </w:rPr>
        <w:t xml:space="preserve"> identity</w:t>
      </w:r>
      <w:r w:rsidR="00CB252F">
        <w:rPr>
          <w:rFonts w:ascii="Avenir Next LT Pro Light" w:hAnsi="Avenir Next LT Pro Light"/>
          <w:color w:val="595959"/>
          <w:szCs w:val="24"/>
        </w:rPr>
        <w:t xml:space="preserve"> at the intersection </w:t>
      </w:r>
      <w:r w:rsidR="007C2130">
        <w:rPr>
          <w:rFonts w:ascii="Avenir Next LT Pro Light" w:hAnsi="Avenir Next LT Pro Light"/>
          <w:color w:val="595959"/>
          <w:szCs w:val="24"/>
        </w:rPr>
        <w:t xml:space="preserve">of </w:t>
      </w:r>
      <w:r w:rsidR="007C2130">
        <w:rPr>
          <w:rFonts w:ascii="Avenir Next LT Pro Light" w:hAnsi="Avenir Next LT Pro Light"/>
          <w:b/>
          <w:bCs/>
          <w:i/>
          <w:iCs/>
          <w:color w:val="595959"/>
          <w:szCs w:val="24"/>
        </w:rPr>
        <w:t xml:space="preserve">home décor, custom design, and </w:t>
      </w:r>
      <w:r w:rsidR="00CB252F">
        <w:rPr>
          <w:rFonts w:ascii="Avenir Next LT Pro Light" w:hAnsi="Avenir Next LT Pro Light"/>
          <w:b/>
          <w:bCs/>
          <w:i/>
          <w:iCs/>
          <w:color w:val="595959"/>
          <w:szCs w:val="24"/>
        </w:rPr>
        <w:t>experiential</w:t>
      </w:r>
      <w:r w:rsidR="007C2130">
        <w:rPr>
          <w:rFonts w:ascii="Avenir Next LT Pro Light" w:hAnsi="Avenir Next LT Pro Light"/>
          <w:b/>
          <w:bCs/>
          <w:i/>
          <w:iCs/>
          <w:color w:val="595959"/>
          <w:szCs w:val="24"/>
        </w:rPr>
        <w:t xml:space="preserve"> technology</w:t>
      </w:r>
      <w:r w:rsidR="009B5C24">
        <w:rPr>
          <w:rFonts w:ascii="Avenir Next LT Pro Light" w:hAnsi="Avenir Next LT Pro Light"/>
          <w:b/>
          <w:bCs/>
          <w:i/>
          <w:iCs/>
          <w:color w:val="595959"/>
          <w:szCs w:val="24"/>
        </w:rPr>
        <w:t>.</w:t>
      </w:r>
    </w:p>
    <w:p w14:paraId="7675BCCA" w14:textId="77777777" w:rsidR="00E45506" w:rsidRDefault="00E45506" w:rsidP="007D717E">
      <w:pPr>
        <w:pStyle w:val="ListParagraph"/>
        <w:rPr>
          <w:rFonts w:ascii="Avenir Next LT Pro Light" w:hAnsi="Avenir Next LT Pro Light"/>
          <w:b/>
          <w:bCs/>
          <w:i/>
          <w:iCs/>
          <w:color w:val="595959"/>
          <w:szCs w:val="24"/>
        </w:rPr>
      </w:pPr>
    </w:p>
    <w:p w14:paraId="0EB46D2F" w14:textId="77777777" w:rsidR="002860CA" w:rsidRDefault="002860CA" w:rsidP="007D717E">
      <w:pPr>
        <w:pStyle w:val="ListParagraph"/>
        <w:rPr>
          <w:rFonts w:ascii="Avenir Next LT Pro Light" w:hAnsi="Avenir Next LT Pro Light"/>
          <w:b/>
          <w:bCs/>
          <w:i/>
          <w:iCs/>
          <w:color w:val="595959"/>
          <w:szCs w:val="24"/>
        </w:rPr>
      </w:pPr>
    </w:p>
    <w:p w14:paraId="730C093C" w14:textId="2CCEA010" w:rsidR="002860CA" w:rsidRDefault="00E45506" w:rsidP="007D717E">
      <w:pPr>
        <w:pStyle w:val="ListParagraph"/>
        <w:rPr>
          <w:rFonts w:ascii="Avenir Next LT Pro Light" w:hAnsi="Avenir Next LT Pro Light"/>
          <w:b/>
          <w:bCs/>
          <w:i/>
          <w:iCs/>
          <w:color w:val="595959"/>
          <w:szCs w:val="24"/>
        </w:rPr>
      </w:pPr>
      <w:r>
        <w:rPr>
          <w:rFonts w:ascii="Avenir Next LT Pro Light" w:hAnsi="Avenir Next LT Pro Light"/>
          <w:b/>
          <w:bCs/>
          <w:i/>
          <w:iCs/>
          <w:color w:val="595959"/>
          <w:szCs w:val="24"/>
        </w:rPr>
        <w:lastRenderedPageBreak/>
        <w:t>O</w:t>
      </w:r>
      <w:r w:rsidR="002860CA">
        <w:rPr>
          <w:rFonts w:ascii="Avenir Next LT Pro Light" w:hAnsi="Avenir Next LT Pro Light"/>
          <w:b/>
          <w:bCs/>
          <w:i/>
          <w:iCs/>
          <w:color w:val="595959"/>
          <w:szCs w:val="24"/>
        </w:rPr>
        <w:t>bjectives</w:t>
      </w:r>
    </w:p>
    <w:p w14:paraId="17EE7DE6" w14:textId="5EB7D049" w:rsidR="00E45506" w:rsidRDefault="009E5ECD" w:rsidP="00624B6C">
      <w:pPr>
        <w:pStyle w:val="ListParagraph"/>
        <w:numPr>
          <w:ilvl w:val="0"/>
          <w:numId w:val="51"/>
        </w:numPr>
        <w:rPr>
          <w:rFonts w:ascii="Avenir Next LT Pro Light" w:hAnsi="Avenir Next LT Pro Light"/>
          <w:color w:val="595959"/>
          <w:szCs w:val="24"/>
        </w:rPr>
      </w:pPr>
      <w:r w:rsidRPr="009E5ECD">
        <w:rPr>
          <w:rFonts w:ascii="Avenir Next LT Pro Light" w:hAnsi="Avenir Next LT Pro Light"/>
          <w:color w:val="595959"/>
          <w:szCs w:val="24"/>
        </w:rPr>
        <w:t>Create brand legitimacy through an experience that appeals</w:t>
      </w:r>
      <w:r w:rsidR="00524A1B">
        <w:rPr>
          <w:rFonts w:ascii="Avenir Next LT Pro Light" w:hAnsi="Avenir Next LT Pro Light"/>
          <w:color w:val="595959"/>
          <w:szCs w:val="24"/>
        </w:rPr>
        <w:t xml:space="preserve"> to customers who “love travel, gaming, or art” and are dr</w:t>
      </w:r>
      <w:r w:rsidR="009E42D9">
        <w:rPr>
          <w:rFonts w:ascii="Avenir Next LT Pro Light" w:hAnsi="Avenir Next LT Pro Light"/>
          <w:color w:val="595959"/>
          <w:szCs w:val="24"/>
        </w:rPr>
        <w:t>awn to themed environments</w:t>
      </w:r>
    </w:p>
    <w:p w14:paraId="3D9D4D18" w14:textId="75E06C71" w:rsidR="009E42D9" w:rsidRDefault="009E42D9" w:rsidP="00624B6C">
      <w:pPr>
        <w:pStyle w:val="ListParagraph"/>
        <w:numPr>
          <w:ilvl w:val="0"/>
          <w:numId w:val="51"/>
        </w:numPr>
        <w:rPr>
          <w:rFonts w:ascii="Avenir Next LT Pro Light" w:hAnsi="Avenir Next LT Pro Light"/>
          <w:color w:val="595959"/>
          <w:szCs w:val="24"/>
        </w:rPr>
      </w:pPr>
      <w:proofErr w:type="gramStart"/>
      <w:r>
        <w:rPr>
          <w:rFonts w:ascii="Avenir Next LT Pro Light" w:hAnsi="Avenir Next LT Pro Light"/>
          <w:color w:val="595959"/>
          <w:szCs w:val="24"/>
        </w:rPr>
        <w:t>Generate</w:t>
      </w:r>
      <w:proofErr w:type="gramEnd"/>
      <w:r>
        <w:rPr>
          <w:rFonts w:ascii="Avenir Next LT Pro Light" w:hAnsi="Avenir Next LT Pro Light"/>
          <w:color w:val="595959"/>
          <w:szCs w:val="24"/>
        </w:rPr>
        <w:t xml:space="preserve"> high-intent leads for custom builds, upgrades, and premium delivery/installa</w:t>
      </w:r>
      <w:r w:rsidR="003C055B">
        <w:rPr>
          <w:rFonts w:ascii="Avenir Next LT Pro Light" w:hAnsi="Avenir Next LT Pro Light"/>
          <w:color w:val="595959"/>
          <w:szCs w:val="24"/>
        </w:rPr>
        <w:t>tion</w:t>
      </w:r>
    </w:p>
    <w:p w14:paraId="0EC1AFDD" w14:textId="77777777" w:rsidR="000D5317" w:rsidRDefault="000D5317" w:rsidP="000D5317">
      <w:pPr>
        <w:rPr>
          <w:rFonts w:ascii="Avenir Next LT Pro Light" w:hAnsi="Avenir Next LT Pro Light"/>
          <w:color w:val="595959"/>
          <w:szCs w:val="24"/>
        </w:rPr>
      </w:pPr>
    </w:p>
    <w:p w14:paraId="1E43A523" w14:textId="64C7A85D" w:rsidR="000D5317" w:rsidRDefault="000D5317" w:rsidP="000D5317">
      <w:pPr>
        <w:rPr>
          <w:rFonts w:ascii="Avenir Next LT Pro Light" w:hAnsi="Avenir Next LT Pro Light"/>
          <w:b/>
          <w:bCs/>
          <w:i/>
          <w:iCs/>
          <w:color w:val="595959"/>
          <w:szCs w:val="24"/>
        </w:rPr>
      </w:pPr>
      <w:r>
        <w:rPr>
          <w:rFonts w:ascii="Avenir Next LT Pro Light" w:hAnsi="Avenir Next LT Pro Light"/>
          <w:b/>
          <w:bCs/>
          <w:i/>
          <w:iCs/>
          <w:color w:val="595959"/>
          <w:szCs w:val="24"/>
        </w:rPr>
        <w:t>How Exhibits Generate Revenue</w:t>
      </w:r>
    </w:p>
    <w:p w14:paraId="2E9E8513" w14:textId="27B17A4F" w:rsidR="00C46BBA" w:rsidRDefault="00464E35" w:rsidP="000D5317">
      <w:pPr>
        <w:rPr>
          <w:rFonts w:ascii="Avenir Next LT Pro Light" w:hAnsi="Avenir Next LT Pro Light"/>
          <w:color w:val="595959"/>
          <w:szCs w:val="24"/>
        </w:rPr>
      </w:pPr>
      <w:r>
        <w:rPr>
          <w:rFonts w:ascii="Avenir Next LT Pro Light" w:hAnsi="Avenir Next LT Pro Light"/>
          <w:color w:val="595959"/>
          <w:szCs w:val="24"/>
        </w:rPr>
        <w:t>Exhibitions are designed to produce reve</w:t>
      </w:r>
      <w:r w:rsidR="00B3649B">
        <w:rPr>
          <w:rFonts w:ascii="Avenir Next LT Pro Light" w:hAnsi="Avenir Next LT Pro Light"/>
          <w:color w:val="595959"/>
          <w:szCs w:val="24"/>
        </w:rPr>
        <w:t>nue through multiple pathways:</w:t>
      </w:r>
    </w:p>
    <w:p w14:paraId="51B31BB0" w14:textId="19774CBC" w:rsidR="00B3649B" w:rsidRDefault="00BE0291" w:rsidP="00624B6C">
      <w:pPr>
        <w:pStyle w:val="ListParagraph"/>
        <w:numPr>
          <w:ilvl w:val="0"/>
          <w:numId w:val="52"/>
        </w:numPr>
        <w:rPr>
          <w:rFonts w:ascii="Avenir Next LT Pro Light" w:hAnsi="Avenir Next LT Pro Light"/>
          <w:color w:val="595959"/>
          <w:szCs w:val="24"/>
        </w:rPr>
      </w:pPr>
      <w:r>
        <w:rPr>
          <w:rFonts w:ascii="Avenir Next LT Pro Light" w:hAnsi="Avenir Next LT Pro Light"/>
          <w:b/>
          <w:bCs/>
          <w:i/>
          <w:iCs/>
          <w:color w:val="595959"/>
          <w:szCs w:val="24"/>
        </w:rPr>
        <w:t xml:space="preserve">Direct sales- </w:t>
      </w:r>
      <w:r w:rsidR="00BF776F">
        <w:rPr>
          <w:rFonts w:ascii="Avenir Next LT Pro Light" w:hAnsi="Avenir Next LT Pro Light"/>
          <w:color w:val="595959"/>
          <w:szCs w:val="24"/>
        </w:rPr>
        <w:t>of displayed pieces (limited releases and signature designs)</w:t>
      </w:r>
    </w:p>
    <w:p w14:paraId="54453A2A" w14:textId="0B39DD5A" w:rsidR="00BF776F" w:rsidRDefault="003B3243" w:rsidP="00624B6C">
      <w:pPr>
        <w:pStyle w:val="ListParagraph"/>
        <w:numPr>
          <w:ilvl w:val="0"/>
          <w:numId w:val="52"/>
        </w:numPr>
        <w:rPr>
          <w:rFonts w:ascii="Avenir Next LT Pro Light" w:hAnsi="Avenir Next LT Pro Light"/>
          <w:color w:val="595959"/>
          <w:szCs w:val="24"/>
        </w:rPr>
      </w:pPr>
      <w:r>
        <w:rPr>
          <w:rFonts w:ascii="Avenir Next LT Pro Light" w:hAnsi="Avenir Next LT Pro Light"/>
          <w:b/>
          <w:bCs/>
          <w:i/>
          <w:iCs/>
          <w:color w:val="595959"/>
          <w:szCs w:val="24"/>
        </w:rPr>
        <w:t>Custom commissions-</w:t>
      </w:r>
      <w:r>
        <w:rPr>
          <w:rFonts w:ascii="Avenir Next LT Pro Light" w:hAnsi="Avenir Next LT Pro Light"/>
          <w:color w:val="595959"/>
          <w:szCs w:val="24"/>
        </w:rPr>
        <w:t xml:space="preserve"> initiated from exhibit concepts and customer consultations</w:t>
      </w:r>
    </w:p>
    <w:p w14:paraId="3FF2B9D1" w14:textId="6BB1A9B3" w:rsidR="003B3243" w:rsidRDefault="00760398" w:rsidP="00624B6C">
      <w:pPr>
        <w:pStyle w:val="ListParagraph"/>
        <w:numPr>
          <w:ilvl w:val="0"/>
          <w:numId w:val="52"/>
        </w:numPr>
        <w:rPr>
          <w:rFonts w:ascii="Avenir Next LT Pro Light" w:hAnsi="Avenir Next LT Pro Light"/>
          <w:color w:val="595959"/>
          <w:szCs w:val="24"/>
        </w:rPr>
      </w:pPr>
      <w:r>
        <w:rPr>
          <w:rFonts w:ascii="Avenir Next LT Pro Light" w:hAnsi="Avenir Next LT Pro Light"/>
          <w:b/>
          <w:bCs/>
          <w:i/>
          <w:iCs/>
          <w:color w:val="595959"/>
          <w:szCs w:val="24"/>
        </w:rPr>
        <w:t>Room packages-</w:t>
      </w:r>
      <w:r>
        <w:rPr>
          <w:rFonts w:ascii="Avenir Next LT Pro Light" w:hAnsi="Avenir Next LT Pro Light"/>
          <w:color w:val="595959"/>
          <w:szCs w:val="24"/>
        </w:rPr>
        <w:t xml:space="preserve"> that bundle multiple modular pieces and upgrades </w:t>
      </w:r>
      <w:r w:rsidR="002415FC">
        <w:rPr>
          <w:rFonts w:ascii="Avenir Next LT Pro Light" w:hAnsi="Avenir Next LT Pro Light"/>
          <w:color w:val="595959"/>
          <w:szCs w:val="24"/>
        </w:rPr>
        <w:t>(themes, LEDs, premium finishes)</w:t>
      </w:r>
    </w:p>
    <w:p w14:paraId="2F789452" w14:textId="3136C380" w:rsidR="002415FC" w:rsidRDefault="002415FC" w:rsidP="00624B6C">
      <w:pPr>
        <w:pStyle w:val="ListParagraph"/>
        <w:numPr>
          <w:ilvl w:val="0"/>
          <w:numId w:val="52"/>
        </w:numPr>
        <w:rPr>
          <w:rFonts w:ascii="Avenir Next LT Pro Light" w:hAnsi="Avenir Next LT Pro Light"/>
          <w:color w:val="595959"/>
          <w:szCs w:val="24"/>
        </w:rPr>
      </w:pPr>
      <w:r>
        <w:rPr>
          <w:rFonts w:ascii="Avenir Next LT Pro Light" w:hAnsi="Avenir Next LT Pro Light"/>
          <w:b/>
          <w:bCs/>
          <w:i/>
          <w:iCs/>
          <w:color w:val="595959"/>
          <w:szCs w:val="24"/>
        </w:rPr>
        <w:t>Deposits taken at the exhibit-</w:t>
      </w:r>
      <w:r w:rsidR="00AA106F">
        <w:rPr>
          <w:rFonts w:ascii="Avenir Next LT Pro Light" w:hAnsi="Avenir Next LT Pro Light"/>
          <w:color w:val="595959"/>
          <w:szCs w:val="24"/>
        </w:rPr>
        <w:t xml:space="preserve"> to move customers into the design and production pipeline while protecting cash flow and reducing inventory risk.</w:t>
      </w:r>
    </w:p>
    <w:p w14:paraId="6A0F950E" w14:textId="4CA07A26" w:rsidR="004C200E" w:rsidRDefault="00B73020" w:rsidP="004C200E">
      <w:pPr>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Venue Strategy (Partnered </w:t>
      </w:r>
      <w:r w:rsidR="004B3ADC">
        <w:rPr>
          <w:rFonts w:ascii="Avenir Next LT Pro Light" w:hAnsi="Avenir Next LT Pro Light"/>
          <w:b/>
          <w:bCs/>
          <w:i/>
          <w:iCs/>
          <w:color w:val="595959"/>
          <w:szCs w:val="24"/>
        </w:rPr>
        <w:t>Exhibits)</w:t>
      </w:r>
    </w:p>
    <w:p w14:paraId="5DFFD8CF" w14:textId="200592AC" w:rsidR="004B3ADC" w:rsidRDefault="004B3ADC" w:rsidP="004C200E">
      <w:pPr>
        <w:rPr>
          <w:rFonts w:ascii="Avenir Next LT Pro Light" w:hAnsi="Avenir Next LT Pro Light"/>
          <w:color w:val="595959"/>
          <w:szCs w:val="24"/>
        </w:rPr>
      </w:pPr>
      <w:r>
        <w:rPr>
          <w:rFonts w:ascii="Avenir Next LT Pro Light" w:hAnsi="Avenir Next LT Pro Light"/>
          <w:color w:val="595959"/>
          <w:szCs w:val="24"/>
        </w:rPr>
        <w:t>Exhibitions will be hosted through par</w:t>
      </w:r>
      <w:r w:rsidR="00D03804">
        <w:rPr>
          <w:rFonts w:ascii="Avenir Next LT Pro Light" w:hAnsi="Avenir Next LT Pro Light"/>
          <w:color w:val="595959"/>
          <w:szCs w:val="24"/>
        </w:rPr>
        <w:t>tnerships with:</w:t>
      </w:r>
    </w:p>
    <w:p w14:paraId="610E3AB7" w14:textId="1576822E" w:rsidR="00D03804" w:rsidRDefault="00D03804" w:rsidP="00624B6C">
      <w:pPr>
        <w:pStyle w:val="ListParagraph"/>
        <w:numPr>
          <w:ilvl w:val="0"/>
          <w:numId w:val="53"/>
        </w:numPr>
        <w:rPr>
          <w:rFonts w:ascii="Avenir Next LT Pro Light" w:hAnsi="Avenir Next LT Pro Light"/>
          <w:color w:val="595959"/>
          <w:szCs w:val="24"/>
        </w:rPr>
      </w:pPr>
      <w:r>
        <w:rPr>
          <w:rFonts w:ascii="Avenir Next LT Pro Light" w:hAnsi="Avenir Next LT Pro Light"/>
          <w:color w:val="595959"/>
          <w:szCs w:val="24"/>
        </w:rPr>
        <w:t>Furniture stores carrying Dreamscape products (</w:t>
      </w:r>
      <w:r w:rsidR="0040779D">
        <w:rPr>
          <w:rFonts w:ascii="Avenir Next LT Pro Light" w:hAnsi="Avenir Next LT Pro Light"/>
          <w:color w:val="595959"/>
          <w:szCs w:val="24"/>
        </w:rPr>
        <w:t>in-store “gallery weekends”)</w:t>
      </w:r>
    </w:p>
    <w:p w14:paraId="30D0C136" w14:textId="268E3B00" w:rsidR="0040779D" w:rsidRDefault="00F63737" w:rsidP="00624B6C">
      <w:pPr>
        <w:pStyle w:val="ListParagraph"/>
        <w:numPr>
          <w:ilvl w:val="0"/>
          <w:numId w:val="53"/>
        </w:numPr>
        <w:rPr>
          <w:rFonts w:ascii="Avenir Next LT Pro Light" w:hAnsi="Avenir Next LT Pro Light"/>
          <w:color w:val="595959"/>
          <w:szCs w:val="24"/>
        </w:rPr>
      </w:pPr>
      <w:r>
        <w:rPr>
          <w:rFonts w:ascii="Avenir Next LT Pro Light" w:hAnsi="Avenir Next LT Pro Light"/>
          <w:color w:val="595959"/>
          <w:szCs w:val="24"/>
        </w:rPr>
        <w:t>I</w:t>
      </w:r>
      <w:r w:rsidR="00FF3B54">
        <w:rPr>
          <w:rFonts w:ascii="Avenir Next LT Pro Light" w:hAnsi="Avenir Next LT Pro Light"/>
          <w:color w:val="595959"/>
          <w:szCs w:val="24"/>
        </w:rPr>
        <w:t>nterior design studios and showrooms</w:t>
      </w:r>
    </w:p>
    <w:p w14:paraId="1DB771ED" w14:textId="71A51007" w:rsidR="00FF3B54" w:rsidRDefault="00FF3B54" w:rsidP="00624B6C">
      <w:pPr>
        <w:pStyle w:val="ListParagraph"/>
        <w:numPr>
          <w:ilvl w:val="0"/>
          <w:numId w:val="53"/>
        </w:numPr>
        <w:rPr>
          <w:rFonts w:ascii="Avenir Next LT Pro Light" w:hAnsi="Avenir Next LT Pro Light"/>
          <w:color w:val="595959"/>
          <w:szCs w:val="24"/>
        </w:rPr>
      </w:pPr>
      <w:r>
        <w:rPr>
          <w:rFonts w:ascii="Avenir Next LT Pro Light" w:hAnsi="Avenir Next LT Pro Light"/>
          <w:color w:val="595959"/>
          <w:szCs w:val="24"/>
        </w:rPr>
        <w:t>Pop-up spaces and event venues aligned</w:t>
      </w:r>
      <w:r w:rsidR="008A3A6E">
        <w:rPr>
          <w:rFonts w:ascii="Avenir Next LT Pro Light" w:hAnsi="Avenir Next LT Pro Light"/>
          <w:color w:val="595959"/>
          <w:szCs w:val="24"/>
        </w:rPr>
        <w:t xml:space="preserve"> with luxury décor audiences</w:t>
      </w:r>
    </w:p>
    <w:p w14:paraId="26D60824" w14:textId="18EE883F" w:rsidR="00AF33CB" w:rsidRDefault="00AF33CB" w:rsidP="00AF33CB">
      <w:pPr>
        <w:rPr>
          <w:rFonts w:ascii="Avenir Next LT Pro Light" w:hAnsi="Avenir Next LT Pro Light"/>
          <w:color w:val="595959"/>
          <w:szCs w:val="24"/>
        </w:rPr>
      </w:pPr>
      <w:r>
        <w:rPr>
          <w:rFonts w:ascii="Avenir Next LT Pro Light" w:hAnsi="Avenir Next LT Pro Light"/>
          <w:color w:val="595959"/>
          <w:szCs w:val="24"/>
        </w:rPr>
        <w:t>This approach expands reach without requi</w:t>
      </w:r>
      <w:r w:rsidR="007A482C">
        <w:rPr>
          <w:rFonts w:ascii="Avenir Next LT Pro Light" w:hAnsi="Avenir Next LT Pro Light"/>
          <w:color w:val="595959"/>
          <w:szCs w:val="24"/>
        </w:rPr>
        <w:t>ring immediate investment in permanent flagship locatio</w:t>
      </w:r>
      <w:r w:rsidR="001637BC">
        <w:rPr>
          <w:rFonts w:ascii="Avenir Next LT Pro Light" w:hAnsi="Avenir Next LT Pro Light"/>
          <w:color w:val="595959"/>
          <w:szCs w:val="24"/>
        </w:rPr>
        <w:t>ns and supports measured first-year growth while the foundatio</w:t>
      </w:r>
      <w:r w:rsidR="0078525B">
        <w:rPr>
          <w:rFonts w:ascii="Avenir Next LT Pro Light" w:hAnsi="Avenir Next LT Pro Light"/>
          <w:color w:val="595959"/>
          <w:szCs w:val="24"/>
        </w:rPr>
        <w:t>n is built.</w:t>
      </w:r>
    </w:p>
    <w:p w14:paraId="5E3103A1" w14:textId="6EC6F530" w:rsidR="00C30E38" w:rsidRDefault="00252440" w:rsidP="00AF33CB">
      <w:pPr>
        <w:rPr>
          <w:rFonts w:ascii="Avenir Next LT Pro Light" w:hAnsi="Avenir Next LT Pro Light"/>
          <w:b/>
          <w:bCs/>
          <w:i/>
          <w:iCs/>
          <w:color w:val="595959"/>
          <w:szCs w:val="24"/>
        </w:rPr>
      </w:pPr>
      <w:r>
        <w:rPr>
          <w:rFonts w:ascii="Avenir Next LT Pro Light" w:hAnsi="Avenir Next LT Pro Light"/>
          <w:b/>
          <w:bCs/>
          <w:i/>
          <w:iCs/>
          <w:color w:val="595959"/>
          <w:szCs w:val="24"/>
        </w:rPr>
        <w:t>Experience Design (What Guests See)</w:t>
      </w:r>
    </w:p>
    <w:p w14:paraId="182C1716" w14:textId="3D2DA4C6" w:rsidR="00252440" w:rsidRDefault="003E08A9" w:rsidP="00AF33CB">
      <w:pPr>
        <w:rPr>
          <w:rFonts w:ascii="Avenir Next LT Pro Light" w:hAnsi="Avenir Next LT Pro Light"/>
          <w:color w:val="595959"/>
          <w:szCs w:val="24"/>
        </w:rPr>
      </w:pPr>
      <w:r>
        <w:rPr>
          <w:rFonts w:ascii="Avenir Next LT Pro Light" w:hAnsi="Avenir Next LT Pro Light"/>
          <w:color w:val="595959"/>
          <w:szCs w:val="24"/>
        </w:rPr>
        <w:t>Each exhibit will present Dreamscape’s core differe</w:t>
      </w:r>
      <w:r w:rsidR="00316B4B">
        <w:rPr>
          <w:rFonts w:ascii="Avenir Next LT Pro Light" w:hAnsi="Avenir Next LT Pro Light"/>
          <w:color w:val="595959"/>
          <w:szCs w:val="24"/>
        </w:rPr>
        <w:t xml:space="preserve">ntiator: </w:t>
      </w:r>
      <w:r w:rsidR="00316B4B">
        <w:rPr>
          <w:rFonts w:ascii="Avenir Next LT Pro Light" w:hAnsi="Avenir Next LT Pro Light"/>
          <w:b/>
          <w:bCs/>
          <w:i/>
          <w:iCs/>
          <w:color w:val="595959"/>
          <w:szCs w:val="24"/>
        </w:rPr>
        <w:t xml:space="preserve">themed environments built from modular, interchangeable furniture systems, </w:t>
      </w:r>
      <w:r w:rsidR="00316B4B">
        <w:rPr>
          <w:rFonts w:ascii="Avenir Next LT Pro Light" w:hAnsi="Avenir Next LT Pro Light"/>
          <w:color w:val="595959"/>
          <w:szCs w:val="24"/>
        </w:rPr>
        <w:t>displayed as complete</w:t>
      </w:r>
      <w:r w:rsidR="00F266D8">
        <w:rPr>
          <w:rFonts w:ascii="Avenir Next LT Pro Light" w:hAnsi="Avenir Next LT Pro Light"/>
          <w:color w:val="595959"/>
          <w:szCs w:val="24"/>
        </w:rPr>
        <w:t xml:space="preserve"> “dream rooms.” This highlights the creative and premium nature</w:t>
      </w:r>
      <w:r w:rsidR="00CC0F1D">
        <w:rPr>
          <w:rFonts w:ascii="Avenir Next LT Pro Light" w:hAnsi="Avenir Next LT Pro Light"/>
          <w:color w:val="595959"/>
          <w:szCs w:val="24"/>
        </w:rPr>
        <w:t xml:space="preserve"> of the brand while demonstrating why Dreamscape furniture commands higher pricing than typical retail furniture.</w:t>
      </w:r>
    </w:p>
    <w:p w14:paraId="5E2524AE" w14:textId="0FB16929" w:rsidR="00CC0F1D" w:rsidRDefault="00072C90" w:rsidP="00AF33CB">
      <w:pPr>
        <w:rPr>
          <w:rFonts w:ascii="Avenir Next LT Pro Light" w:hAnsi="Avenir Next LT Pro Light"/>
          <w:b/>
          <w:bCs/>
          <w:i/>
          <w:iCs/>
          <w:color w:val="595959"/>
          <w:szCs w:val="24"/>
        </w:rPr>
      </w:pPr>
      <w:r>
        <w:rPr>
          <w:rFonts w:ascii="Avenir Next LT Pro Light" w:hAnsi="Avenir Next LT Pro Light"/>
          <w:b/>
          <w:bCs/>
          <w:i/>
          <w:iCs/>
          <w:color w:val="595959"/>
          <w:szCs w:val="24"/>
        </w:rPr>
        <w:t>Operational Notes</w:t>
      </w:r>
    </w:p>
    <w:p w14:paraId="629D029E" w14:textId="041EA1D6" w:rsidR="00072C90" w:rsidRDefault="00351B62" w:rsidP="00AF33CB">
      <w:pPr>
        <w:rPr>
          <w:rFonts w:ascii="Avenir Next LT Pro Light" w:hAnsi="Avenir Next LT Pro Light"/>
          <w:color w:val="595959"/>
          <w:szCs w:val="24"/>
        </w:rPr>
      </w:pPr>
      <w:r>
        <w:rPr>
          <w:rFonts w:ascii="Avenir Next LT Pro Light" w:hAnsi="Avenir Next LT Pro Light"/>
          <w:color w:val="595959"/>
          <w:szCs w:val="24"/>
        </w:rPr>
        <w:t>Exhibit pieces will be selected and built using standardized modular compone</w:t>
      </w:r>
      <w:r w:rsidR="007F1B87">
        <w:rPr>
          <w:rFonts w:ascii="Avenir Next LT Pro Light" w:hAnsi="Avenir Next LT Pro Light"/>
          <w:color w:val="595959"/>
          <w:szCs w:val="24"/>
        </w:rPr>
        <w:t>nts where possible, allowing designs to be reconfigured</w:t>
      </w:r>
      <w:r w:rsidR="002679DA">
        <w:rPr>
          <w:rFonts w:ascii="Avenir Next LT Pro Light" w:hAnsi="Avenir Next LT Pro Light"/>
          <w:color w:val="595959"/>
          <w:szCs w:val="24"/>
        </w:rPr>
        <w:t xml:space="preserve">, reused, or redeployed across multiple events. This preserves margins and supports scalability without breaking </w:t>
      </w:r>
      <w:r w:rsidR="002679DA">
        <w:rPr>
          <w:rFonts w:ascii="Avenir Next LT Pro Light" w:hAnsi="Avenir Next LT Pro Light"/>
          <w:color w:val="595959"/>
          <w:szCs w:val="24"/>
        </w:rPr>
        <w:lastRenderedPageBreak/>
        <w:t>operations</w:t>
      </w:r>
      <w:r w:rsidR="00D0022B">
        <w:rPr>
          <w:rFonts w:ascii="Avenir Next LT Pro Light" w:hAnsi="Avenir Next LT Pro Light"/>
          <w:color w:val="595959"/>
          <w:szCs w:val="24"/>
        </w:rPr>
        <w:t>.</w:t>
      </w:r>
      <w:r w:rsidR="00A353BF">
        <w:rPr>
          <w:rFonts w:ascii="Avenir Next LT Pro Light" w:hAnsi="Avenir Next LT Pro Light"/>
          <w:color w:val="595959"/>
          <w:szCs w:val="24"/>
        </w:rPr>
        <w:t xml:space="preserve"> </w:t>
      </w:r>
      <w:r w:rsidR="004D3F55">
        <w:rPr>
          <w:rFonts w:ascii="Avenir Next LT Pro Light" w:hAnsi="Avenir Next LT Pro Light"/>
          <w:color w:val="595959"/>
          <w:szCs w:val="24"/>
        </w:rPr>
        <w:t>Exhibits make the premi</w:t>
      </w:r>
      <w:r w:rsidR="006A58CD">
        <w:rPr>
          <w:rFonts w:ascii="Avenir Next LT Pro Light" w:hAnsi="Avenir Next LT Pro Light"/>
          <w:color w:val="595959"/>
          <w:szCs w:val="24"/>
        </w:rPr>
        <w:t xml:space="preserve">um </w:t>
      </w:r>
      <w:r w:rsidR="00641178">
        <w:rPr>
          <w:rFonts w:ascii="Avenir Next LT Pro Light" w:hAnsi="Avenir Next LT Pro Light"/>
          <w:color w:val="595959"/>
          <w:szCs w:val="24"/>
        </w:rPr>
        <w:t xml:space="preserve">positioning </w:t>
      </w:r>
      <w:r w:rsidR="00641178">
        <w:rPr>
          <w:rFonts w:ascii="Avenir Next LT Pro Light" w:hAnsi="Avenir Next LT Pro Light"/>
          <w:b/>
          <w:bCs/>
          <w:i/>
          <w:iCs/>
          <w:color w:val="595959"/>
          <w:szCs w:val="24"/>
        </w:rPr>
        <w:t>visible and believa</w:t>
      </w:r>
      <w:r w:rsidR="00394529">
        <w:rPr>
          <w:rFonts w:ascii="Avenir Next LT Pro Light" w:hAnsi="Avenir Next LT Pro Light"/>
          <w:b/>
          <w:bCs/>
          <w:i/>
          <w:iCs/>
          <w:color w:val="595959"/>
          <w:szCs w:val="24"/>
        </w:rPr>
        <w:t>ble</w:t>
      </w:r>
      <w:r w:rsidR="00394529">
        <w:rPr>
          <w:rFonts w:ascii="Avenir Next LT Pro Light" w:hAnsi="Avenir Next LT Pro Light"/>
          <w:color w:val="595959"/>
          <w:szCs w:val="24"/>
        </w:rPr>
        <w:t>, which helps first-year projections without pretending</w:t>
      </w:r>
      <w:r w:rsidR="005414F9">
        <w:rPr>
          <w:rFonts w:ascii="Avenir Next LT Pro Light" w:hAnsi="Avenir Next LT Pro Light"/>
          <w:color w:val="595959"/>
          <w:szCs w:val="24"/>
        </w:rPr>
        <w:t xml:space="preserve"> you’ll sell huge volume immediately.</w:t>
      </w:r>
      <w:r w:rsidR="002849B6">
        <w:rPr>
          <w:rFonts w:ascii="Avenir Next LT Pro Light" w:hAnsi="Avenir Next LT Pro Light"/>
          <w:color w:val="595959"/>
          <w:szCs w:val="24"/>
        </w:rPr>
        <w:t xml:space="preserve"> </w:t>
      </w:r>
    </w:p>
    <w:p w14:paraId="53BF2B50" w14:textId="3B67D6B4" w:rsidR="006851FD" w:rsidRPr="00FC354F" w:rsidRDefault="00FC354F" w:rsidP="00AF33CB">
      <w:pPr>
        <w:rPr>
          <w:rFonts w:ascii="Avenir Next LT Pro Light" w:hAnsi="Avenir Next LT Pro Light"/>
          <w:b/>
          <w:bCs/>
          <w:i/>
          <w:iCs/>
          <w:color w:val="595959"/>
          <w:sz w:val="44"/>
          <w:szCs w:val="44"/>
        </w:rPr>
      </w:pPr>
      <w:proofErr w:type="gramStart"/>
      <w:r>
        <w:rPr>
          <w:rFonts w:ascii="Avenir Next LT Pro Light" w:hAnsi="Avenir Next LT Pro Light"/>
          <w:b/>
          <w:bCs/>
          <w:i/>
          <w:iCs/>
          <w:color w:val="595959"/>
          <w:sz w:val="44"/>
          <w:szCs w:val="44"/>
        </w:rPr>
        <w:t>So</w:t>
      </w:r>
      <w:proofErr w:type="gramEnd"/>
      <w:r>
        <w:rPr>
          <w:rFonts w:ascii="Avenir Next LT Pro Light" w:hAnsi="Avenir Next LT Pro Light"/>
          <w:b/>
          <w:bCs/>
          <w:i/>
          <w:iCs/>
          <w:color w:val="595959"/>
          <w:sz w:val="44"/>
          <w:szCs w:val="44"/>
        </w:rPr>
        <w:t xml:space="preserve"> let’s review…</w:t>
      </w:r>
    </w:p>
    <w:p w14:paraId="51D9FC39" w14:textId="43287757" w:rsidR="00F17788" w:rsidRDefault="00585C80" w:rsidP="00AF33CB">
      <w:pPr>
        <w:rPr>
          <w:rFonts w:ascii="Avenir Next LT Pro Light" w:hAnsi="Avenir Next LT Pro Light"/>
          <w:b/>
          <w:bCs/>
          <w:i/>
          <w:iCs/>
          <w:color w:val="595959"/>
          <w:szCs w:val="24"/>
        </w:rPr>
      </w:pPr>
      <w:r w:rsidRPr="003527B6">
        <w:rPr>
          <w:rFonts w:ascii="Avenir Next LT Pro Light" w:hAnsi="Avenir Next LT Pro Light"/>
          <w:b/>
          <w:bCs/>
          <w:i/>
          <w:iCs/>
          <w:color w:val="595959"/>
          <w:szCs w:val="24"/>
        </w:rPr>
        <w:t xml:space="preserve">Integrated </w:t>
      </w:r>
      <w:r w:rsidR="00792529" w:rsidRPr="003527B6">
        <w:rPr>
          <w:rFonts w:ascii="Avenir Next LT Pro Light" w:hAnsi="Avenir Next LT Pro Light"/>
          <w:b/>
          <w:bCs/>
          <w:i/>
          <w:iCs/>
          <w:color w:val="595959"/>
          <w:szCs w:val="24"/>
        </w:rPr>
        <w:t xml:space="preserve">Risk-Managed Growth Strategy </w:t>
      </w:r>
    </w:p>
    <w:p w14:paraId="2EBB0E61" w14:textId="3C6857BC" w:rsidR="003527B6" w:rsidRDefault="003527B6" w:rsidP="00AF33CB">
      <w:pPr>
        <w:rPr>
          <w:rFonts w:ascii="Avenir Next LT Pro Light" w:hAnsi="Avenir Next LT Pro Light"/>
          <w:color w:val="595959"/>
          <w:szCs w:val="24"/>
        </w:rPr>
      </w:pPr>
      <w:r>
        <w:rPr>
          <w:rFonts w:ascii="Avenir Next LT Pro Light" w:hAnsi="Avenir Next LT Pro Light"/>
          <w:color w:val="595959"/>
          <w:szCs w:val="24"/>
        </w:rPr>
        <w:t xml:space="preserve">Dreamscape’s growth strategy is designed to increase revenue, brand value, and accessibility </w:t>
      </w:r>
      <w:r>
        <w:rPr>
          <w:rFonts w:ascii="Avenir Next LT Pro Light" w:hAnsi="Avenir Next LT Pro Light"/>
          <w:b/>
          <w:bCs/>
          <w:i/>
          <w:iCs/>
          <w:color w:val="595959"/>
          <w:szCs w:val="24"/>
        </w:rPr>
        <w:t>while actively sharing fina</w:t>
      </w:r>
      <w:r w:rsidR="00670D74">
        <w:rPr>
          <w:rFonts w:ascii="Avenir Next LT Pro Light" w:hAnsi="Avenir Next LT Pro Light"/>
          <w:b/>
          <w:bCs/>
          <w:i/>
          <w:iCs/>
          <w:color w:val="595959"/>
          <w:szCs w:val="24"/>
        </w:rPr>
        <w:t>ncial risk across multiple partners and channe</w:t>
      </w:r>
      <w:r w:rsidR="00FC354F">
        <w:rPr>
          <w:rFonts w:ascii="Avenir Next LT Pro Light" w:hAnsi="Avenir Next LT Pro Light"/>
          <w:b/>
          <w:bCs/>
          <w:i/>
          <w:iCs/>
          <w:color w:val="595959"/>
          <w:szCs w:val="24"/>
        </w:rPr>
        <w:t>ls</w:t>
      </w:r>
      <w:r w:rsidR="003813E9">
        <w:rPr>
          <w:rFonts w:ascii="Avenir Next LT Pro Light" w:hAnsi="Avenir Next LT Pro Light"/>
          <w:b/>
          <w:bCs/>
          <w:i/>
          <w:iCs/>
          <w:color w:val="595959"/>
          <w:szCs w:val="24"/>
        </w:rPr>
        <w:t xml:space="preserve">. </w:t>
      </w:r>
      <w:r w:rsidR="003813E9">
        <w:rPr>
          <w:rFonts w:ascii="Avenir Next LT Pro Light" w:hAnsi="Avenir Next LT Pro Light"/>
          <w:color w:val="595959"/>
          <w:szCs w:val="24"/>
        </w:rPr>
        <w:t>Rather than relying on a single sales or financing model, the company employs a diversified approach</w:t>
      </w:r>
      <w:r w:rsidR="00A510FB">
        <w:rPr>
          <w:rFonts w:ascii="Avenir Next LT Pro Light" w:hAnsi="Avenir Next LT Pro Light"/>
          <w:color w:val="595959"/>
          <w:szCs w:val="24"/>
        </w:rPr>
        <w:t xml:space="preserve"> that balances premium positioning with capital protection.</w:t>
      </w:r>
    </w:p>
    <w:p w14:paraId="6FD663F1" w14:textId="77777777" w:rsidR="00A510FB" w:rsidRDefault="00A510FB" w:rsidP="00AF33CB">
      <w:pPr>
        <w:rPr>
          <w:rFonts w:ascii="Avenir Next LT Pro Light" w:hAnsi="Avenir Next LT Pro Light"/>
          <w:color w:val="595959"/>
          <w:szCs w:val="24"/>
        </w:rPr>
      </w:pPr>
    </w:p>
    <w:p w14:paraId="67203DF8" w14:textId="6A63CA76" w:rsidR="00701668" w:rsidRDefault="00701668" w:rsidP="00AF33CB">
      <w:pPr>
        <w:rPr>
          <w:rFonts w:ascii="Avenir Next LT Pro Light" w:hAnsi="Avenir Next LT Pro Light"/>
          <w:b/>
          <w:bCs/>
          <w:i/>
          <w:iCs/>
          <w:color w:val="595959"/>
          <w:szCs w:val="24"/>
        </w:rPr>
      </w:pPr>
      <w:r>
        <w:rPr>
          <w:rFonts w:ascii="Avenir Next LT Pro Light" w:hAnsi="Avenir Next LT Pro Light"/>
          <w:b/>
          <w:bCs/>
          <w:i/>
          <w:iCs/>
          <w:color w:val="595959"/>
          <w:szCs w:val="24"/>
        </w:rPr>
        <w:t>Risk Distribution Framework</w:t>
      </w:r>
    </w:p>
    <w:p w14:paraId="6A2139F2" w14:textId="166C5E8E" w:rsidR="00701668" w:rsidRDefault="00701668" w:rsidP="00AF33CB">
      <w:pPr>
        <w:rPr>
          <w:rFonts w:ascii="Avenir Next LT Pro Light" w:hAnsi="Avenir Next LT Pro Light"/>
          <w:color w:val="595959"/>
          <w:szCs w:val="24"/>
        </w:rPr>
      </w:pPr>
      <w:r>
        <w:rPr>
          <w:rFonts w:ascii="Avenir Next LT Pro Light" w:hAnsi="Avenir Next LT Pro Light"/>
          <w:color w:val="595959"/>
          <w:szCs w:val="24"/>
        </w:rPr>
        <w:t>Dreamscape limits balance-sheet exposure by layering:</w:t>
      </w:r>
    </w:p>
    <w:p w14:paraId="1ADD5075" w14:textId="77777777" w:rsidR="0084044F" w:rsidRDefault="00053D31" w:rsidP="00624B6C">
      <w:pPr>
        <w:pStyle w:val="ListParagraph"/>
        <w:numPr>
          <w:ilvl w:val="0"/>
          <w:numId w:val="54"/>
        </w:numPr>
        <w:rPr>
          <w:rFonts w:ascii="Avenir Next LT Pro Light" w:hAnsi="Avenir Next LT Pro Light"/>
          <w:color w:val="595959"/>
          <w:szCs w:val="24"/>
        </w:rPr>
      </w:pPr>
      <w:r>
        <w:rPr>
          <w:rFonts w:ascii="Avenir Next LT Pro Light" w:hAnsi="Avenir Next LT Pro Light"/>
          <w:b/>
          <w:bCs/>
          <w:i/>
          <w:iCs/>
          <w:color w:val="595959"/>
          <w:szCs w:val="24"/>
        </w:rPr>
        <w:t xml:space="preserve">Customer deposits </w:t>
      </w:r>
      <w:r>
        <w:rPr>
          <w:rFonts w:ascii="Avenir Next LT Pro Light" w:hAnsi="Avenir Next LT Pro Light"/>
          <w:color w:val="595959"/>
          <w:szCs w:val="24"/>
        </w:rPr>
        <w:t>and asset-backed collat</w:t>
      </w:r>
      <w:r w:rsidR="0084044F">
        <w:rPr>
          <w:rFonts w:ascii="Avenir Next LT Pro Light" w:hAnsi="Avenir Next LT Pro Light"/>
          <w:color w:val="595959"/>
          <w:szCs w:val="24"/>
        </w:rPr>
        <w:t>eral</w:t>
      </w:r>
    </w:p>
    <w:p w14:paraId="2A595FD2" w14:textId="77777777" w:rsidR="0084044F" w:rsidRDefault="0084044F" w:rsidP="00624B6C">
      <w:pPr>
        <w:pStyle w:val="ListParagraph"/>
        <w:numPr>
          <w:ilvl w:val="0"/>
          <w:numId w:val="54"/>
        </w:numPr>
        <w:rPr>
          <w:rFonts w:ascii="Avenir Next LT Pro Light" w:hAnsi="Avenir Next LT Pro Light"/>
          <w:color w:val="595959"/>
          <w:szCs w:val="24"/>
        </w:rPr>
      </w:pPr>
      <w:r>
        <w:rPr>
          <w:rFonts w:ascii="Avenir Next LT Pro Light" w:hAnsi="Avenir Next LT Pro Light"/>
          <w:b/>
          <w:bCs/>
          <w:i/>
          <w:iCs/>
          <w:color w:val="595959"/>
          <w:szCs w:val="24"/>
        </w:rPr>
        <w:t xml:space="preserve">Third-party financing partners and BNPL providers </w:t>
      </w:r>
      <w:r>
        <w:rPr>
          <w:rFonts w:ascii="Avenir Next LT Pro Light" w:hAnsi="Avenir Next LT Pro Light"/>
          <w:color w:val="595959"/>
          <w:szCs w:val="24"/>
        </w:rPr>
        <w:t>that assume underwriting and default risk</w:t>
      </w:r>
    </w:p>
    <w:p w14:paraId="0E05D44C" w14:textId="77777777" w:rsidR="006D6309" w:rsidRDefault="009E2CE9" w:rsidP="00624B6C">
      <w:pPr>
        <w:pStyle w:val="ListParagraph"/>
        <w:numPr>
          <w:ilvl w:val="0"/>
          <w:numId w:val="54"/>
        </w:numPr>
        <w:rPr>
          <w:rFonts w:ascii="Avenir Next LT Pro Light" w:hAnsi="Avenir Next LT Pro Light"/>
          <w:color w:val="595959"/>
          <w:szCs w:val="24"/>
        </w:rPr>
      </w:pPr>
      <w:r>
        <w:rPr>
          <w:rFonts w:ascii="Avenir Next LT Pro Light" w:hAnsi="Avenir Next LT Pro Light"/>
          <w:b/>
          <w:bCs/>
          <w:i/>
          <w:iCs/>
          <w:color w:val="595959"/>
          <w:szCs w:val="24"/>
        </w:rPr>
        <w:t xml:space="preserve">Credit insurance </w:t>
      </w:r>
      <w:r>
        <w:rPr>
          <w:rFonts w:ascii="Avenir Next LT Pro Light" w:hAnsi="Avenir Next LT Pro Light"/>
          <w:color w:val="595959"/>
          <w:szCs w:val="24"/>
        </w:rPr>
        <w:t xml:space="preserve">to protect against </w:t>
      </w:r>
      <w:r w:rsidR="006D6309">
        <w:rPr>
          <w:rFonts w:ascii="Avenir Next LT Pro Light" w:hAnsi="Avenir Next LT Pro Light"/>
          <w:color w:val="595959"/>
          <w:szCs w:val="24"/>
        </w:rPr>
        <w:t>catastrophic loss scenarios</w:t>
      </w:r>
    </w:p>
    <w:p w14:paraId="4361B0D3" w14:textId="77777777" w:rsidR="00B90A68" w:rsidRDefault="006D6309" w:rsidP="00624B6C">
      <w:pPr>
        <w:pStyle w:val="ListParagraph"/>
        <w:numPr>
          <w:ilvl w:val="0"/>
          <w:numId w:val="54"/>
        </w:numPr>
        <w:rPr>
          <w:rFonts w:ascii="Avenir Next LT Pro Light" w:hAnsi="Avenir Next LT Pro Light"/>
          <w:color w:val="595959"/>
          <w:szCs w:val="24"/>
        </w:rPr>
      </w:pPr>
      <w:r>
        <w:rPr>
          <w:rFonts w:ascii="Avenir Next LT Pro Light" w:hAnsi="Avenir Next LT Pro Light"/>
          <w:b/>
          <w:bCs/>
          <w:i/>
          <w:iCs/>
          <w:color w:val="595959"/>
          <w:szCs w:val="24"/>
        </w:rPr>
        <w:t xml:space="preserve">Bank-managed loan servicing </w:t>
      </w:r>
      <w:r>
        <w:rPr>
          <w:rFonts w:ascii="Avenir Next LT Pro Light" w:hAnsi="Avenir Next LT Pro Light"/>
          <w:color w:val="595959"/>
          <w:szCs w:val="24"/>
        </w:rPr>
        <w:t>to reduce operational and regula</w:t>
      </w:r>
      <w:r w:rsidR="00B90A68">
        <w:rPr>
          <w:rFonts w:ascii="Avenir Next LT Pro Light" w:hAnsi="Avenir Next LT Pro Light"/>
          <w:color w:val="595959"/>
          <w:szCs w:val="24"/>
        </w:rPr>
        <w:t>tory risk</w:t>
      </w:r>
    </w:p>
    <w:p w14:paraId="693A62E4" w14:textId="77777777" w:rsidR="00867C42" w:rsidRDefault="00B90A68" w:rsidP="00B90A68">
      <w:pPr>
        <w:rPr>
          <w:rFonts w:ascii="Avenir Next LT Pro Light" w:hAnsi="Avenir Next LT Pro Light"/>
          <w:color w:val="595959"/>
          <w:szCs w:val="24"/>
        </w:rPr>
      </w:pPr>
      <w:r>
        <w:rPr>
          <w:rFonts w:ascii="Avenir Next LT Pro Light" w:hAnsi="Avenir Next LT Pro Light"/>
          <w:color w:val="595959"/>
          <w:szCs w:val="24"/>
        </w:rPr>
        <w:t>This structure allows Dreamscape to expand finan</w:t>
      </w:r>
      <w:r w:rsidR="00D34EA8">
        <w:rPr>
          <w:rFonts w:ascii="Avenir Next LT Pro Light" w:hAnsi="Avenir Next LT Pro Light"/>
          <w:color w:val="595959"/>
          <w:szCs w:val="24"/>
        </w:rPr>
        <w:t>cing availability without operating as a traditional lender or carrying unsec</w:t>
      </w:r>
      <w:r w:rsidR="00867C42">
        <w:rPr>
          <w:rFonts w:ascii="Avenir Next LT Pro Light" w:hAnsi="Avenir Next LT Pro Light"/>
          <w:color w:val="595959"/>
          <w:szCs w:val="24"/>
        </w:rPr>
        <w:t>ured consumer credit risk.</w:t>
      </w:r>
    </w:p>
    <w:p w14:paraId="4EFAE129" w14:textId="66739941" w:rsidR="00867C42" w:rsidRDefault="00867C42" w:rsidP="00B90A68">
      <w:pPr>
        <w:rPr>
          <w:rFonts w:ascii="Avenir Next LT Pro Light" w:hAnsi="Avenir Next LT Pro Light"/>
          <w:b/>
          <w:bCs/>
          <w:i/>
          <w:iCs/>
          <w:color w:val="595959"/>
          <w:szCs w:val="24"/>
        </w:rPr>
      </w:pPr>
      <w:r>
        <w:rPr>
          <w:rFonts w:ascii="Avenir Next LT Pro Light" w:hAnsi="Avenir Next LT Pro Light"/>
          <w:b/>
          <w:bCs/>
          <w:i/>
          <w:iCs/>
          <w:color w:val="595959"/>
          <w:szCs w:val="24"/>
        </w:rPr>
        <w:t>Channel Diversificatio</w:t>
      </w:r>
      <w:r w:rsidR="00A84817">
        <w:rPr>
          <w:rFonts w:ascii="Avenir Next LT Pro Light" w:hAnsi="Avenir Next LT Pro Light"/>
          <w:b/>
          <w:bCs/>
          <w:i/>
          <w:iCs/>
          <w:color w:val="595959"/>
          <w:szCs w:val="24"/>
        </w:rPr>
        <w:t>n</w:t>
      </w:r>
    </w:p>
    <w:p w14:paraId="3DCB406C" w14:textId="357C1EC7" w:rsidR="00A84817" w:rsidRDefault="00A84817" w:rsidP="00B90A68">
      <w:pPr>
        <w:rPr>
          <w:rFonts w:ascii="Avenir Next LT Pro Light" w:hAnsi="Avenir Next LT Pro Light"/>
          <w:color w:val="595959"/>
          <w:szCs w:val="24"/>
        </w:rPr>
      </w:pPr>
      <w:r>
        <w:rPr>
          <w:rFonts w:ascii="Avenir Next LT Pro Light" w:hAnsi="Avenir Next LT Pro Light"/>
          <w:color w:val="595959"/>
          <w:szCs w:val="24"/>
        </w:rPr>
        <w:t>Revenue is generated through multiple controlled channels:</w:t>
      </w:r>
    </w:p>
    <w:p w14:paraId="4EE5545B" w14:textId="6FC7794B" w:rsidR="00A84817" w:rsidRDefault="00D12E57" w:rsidP="00624B6C">
      <w:pPr>
        <w:pStyle w:val="ListParagraph"/>
        <w:numPr>
          <w:ilvl w:val="0"/>
          <w:numId w:val="55"/>
        </w:numPr>
        <w:rPr>
          <w:rFonts w:ascii="Avenir Next LT Pro Light" w:hAnsi="Avenir Next LT Pro Light"/>
          <w:b/>
          <w:bCs/>
          <w:i/>
          <w:iCs/>
          <w:color w:val="595959"/>
          <w:szCs w:val="24"/>
        </w:rPr>
      </w:pPr>
      <w:r>
        <w:rPr>
          <w:rFonts w:ascii="Avenir Next LT Pro Light" w:hAnsi="Avenir Next LT Pro Light"/>
          <w:b/>
          <w:bCs/>
          <w:i/>
          <w:iCs/>
          <w:color w:val="595959"/>
          <w:szCs w:val="24"/>
        </w:rPr>
        <w:t>Direct-to-consumer consumer custom orders</w:t>
      </w:r>
    </w:p>
    <w:p w14:paraId="5869547E" w14:textId="17FDE0D3" w:rsidR="00D12E57" w:rsidRPr="008E51A3" w:rsidRDefault="008E51A3" w:rsidP="00624B6C">
      <w:pPr>
        <w:pStyle w:val="ListParagraph"/>
        <w:numPr>
          <w:ilvl w:val="0"/>
          <w:numId w:val="55"/>
        </w:numPr>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Retail partners </w:t>
      </w:r>
      <w:r>
        <w:rPr>
          <w:rFonts w:ascii="Avenir Next LT Pro Light" w:hAnsi="Avenir Next LT Pro Light"/>
          <w:color w:val="595959"/>
          <w:szCs w:val="24"/>
        </w:rPr>
        <w:t>carrying curated Dreamscape products</w:t>
      </w:r>
    </w:p>
    <w:p w14:paraId="7611AADE" w14:textId="36B82AF6" w:rsidR="008E51A3" w:rsidRPr="00455E15" w:rsidRDefault="008E51A3" w:rsidP="00624B6C">
      <w:pPr>
        <w:pStyle w:val="ListParagraph"/>
        <w:numPr>
          <w:ilvl w:val="0"/>
          <w:numId w:val="55"/>
        </w:numPr>
        <w:rPr>
          <w:rFonts w:ascii="Avenir Next LT Pro Light" w:hAnsi="Avenir Next LT Pro Light"/>
          <w:b/>
          <w:bCs/>
          <w:i/>
          <w:iCs/>
          <w:color w:val="595959"/>
          <w:szCs w:val="24"/>
        </w:rPr>
      </w:pPr>
      <w:r>
        <w:rPr>
          <w:rFonts w:ascii="Avenir Next LT Pro Light" w:hAnsi="Avenir Next LT Pro Light"/>
          <w:b/>
          <w:bCs/>
          <w:i/>
          <w:iCs/>
          <w:color w:val="595959"/>
          <w:szCs w:val="24"/>
        </w:rPr>
        <w:t>Art exhibit and</w:t>
      </w:r>
      <w:r w:rsidR="004E63BF">
        <w:rPr>
          <w:rFonts w:ascii="Avenir Next LT Pro Light" w:hAnsi="Avenir Next LT Pro Light"/>
          <w:b/>
          <w:bCs/>
          <w:i/>
          <w:iCs/>
          <w:color w:val="595959"/>
          <w:szCs w:val="24"/>
        </w:rPr>
        <w:t xml:space="preserve"> gallery-style showcases </w:t>
      </w:r>
      <w:r w:rsidR="004E63BF">
        <w:rPr>
          <w:rFonts w:ascii="Avenir Next LT Pro Light" w:hAnsi="Avenir Next LT Pro Light"/>
          <w:color w:val="595959"/>
          <w:szCs w:val="24"/>
        </w:rPr>
        <w:t>that position furniture as functiona</w:t>
      </w:r>
      <w:r w:rsidR="00455E15">
        <w:rPr>
          <w:rFonts w:ascii="Avenir Next LT Pro Light" w:hAnsi="Avenir Next LT Pro Light"/>
          <w:color w:val="595959"/>
          <w:szCs w:val="24"/>
        </w:rPr>
        <w:t>l art and justify premium pricing</w:t>
      </w:r>
    </w:p>
    <w:p w14:paraId="213F740C" w14:textId="2EC7EF9C" w:rsidR="00455E15" w:rsidRPr="009E529A" w:rsidRDefault="00766819" w:rsidP="00624B6C">
      <w:pPr>
        <w:pStyle w:val="ListParagraph"/>
        <w:numPr>
          <w:ilvl w:val="0"/>
          <w:numId w:val="55"/>
        </w:numPr>
        <w:rPr>
          <w:rFonts w:ascii="Avenir Next LT Pro Light" w:hAnsi="Avenir Next LT Pro Light"/>
          <w:b/>
          <w:bCs/>
          <w:i/>
          <w:iCs/>
          <w:color w:val="595959"/>
          <w:szCs w:val="24"/>
        </w:rPr>
      </w:pPr>
      <w:r>
        <w:rPr>
          <w:rFonts w:ascii="Avenir Next LT Pro Light" w:hAnsi="Avenir Next LT Pro Light"/>
          <w:b/>
          <w:bCs/>
          <w:i/>
          <w:iCs/>
          <w:color w:val="595959"/>
          <w:szCs w:val="24"/>
        </w:rPr>
        <w:t>Rental, subscriptions, and resale of recovered</w:t>
      </w:r>
      <w:r w:rsidR="004C1427">
        <w:rPr>
          <w:rFonts w:ascii="Avenir Next LT Pro Light" w:hAnsi="Avenir Next LT Pro Light"/>
          <w:b/>
          <w:bCs/>
          <w:i/>
          <w:iCs/>
          <w:color w:val="595959"/>
          <w:szCs w:val="24"/>
        </w:rPr>
        <w:t xml:space="preserve"> assets, </w:t>
      </w:r>
      <w:r w:rsidR="004C1427" w:rsidRPr="004C1427">
        <w:rPr>
          <w:rFonts w:ascii="Avenir Next LT Pro Light" w:hAnsi="Avenir Next LT Pro Light"/>
          <w:color w:val="595959"/>
          <w:szCs w:val="24"/>
        </w:rPr>
        <w:t>which preserve value even in default scenarios</w:t>
      </w:r>
    </w:p>
    <w:p w14:paraId="041DBF3A" w14:textId="5E8A8F74" w:rsidR="009E529A" w:rsidRDefault="009E529A" w:rsidP="009E529A">
      <w:pPr>
        <w:rPr>
          <w:rFonts w:ascii="Avenir Next LT Pro Light" w:hAnsi="Avenir Next LT Pro Light"/>
          <w:color w:val="595959"/>
          <w:szCs w:val="24"/>
        </w:rPr>
      </w:pPr>
      <w:r>
        <w:rPr>
          <w:rFonts w:ascii="Avenir Next LT Pro Light" w:hAnsi="Avenir Next LT Pro Light"/>
          <w:color w:val="595959"/>
          <w:szCs w:val="24"/>
        </w:rPr>
        <w:t xml:space="preserve">No single channel is required to succeed for the </w:t>
      </w:r>
      <w:r w:rsidR="00696D73">
        <w:rPr>
          <w:rFonts w:ascii="Avenir Next LT Pro Light" w:hAnsi="Avenir Next LT Pro Light"/>
          <w:color w:val="595959"/>
          <w:szCs w:val="24"/>
        </w:rPr>
        <w:t>business to remain viable</w:t>
      </w:r>
    </w:p>
    <w:p w14:paraId="2947651E" w14:textId="0AE8DC12" w:rsidR="00696D73" w:rsidRDefault="003F44DD" w:rsidP="009E529A">
      <w:pPr>
        <w:rPr>
          <w:rFonts w:ascii="Avenir Next LT Pro Light" w:hAnsi="Avenir Next LT Pro Light"/>
          <w:b/>
          <w:bCs/>
          <w:i/>
          <w:iCs/>
          <w:color w:val="595959"/>
          <w:szCs w:val="24"/>
        </w:rPr>
      </w:pPr>
      <w:r>
        <w:rPr>
          <w:rFonts w:ascii="Avenir Next LT Pro Light" w:hAnsi="Avenir Next LT Pro Light"/>
          <w:b/>
          <w:bCs/>
          <w:i/>
          <w:iCs/>
          <w:color w:val="595959"/>
          <w:szCs w:val="24"/>
        </w:rPr>
        <w:t>Premium Positioning with Capital Discipline</w:t>
      </w:r>
    </w:p>
    <w:p w14:paraId="65B8A8FC" w14:textId="0B2A744B" w:rsidR="003F44DD" w:rsidRDefault="00095D27" w:rsidP="009E529A">
      <w:pPr>
        <w:rPr>
          <w:rFonts w:ascii="Avenir Next LT Pro Light" w:hAnsi="Avenir Next LT Pro Light"/>
          <w:color w:val="595959"/>
          <w:szCs w:val="24"/>
        </w:rPr>
      </w:pPr>
      <w:r>
        <w:rPr>
          <w:rFonts w:ascii="Avenir Next LT Pro Light" w:hAnsi="Avenir Next LT Pro Light"/>
          <w:color w:val="595959"/>
          <w:szCs w:val="24"/>
        </w:rPr>
        <w:t>Art exhibits and retail galleries elevate brand perception and pricing p</w:t>
      </w:r>
      <w:r w:rsidR="00C73DB9">
        <w:rPr>
          <w:rFonts w:ascii="Avenir Next LT Pro Light" w:hAnsi="Avenir Next LT Pro Light"/>
          <w:color w:val="595959"/>
          <w:szCs w:val="24"/>
        </w:rPr>
        <w:t xml:space="preserve">ower, while financing and layaway options expand </w:t>
      </w:r>
      <w:r w:rsidR="003A70E8">
        <w:rPr>
          <w:rFonts w:ascii="Avenir Next LT Pro Light" w:hAnsi="Avenir Next LT Pro Light"/>
          <w:color w:val="595959"/>
          <w:szCs w:val="24"/>
        </w:rPr>
        <w:t>accessibility. Risk is managed through deposits, retained ownership,</w:t>
      </w:r>
      <w:r w:rsidR="00CD7768">
        <w:rPr>
          <w:rFonts w:ascii="Avenir Next LT Pro Light" w:hAnsi="Avenir Next LT Pro Light"/>
          <w:color w:val="595959"/>
          <w:szCs w:val="24"/>
        </w:rPr>
        <w:t xml:space="preserve"> and partner-assumed credit exposure, ensuring growth does not outpace operational or financial control.</w:t>
      </w:r>
    </w:p>
    <w:p w14:paraId="140D7A1B" w14:textId="7B3D84D2" w:rsidR="00A9466D" w:rsidRDefault="00C9615E" w:rsidP="009E529A">
      <w:pPr>
        <w:rPr>
          <w:rFonts w:ascii="Avenir Next LT Pro Light" w:hAnsi="Avenir Next LT Pro Light"/>
          <w:b/>
          <w:bCs/>
          <w:i/>
          <w:iCs/>
          <w:color w:val="595959"/>
          <w:sz w:val="40"/>
          <w:szCs w:val="40"/>
        </w:rPr>
      </w:pPr>
      <w:r>
        <w:rPr>
          <w:rFonts w:ascii="Avenir Next LT Pro Light" w:hAnsi="Avenir Next LT Pro Light"/>
          <w:b/>
          <w:bCs/>
          <w:i/>
          <w:iCs/>
          <w:color w:val="595959"/>
          <w:sz w:val="40"/>
          <w:szCs w:val="40"/>
        </w:rPr>
        <w:lastRenderedPageBreak/>
        <w:t>So how do you go about setting this up?</w:t>
      </w:r>
    </w:p>
    <w:p w14:paraId="33456610" w14:textId="4FEDEC65" w:rsidR="00490527" w:rsidRPr="00490527" w:rsidRDefault="00490527" w:rsidP="009E529A">
      <w:pPr>
        <w:rPr>
          <w:rFonts w:ascii="Avenir Next LT Pro Light" w:hAnsi="Avenir Next LT Pro Light"/>
          <w:b/>
          <w:bCs/>
          <w:i/>
          <w:iCs/>
          <w:color w:val="595959"/>
          <w:sz w:val="32"/>
          <w:szCs w:val="32"/>
        </w:rPr>
      </w:pPr>
      <w:r>
        <w:rPr>
          <w:rFonts w:ascii="Avenir Next LT Pro Light" w:hAnsi="Avenir Next LT Pro Light"/>
          <w:b/>
          <w:bCs/>
          <w:i/>
          <w:iCs/>
          <w:color w:val="595959"/>
          <w:sz w:val="32"/>
          <w:szCs w:val="32"/>
        </w:rPr>
        <w:t xml:space="preserve">This is an AI assisted step </w:t>
      </w:r>
      <w:r w:rsidR="002655AD">
        <w:rPr>
          <w:rFonts w:ascii="Avenir Next LT Pro Light" w:hAnsi="Avenir Next LT Pro Light"/>
          <w:b/>
          <w:bCs/>
          <w:i/>
          <w:iCs/>
          <w:color w:val="595959"/>
          <w:sz w:val="32"/>
          <w:szCs w:val="32"/>
        </w:rPr>
        <w:t>by step,</w:t>
      </w:r>
    </w:p>
    <w:p w14:paraId="3F6A5D6A" w14:textId="00D45C86" w:rsidR="00C9615E" w:rsidRDefault="00E2634D" w:rsidP="009E529A">
      <w:pPr>
        <w:rPr>
          <w:rFonts w:ascii="Avenir Next LT Pro Light" w:hAnsi="Avenir Next LT Pro Light"/>
          <w:color w:val="595959"/>
          <w:szCs w:val="24"/>
        </w:rPr>
      </w:pPr>
      <w:r>
        <w:rPr>
          <w:rFonts w:ascii="Avenir Next LT Pro Light" w:hAnsi="Avenir Next LT Pro Light"/>
          <w:color w:val="595959"/>
          <w:szCs w:val="24"/>
        </w:rPr>
        <w:t xml:space="preserve">Think in </w:t>
      </w:r>
      <w:r>
        <w:rPr>
          <w:rFonts w:ascii="Avenir Next LT Pro Light" w:hAnsi="Avenir Next LT Pro Light"/>
          <w:b/>
          <w:bCs/>
          <w:color w:val="595959"/>
          <w:szCs w:val="24"/>
        </w:rPr>
        <w:t xml:space="preserve">layers, </w:t>
      </w:r>
      <w:r>
        <w:rPr>
          <w:rFonts w:ascii="Avenir Next LT Pro Light" w:hAnsi="Avenir Next LT Pro Light"/>
          <w:color w:val="595959"/>
          <w:szCs w:val="24"/>
        </w:rPr>
        <w:t xml:space="preserve">not all at once. You do </w:t>
      </w:r>
      <w:r>
        <w:rPr>
          <w:rFonts w:ascii="Avenir Next LT Pro Light" w:hAnsi="Avenir Next LT Pro Light"/>
          <w:b/>
          <w:bCs/>
          <w:color w:val="595959"/>
          <w:szCs w:val="24"/>
        </w:rPr>
        <w:t xml:space="preserve">one layer at a time, </w:t>
      </w:r>
      <w:r>
        <w:rPr>
          <w:rFonts w:ascii="Avenir Next LT Pro Light" w:hAnsi="Avenir Next LT Pro Light"/>
          <w:color w:val="595959"/>
          <w:szCs w:val="24"/>
        </w:rPr>
        <w:t xml:space="preserve">and each </w:t>
      </w:r>
      <w:r w:rsidR="00D85C89">
        <w:rPr>
          <w:rFonts w:ascii="Avenir Next LT Pro Light" w:hAnsi="Avenir Next LT Pro Light"/>
          <w:color w:val="595959"/>
          <w:szCs w:val="24"/>
        </w:rPr>
        <w:t>layer unlocks the next.</w:t>
      </w:r>
    </w:p>
    <w:p w14:paraId="0AECEF18" w14:textId="112CF073" w:rsidR="0017565E" w:rsidRDefault="0017565E" w:rsidP="009E529A">
      <w:pPr>
        <w:rPr>
          <w:rFonts w:ascii="Avenir Next LT Pro Light" w:hAnsi="Avenir Next LT Pro Light"/>
          <w:b/>
          <w:bCs/>
          <w:i/>
          <w:iCs/>
          <w:color w:val="595959"/>
          <w:szCs w:val="24"/>
        </w:rPr>
      </w:pPr>
      <w:r>
        <w:rPr>
          <w:rFonts w:ascii="Avenir Next LT Pro Light" w:hAnsi="Avenir Next LT Pro Light"/>
          <w:b/>
          <w:bCs/>
          <w:i/>
          <w:iCs/>
          <w:color w:val="595959"/>
          <w:szCs w:val="24"/>
        </w:rPr>
        <w:t>P</w:t>
      </w:r>
      <w:r w:rsidR="007A1651">
        <w:rPr>
          <w:rFonts w:ascii="Avenir Next LT Pro Light" w:hAnsi="Avenir Next LT Pro Light"/>
          <w:b/>
          <w:bCs/>
          <w:i/>
          <w:iCs/>
          <w:color w:val="595959"/>
          <w:szCs w:val="24"/>
        </w:rPr>
        <w:t>HASE</w:t>
      </w:r>
      <w:r>
        <w:rPr>
          <w:rFonts w:ascii="Avenir Next LT Pro Light" w:hAnsi="Avenir Next LT Pro Light"/>
          <w:b/>
          <w:bCs/>
          <w:i/>
          <w:iCs/>
          <w:color w:val="595959"/>
          <w:szCs w:val="24"/>
        </w:rPr>
        <w:t xml:space="preserve"> 1: Establish the Core Entity (Foundation)</w:t>
      </w:r>
    </w:p>
    <w:p w14:paraId="60EC1458" w14:textId="258B5267" w:rsidR="004265A0" w:rsidRPr="004265A0" w:rsidRDefault="004265A0" w:rsidP="009E529A">
      <w:pPr>
        <w:rPr>
          <w:rFonts w:ascii="Avenir Next LT Pro Light" w:hAnsi="Avenir Next LT Pro Light"/>
          <w:color w:val="595959"/>
          <w:szCs w:val="24"/>
        </w:rPr>
      </w:pPr>
      <w:r>
        <w:rPr>
          <w:rFonts w:ascii="Avenir Next LT Pro Light" w:hAnsi="Avenir Next LT Pro Light"/>
          <w:color w:val="595959"/>
          <w:szCs w:val="24"/>
        </w:rPr>
        <w:t xml:space="preserve">Before anything else, you need a </w:t>
      </w:r>
      <w:r w:rsidRPr="008758FD">
        <w:rPr>
          <w:rFonts w:ascii="Avenir Next LT Pro Light" w:hAnsi="Avenir Next LT Pro Light"/>
          <w:b/>
          <w:bCs/>
          <w:i/>
          <w:iCs/>
          <w:color w:val="595959"/>
          <w:szCs w:val="24"/>
        </w:rPr>
        <w:t>legal + operational shell</w:t>
      </w:r>
      <w:r w:rsidR="008758FD" w:rsidRPr="008758FD">
        <w:rPr>
          <w:rFonts w:ascii="Avenir Next LT Pro Light" w:hAnsi="Avenir Next LT Pro Light"/>
          <w:b/>
          <w:bCs/>
          <w:i/>
          <w:iCs/>
          <w:color w:val="595959"/>
          <w:szCs w:val="24"/>
        </w:rPr>
        <w:t>.</w:t>
      </w:r>
    </w:p>
    <w:p w14:paraId="446F4315" w14:textId="1176DEC8" w:rsidR="00701668" w:rsidRPr="00E8061D" w:rsidRDefault="00E8061D" w:rsidP="00624B6C">
      <w:pPr>
        <w:pStyle w:val="ListParagraph"/>
        <w:numPr>
          <w:ilvl w:val="0"/>
          <w:numId w:val="56"/>
        </w:numPr>
        <w:rPr>
          <w:rFonts w:ascii="Avenir Next LT Pro Light" w:hAnsi="Avenir Next LT Pro Light"/>
          <w:color w:val="595959"/>
          <w:szCs w:val="24"/>
        </w:rPr>
      </w:pPr>
      <w:proofErr w:type="gramStart"/>
      <w:r>
        <w:rPr>
          <w:rFonts w:ascii="Avenir Next LT Pro Light" w:hAnsi="Avenir Next LT Pro Light"/>
          <w:b/>
          <w:bCs/>
          <w:i/>
          <w:iCs/>
          <w:color w:val="595959"/>
          <w:szCs w:val="24"/>
        </w:rPr>
        <w:t>Form</w:t>
      </w:r>
      <w:proofErr w:type="gramEnd"/>
      <w:r>
        <w:rPr>
          <w:rFonts w:ascii="Avenir Next LT Pro Light" w:hAnsi="Avenir Next LT Pro Light"/>
          <w:b/>
          <w:bCs/>
          <w:i/>
          <w:iCs/>
          <w:color w:val="595959"/>
          <w:szCs w:val="24"/>
        </w:rPr>
        <w:t xml:space="preserve"> the company properly</w:t>
      </w:r>
    </w:p>
    <w:p w14:paraId="6829C179" w14:textId="53BEA66F" w:rsidR="00E8061D" w:rsidRDefault="001F0E04" w:rsidP="00624B6C">
      <w:pPr>
        <w:pStyle w:val="ListParagraph"/>
        <w:numPr>
          <w:ilvl w:val="0"/>
          <w:numId w:val="57"/>
        </w:numPr>
        <w:rPr>
          <w:rFonts w:ascii="Avenir Next LT Pro Light" w:hAnsi="Avenir Next LT Pro Light"/>
          <w:color w:val="595959"/>
          <w:szCs w:val="24"/>
        </w:rPr>
      </w:pPr>
      <w:r>
        <w:rPr>
          <w:rFonts w:ascii="Avenir Next LT Pro Light" w:hAnsi="Avenir Next LT Pro Light"/>
          <w:color w:val="595959"/>
          <w:szCs w:val="24"/>
        </w:rPr>
        <w:t>LLC or Corporation (doesn</w:t>
      </w:r>
      <w:r w:rsidR="00612F9B">
        <w:rPr>
          <w:rFonts w:ascii="Avenir Next LT Pro Light" w:hAnsi="Avenir Next LT Pro Light"/>
          <w:color w:val="595959"/>
          <w:szCs w:val="24"/>
        </w:rPr>
        <w:t>’t matter yet-pick what’s easiest)</w:t>
      </w:r>
    </w:p>
    <w:p w14:paraId="2FC306B1" w14:textId="50832A02" w:rsidR="00612F9B" w:rsidRDefault="003132F0" w:rsidP="00624B6C">
      <w:pPr>
        <w:pStyle w:val="ListParagraph"/>
        <w:numPr>
          <w:ilvl w:val="0"/>
          <w:numId w:val="57"/>
        </w:numPr>
        <w:rPr>
          <w:rFonts w:ascii="Avenir Next LT Pro Light" w:hAnsi="Avenir Next LT Pro Light"/>
          <w:color w:val="595959"/>
          <w:szCs w:val="24"/>
        </w:rPr>
      </w:pPr>
      <w:r>
        <w:rPr>
          <w:rFonts w:ascii="Avenir Next LT Pro Light" w:hAnsi="Avenir Next LT Pro Light"/>
          <w:color w:val="595959"/>
          <w:szCs w:val="24"/>
        </w:rPr>
        <w:t>Business bank account</w:t>
      </w:r>
    </w:p>
    <w:p w14:paraId="48235679" w14:textId="77CC886D" w:rsidR="003132F0" w:rsidRDefault="003132F0" w:rsidP="00624B6C">
      <w:pPr>
        <w:pStyle w:val="ListParagraph"/>
        <w:numPr>
          <w:ilvl w:val="0"/>
          <w:numId w:val="57"/>
        </w:numPr>
        <w:rPr>
          <w:rFonts w:ascii="Avenir Next LT Pro Light" w:hAnsi="Avenir Next LT Pro Light"/>
          <w:color w:val="595959"/>
          <w:szCs w:val="24"/>
        </w:rPr>
      </w:pPr>
      <w:r>
        <w:rPr>
          <w:rFonts w:ascii="Avenir Next LT Pro Light" w:hAnsi="Avenir Next LT Pro Light"/>
          <w:color w:val="595959"/>
          <w:szCs w:val="24"/>
        </w:rPr>
        <w:t>Basic accounting software</w:t>
      </w:r>
    </w:p>
    <w:p w14:paraId="53E3DC16" w14:textId="6F0A5C60" w:rsidR="003132F0" w:rsidRDefault="003132F0" w:rsidP="00624B6C">
      <w:pPr>
        <w:pStyle w:val="ListParagraph"/>
        <w:numPr>
          <w:ilvl w:val="0"/>
          <w:numId w:val="57"/>
        </w:numPr>
        <w:rPr>
          <w:rFonts w:ascii="Avenir Next LT Pro Light" w:hAnsi="Avenir Next LT Pro Light"/>
          <w:color w:val="595959"/>
          <w:szCs w:val="24"/>
        </w:rPr>
      </w:pPr>
      <w:r>
        <w:rPr>
          <w:rFonts w:ascii="Avenir Next LT Pro Light" w:hAnsi="Avenir Next LT Pro Light"/>
          <w:color w:val="595959"/>
          <w:szCs w:val="24"/>
        </w:rPr>
        <w:t>Insurance (general liability + product</w:t>
      </w:r>
      <w:r w:rsidR="009C3BD4">
        <w:rPr>
          <w:rFonts w:ascii="Avenir Next LT Pro Light" w:hAnsi="Avenir Next LT Pro Light"/>
          <w:color w:val="595959"/>
          <w:szCs w:val="24"/>
        </w:rPr>
        <w:t>)</w:t>
      </w:r>
    </w:p>
    <w:p w14:paraId="7A4ACC0C" w14:textId="2EEF18B7" w:rsidR="009C3BD4" w:rsidRDefault="009C3BD4" w:rsidP="009C3BD4">
      <w:pPr>
        <w:rPr>
          <w:rFonts w:ascii="Avenir Next LT Pro Light" w:hAnsi="Avenir Next LT Pro Light"/>
          <w:color w:val="595959"/>
          <w:szCs w:val="24"/>
        </w:rPr>
      </w:pPr>
      <w:r>
        <w:rPr>
          <w:rFonts w:ascii="Avenir Next LT Pro Light" w:hAnsi="Avenir Next LT Pro Light"/>
          <w:color w:val="595959"/>
          <w:szCs w:val="24"/>
        </w:rPr>
        <w:t>This lets you:</w:t>
      </w:r>
    </w:p>
    <w:p w14:paraId="38EC88D5" w14:textId="64B0E995" w:rsidR="009C3BD4" w:rsidRDefault="009C3BD4" w:rsidP="00624B6C">
      <w:pPr>
        <w:pStyle w:val="ListParagraph"/>
        <w:numPr>
          <w:ilvl w:val="0"/>
          <w:numId w:val="58"/>
        </w:numPr>
        <w:rPr>
          <w:rFonts w:ascii="Avenir Next LT Pro Light" w:hAnsi="Avenir Next LT Pro Light"/>
          <w:color w:val="595959"/>
          <w:szCs w:val="24"/>
        </w:rPr>
      </w:pPr>
      <w:r>
        <w:rPr>
          <w:rFonts w:ascii="Avenir Next LT Pro Light" w:hAnsi="Avenir Next LT Pro Light"/>
          <w:color w:val="595959"/>
          <w:szCs w:val="24"/>
        </w:rPr>
        <w:t>Sign contracts</w:t>
      </w:r>
    </w:p>
    <w:p w14:paraId="356499CC" w14:textId="32CDFF1B" w:rsidR="009C3BD4" w:rsidRDefault="009C3BD4" w:rsidP="00624B6C">
      <w:pPr>
        <w:pStyle w:val="ListParagraph"/>
        <w:numPr>
          <w:ilvl w:val="0"/>
          <w:numId w:val="58"/>
        </w:numPr>
        <w:rPr>
          <w:rFonts w:ascii="Avenir Next LT Pro Light" w:hAnsi="Avenir Next LT Pro Light"/>
          <w:color w:val="595959"/>
          <w:szCs w:val="24"/>
        </w:rPr>
      </w:pPr>
      <w:r>
        <w:rPr>
          <w:rFonts w:ascii="Avenir Next LT Pro Light" w:hAnsi="Avenir Next LT Pro Light"/>
          <w:color w:val="595959"/>
          <w:szCs w:val="24"/>
        </w:rPr>
        <w:t>Receive payments</w:t>
      </w:r>
    </w:p>
    <w:p w14:paraId="7887FAB4" w14:textId="749FCBCD" w:rsidR="00B51922" w:rsidRDefault="00B51922" w:rsidP="00624B6C">
      <w:pPr>
        <w:pStyle w:val="ListParagraph"/>
        <w:numPr>
          <w:ilvl w:val="0"/>
          <w:numId w:val="58"/>
        </w:numPr>
        <w:rPr>
          <w:rFonts w:ascii="Avenir Next LT Pro Light" w:hAnsi="Avenir Next LT Pro Light"/>
          <w:color w:val="595959"/>
          <w:szCs w:val="24"/>
        </w:rPr>
      </w:pPr>
      <w:r>
        <w:rPr>
          <w:rFonts w:ascii="Avenir Next LT Pro Light" w:hAnsi="Avenir Next LT Pro Light"/>
          <w:color w:val="595959"/>
          <w:szCs w:val="24"/>
        </w:rPr>
        <w:t>Place inventory in stores</w:t>
      </w:r>
    </w:p>
    <w:p w14:paraId="74CB0F51" w14:textId="7C38C8DB" w:rsidR="00B51922" w:rsidRDefault="00B51922" w:rsidP="00624B6C">
      <w:pPr>
        <w:pStyle w:val="ListParagraph"/>
        <w:numPr>
          <w:ilvl w:val="0"/>
          <w:numId w:val="58"/>
        </w:numPr>
        <w:rPr>
          <w:rFonts w:ascii="Avenir Next LT Pro Light" w:hAnsi="Avenir Next LT Pro Light"/>
          <w:color w:val="595959"/>
          <w:szCs w:val="24"/>
        </w:rPr>
      </w:pPr>
      <w:r>
        <w:rPr>
          <w:rFonts w:ascii="Avenir Next LT Pro Light" w:hAnsi="Avenir Next LT Pro Light"/>
          <w:color w:val="595959"/>
          <w:szCs w:val="24"/>
        </w:rPr>
        <w:t>Work with financial partner</w:t>
      </w:r>
      <w:r w:rsidR="006E0561">
        <w:rPr>
          <w:rFonts w:ascii="Avenir Next LT Pro Light" w:hAnsi="Avenir Next LT Pro Light"/>
          <w:color w:val="595959"/>
          <w:szCs w:val="24"/>
        </w:rPr>
        <w:t>s</w:t>
      </w:r>
    </w:p>
    <w:p w14:paraId="73C742F2" w14:textId="14F0B85F" w:rsidR="006E0561" w:rsidRDefault="006E0561" w:rsidP="006E0561">
      <w:pPr>
        <w:rPr>
          <w:rFonts w:ascii="Avenir Next LT Pro Light" w:hAnsi="Avenir Next LT Pro Light"/>
          <w:color w:val="595959"/>
          <w:szCs w:val="24"/>
        </w:rPr>
      </w:pPr>
      <w:r>
        <w:rPr>
          <w:rFonts w:ascii="Avenir Next LT Pro Light" w:hAnsi="Avenir Next LT Pro Light"/>
          <w:color w:val="595959"/>
          <w:szCs w:val="24"/>
        </w:rPr>
        <w:t>No financing, no ex</w:t>
      </w:r>
      <w:r w:rsidR="002F17AD">
        <w:rPr>
          <w:rFonts w:ascii="Avenir Next LT Pro Light" w:hAnsi="Avenir Next LT Pro Light"/>
          <w:color w:val="595959"/>
          <w:szCs w:val="24"/>
        </w:rPr>
        <w:t>hibits, no partners happen without this.</w:t>
      </w:r>
    </w:p>
    <w:p w14:paraId="66FA27CD" w14:textId="195D7AF2" w:rsidR="002F17AD" w:rsidRDefault="00EB77C1" w:rsidP="006E0561">
      <w:pPr>
        <w:rPr>
          <w:rFonts w:ascii="Avenir Next LT Pro Light" w:hAnsi="Avenir Next LT Pro Light"/>
          <w:b/>
          <w:bCs/>
          <w:i/>
          <w:iCs/>
          <w:color w:val="595959"/>
          <w:szCs w:val="24"/>
        </w:rPr>
      </w:pPr>
      <w:r>
        <w:rPr>
          <w:rFonts w:ascii="Avenir Next LT Pro Light" w:hAnsi="Avenir Next LT Pro Light"/>
          <w:b/>
          <w:bCs/>
          <w:i/>
          <w:iCs/>
          <w:color w:val="595959"/>
          <w:szCs w:val="24"/>
        </w:rPr>
        <w:t>P</w:t>
      </w:r>
      <w:r w:rsidR="007A1651">
        <w:rPr>
          <w:rFonts w:ascii="Avenir Next LT Pro Light" w:hAnsi="Avenir Next LT Pro Light"/>
          <w:b/>
          <w:bCs/>
          <w:i/>
          <w:iCs/>
          <w:color w:val="595959"/>
          <w:szCs w:val="24"/>
        </w:rPr>
        <w:t>HASE</w:t>
      </w:r>
      <w:r>
        <w:rPr>
          <w:rFonts w:ascii="Avenir Next LT Pro Light" w:hAnsi="Avenir Next LT Pro Light"/>
          <w:b/>
          <w:bCs/>
          <w:i/>
          <w:iCs/>
          <w:color w:val="595959"/>
          <w:szCs w:val="24"/>
        </w:rPr>
        <w:t xml:space="preserve"> 2: Build a Physical “Proof Object” </w:t>
      </w:r>
      <w:r w:rsidR="000E5B63">
        <w:rPr>
          <w:rFonts w:ascii="Avenir Next LT Pro Light" w:hAnsi="Avenir Next LT Pro Light"/>
          <w:b/>
          <w:bCs/>
          <w:i/>
          <w:iCs/>
          <w:color w:val="595959"/>
          <w:szCs w:val="24"/>
        </w:rPr>
        <w:t>(Critical)</w:t>
      </w:r>
    </w:p>
    <w:p w14:paraId="6BA98E2A" w14:textId="27FF3819" w:rsidR="000E5B63" w:rsidRDefault="000E5B63" w:rsidP="006E0561">
      <w:pPr>
        <w:rPr>
          <w:rFonts w:ascii="Avenir Next LT Pro Light" w:hAnsi="Avenir Next LT Pro Light"/>
          <w:b/>
          <w:bCs/>
          <w:i/>
          <w:iCs/>
          <w:color w:val="595959"/>
          <w:szCs w:val="24"/>
        </w:rPr>
      </w:pPr>
      <w:r>
        <w:rPr>
          <w:rFonts w:ascii="Avenir Next LT Pro Light" w:hAnsi="Avenir Next LT Pro Light"/>
          <w:color w:val="595959"/>
          <w:szCs w:val="24"/>
        </w:rPr>
        <w:t xml:space="preserve">Before partners believe you, </w:t>
      </w:r>
      <w:r>
        <w:rPr>
          <w:rFonts w:ascii="Avenir Next LT Pro Light" w:hAnsi="Avenir Next LT Pro Light"/>
          <w:b/>
          <w:bCs/>
          <w:i/>
          <w:iCs/>
          <w:color w:val="595959"/>
          <w:szCs w:val="24"/>
        </w:rPr>
        <w:t>they must see and touch something</w:t>
      </w:r>
      <w:r w:rsidR="00CC0BCB">
        <w:rPr>
          <w:rFonts w:ascii="Avenir Next LT Pro Light" w:hAnsi="Avenir Next LT Pro Light"/>
          <w:b/>
          <w:bCs/>
          <w:i/>
          <w:iCs/>
          <w:color w:val="595959"/>
          <w:szCs w:val="24"/>
        </w:rPr>
        <w:t>.</w:t>
      </w:r>
    </w:p>
    <w:p w14:paraId="00C4D375" w14:textId="6638F487" w:rsidR="00CC0BCB" w:rsidRDefault="00CC0BCB" w:rsidP="00624B6C">
      <w:pPr>
        <w:pStyle w:val="ListParagraph"/>
        <w:numPr>
          <w:ilvl w:val="0"/>
          <w:numId w:val="56"/>
        </w:numPr>
        <w:rPr>
          <w:rFonts w:ascii="Avenir Next LT Pro Light" w:hAnsi="Avenir Next LT Pro Light"/>
          <w:b/>
          <w:bCs/>
          <w:i/>
          <w:iCs/>
          <w:color w:val="595959"/>
          <w:szCs w:val="24"/>
        </w:rPr>
      </w:pPr>
      <w:r>
        <w:rPr>
          <w:rFonts w:ascii="Avenir Next LT Pro Light" w:hAnsi="Avenir Next LT Pro Light"/>
          <w:b/>
          <w:bCs/>
          <w:i/>
          <w:iCs/>
          <w:color w:val="595959"/>
          <w:szCs w:val="24"/>
        </w:rPr>
        <w:t>Build 1-2 flagship furnitu</w:t>
      </w:r>
      <w:r w:rsidR="00912ABA">
        <w:rPr>
          <w:rFonts w:ascii="Avenir Next LT Pro Light" w:hAnsi="Avenir Next LT Pro Light"/>
          <w:b/>
          <w:bCs/>
          <w:i/>
          <w:iCs/>
          <w:color w:val="595959"/>
          <w:szCs w:val="24"/>
        </w:rPr>
        <w:t>re pieces</w:t>
      </w:r>
    </w:p>
    <w:p w14:paraId="3A908191" w14:textId="5D1FFAE2" w:rsidR="00912ABA" w:rsidRDefault="00912ABA" w:rsidP="00912ABA">
      <w:pPr>
        <w:pStyle w:val="ListParagraph"/>
        <w:rPr>
          <w:rFonts w:ascii="Avenir Next LT Pro Light" w:hAnsi="Avenir Next LT Pro Light"/>
          <w:color w:val="595959"/>
          <w:szCs w:val="24"/>
        </w:rPr>
      </w:pPr>
      <w:r>
        <w:rPr>
          <w:rFonts w:ascii="Avenir Next LT Pro Light" w:hAnsi="Avenir Next LT Pro Light"/>
          <w:color w:val="595959"/>
          <w:szCs w:val="24"/>
        </w:rPr>
        <w:t>Not a catalog</w:t>
      </w:r>
    </w:p>
    <w:p w14:paraId="2D9E4A95" w14:textId="78906008" w:rsidR="00912ABA" w:rsidRDefault="00912ABA" w:rsidP="00912ABA">
      <w:pPr>
        <w:pStyle w:val="ListParagraph"/>
        <w:rPr>
          <w:rFonts w:ascii="Avenir Next LT Pro Light" w:hAnsi="Avenir Next LT Pro Light"/>
          <w:color w:val="595959"/>
          <w:szCs w:val="24"/>
        </w:rPr>
      </w:pPr>
      <w:r>
        <w:rPr>
          <w:rFonts w:ascii="Avenir Next LT Pro Light" w:hAnsi="Avenir Next LT Pro Light"/>
          <w:color w:val="595959"/>
          <w:szCs w:val="24"/>
        </w:rPr>
        <w:t>Not everything</w:t>
      </w:r>
    </w:p>
    <w:p w14:paraId="4B4540F1" w14:textId="77777777" w:rsidR="008C16D3" w:rsidRDefault="008C16D3" w:rsidP="00912ABA">
      <w:pPr>
        <w:pStyle w:val="ListParagraph"/>
        <w:rPr>
          <w:rFonts w:ascii="Avenir Next LT Pro Light" w:hAnsi="Avenir Next LT Pro Light"/>
          <w:color w:val="595959"/>
          <w:szCs w:val="24"/>
        </w:rPr>
      </w:pPr>
    </w:p>
    <w:p w14:paraId="55A4BD83" w14:textId="42ACB7C3" w:rsidR="008C16D3" w:rsidRDefault="008C16D3" w:rsidP="00912ABA">
      <w:pPr>
        <w:pStyle w:val="ListParagraph"/>
        <w:rPr>
          <w:rFonts w:ascii="Avenir Next LT Pro Light" w:hAnsi="Avenir Next LT Pro Light"/>
          <w:color w:val="595959"/>
          <w:szCs w:val="24"/>
        </w:rPr>
      </w:pPr>
      <w:r>
        <w:rPr>
          <w:rFonts w:ascii="Avenir Next LT Pro Light" w:hAnsi="Avenir Next LT Pro Light"/>
          <w:color w:val="595959"/>
          <w:szCs w:val="24"/>
        </w:rPr>
        <w:t>Just:</w:t>
      </w:r>
    </w:p>
    <w:p w14:paraId="1B59BA56" w14:textId="20972325" w:rsidR="008C16D3" w:rsidRDefault="008C16D3" w:rsidP="00624B6C">
      <w:pPr>
        <w:pStyle w:val="ListParagraph"/>
        <w:numPr>
          <w:ilvl w:val="0"/>
          <w:numId w:val="59"/>
        </w:numPr>
        <w:rPr>
          <w:rFonts w:ascii="Avenir Next LT Pro Light" w:hAnsi="Avenir Next LT Pro Light"/>
          <w:color w:val="595959"/>
          <w:szCs w:val="24"/>
        </w:rPr>
      </w:pPr>
      <w:r>
        <w:rPr>
          <w:rFonts w:ascii="Avenir Next LT Pro Light" w:hAnsi="Avenir Next LT Pro Light"/>
          <w:color w:val="595959"/>
          <w:szCs w:val="24"/>
        </w:rPr>
        <w:t xml:space="preserve">One </w:t>
      </w:r>
      <w:r w:rsidR="000C7597">
        <w:rPr>
          <w:rFonts w:ascii="Avenir Next LT Pro Light" w:hAnsi="Avenir Next LT Pro Light"/>
          <w:b/>
          <w:bCs/>
          <w:i/>
          <w:iCs/>
          <w:color w:val="595959"/>
          <w:szCs w:val="24"/>
        </w:rPr>
        <w:t xml:space="preserve">statement piece </w:t>
      </w:r>
      <w:r w:rsidR="000C7597">
        <w:rPr>
          <w:rFonts w:ascii="Avenir Next LT Pro Light" w:hAnsi="Avenir Next LT Pro Light"/>
          <w:color w:val="595959"/>
          <w:szCs w:val="24"/>
        </w:rPr>
        <w:t>(signature bed / room concept</w:t>
      </w:r>
      <w:r w:rsidR="00025716">
        <w:rPr>
          <w:rFonts w:ascii="Avenir Next LT Pro Light" w:hAnsi="Avenir Next LT Pro Light"/>
          <w:color w:val="595959"/>
          <w:szCs w:val="24"/>
        </w:rPr>
        <w:t>)</w:t>
      </w:r>
    </w:p>
    <w:p w14:paraId="652442B0" w14:textId="7AA8050E" w:rsidR="00B00692" w:rsidRPr="00912ABA" w:rsidRDefault="006957FF" w:rsidP="00624B6C">
      <w:pPr>
        <w:pStyle w:val="ListParagraph"/>
        <w:numPr>
          <w:ilvl w:val="0"/>
          <w:numId w:val="59"/>
        </w:numPr>
        <w:rPr>
          <w:rFonts w:ascii="Avenir Next LT Pro Light" w:hAnsi="Avenir Next LT Pro Light"/>
          <w:color w:val="595959"/>
          <w:szCs w:val="24"/>
        </w:rPr>
      </w:pPr>
      <w:r>
        <w:rPr>
          <w:rFonts w:ascii="Avenir Next LT Pro Light" w:hAnsi="Avenir Next LT Pro Light"/>
          <w:color w:val="595959"/>
          <w:szCs w:val="24"/>
        </w:rPr>
        <w:t>O</w:t>
      </w:r>
      <w:r w:rsidR="00B00692">
        <w:rPr>
          <w:rFonts w:ascii="Avenir Next LT Pro Light" w:hAnsi="Avenir Next LT Pro Light"/>
          <w:color w:val="595959"/>
          <w:szCs w:val="24"/>
        </w:rPr>
        <w:t>ne</w:t>
      </w:r>
      <w:r>
        <w:rPr>
          <w:rFonts w:ascii="Avenir Next LT Pro Light" w:hAnsi="Avenir Next LT Pro Light"/>
          <w:color w:val="595959"/>
          <w:szCs w:val="24"/>
        </w:rPr>
        <w:t xml:space="preserve"> </w:t>
      </w:r>
      <w:r w:rsidRPr="00636EF6">
        <w:rPr>
          <w:rFonts w:ascii="Avenir Next LT Pro Light" w:hAnsi="Avenir Next LT Pro Light"/>
          <w:b/>
          <w:bCs/>
          <w:i/>
          <w:iCs/>
          <w:color w:val="595959"/>
          <w:szCs w:val="24"/>
        </w:rPr>
        <w:t>modular piece</w:t>
      </w:r>
      <w:r>
        <w:rPr>
          <w:rFonts w:ascii="Avenir Next LT Pro Light" w:hAnsi="Avenir Next LT Pro Light"/>
          <w:color w:val="595959"/>
          <w:szCs w:val="24"/>
        </w:rPr>
        <w:t xml:space="preserve"> that shows interchangeability</w:t>
      </w:r>
    </w:p>
    <w:p w14:paraId="35FCBE66" w14:textId="77777777" w:rsidR="003C055B" w:rsidRPr="003C055B" w:rsidRDefault="003C055B" w:rsidP="003C055B">
      <w:pPr>
        <w:rPr>
          <w:rFonts w:ascii="Avenir Next LT Pro Light" w:hAnsi="Avenir Next LT Pro Light"/>
          <w:b/>
          <w:bCs/>
          <w:i/>
          <w:iCs/>
          <w:color w:val="595959"/>
          <w:szCs w:val="24"/>
        </w:rPr>
      </w:pPr>
    </w:p>
    <w:p w14:paraId="4D1D7E93" w14:textId="0E6F23B5" w:rsidR="00E45506" w:rsidRDefault="006F7F9E" w:rsidP="007D717E">
      <w:pPr>
        <w:pStyle w:val="ListParagraph"/>
        <w:rPr>
          <w:rFonts w:ascii="Avenir Next LT Pro Light" w:hAnsi="Avenir Next LT Pro Light"/>
          <w:color w:val="595959"/>
          <w:szCs w:val="24"/>
        </w:rPr>
      </w:pPr>
      <w:r>
        <w:rPr>
          <w:rFonts w:ascii="Avenir Next LT Pro Light" w:hAnsi="Avenir Next LT Pro Light"/>
          <w:color w:val="595959"/>
          <w:szCs w:val="24"/>
        </w:rPr>
        <w:t xml:space="preserve">These are: </w:t>
      </w:r>
    </w:p>
    <w:p w14:paraId="6479A2C1" w14:textId="1EB92696" w:rsidR="006F7F9E" w:rsidRDefault="006F7F9E" w:rsidP="00624B6C">
      <w:pPr>
        <w:pStyle w:val="ListParagraph"/>
        <w:numPr>
          <w:ilvl w:val="0"/>
          <w:numId w:val="60"/>
        </w:numPr>
        <w:rPr>
          <w:rFonts w:ascii="Avenir Next LT Pro Light" w:hAnsi="Avenir Next LT Pro Light"/>
          <w:color w:val="595959"/>
          <w:szCs w:val="24"/>
        </w:rPr>
      </w:pPr>
      <w:r>
        <w:rPr>
          <w:rFonts w:ascii="Avenir Next LT Pro Light" w:hAnsi="Avenir Next LT Pro Light"/>
          <w:color w:val="595959"/>
          <w:szCs w:val="24"/>
        </w:rPr>
        <w:t>Not optimized for scale</w:t>
      </w:r>
    </w:p>
    <w:p w14:paraId="5BE01612" w14:textId="514CD18E" w:rsidR="006F7F9E" w:rsidRDefault="00980E11" w:rsidP="00624B6C">
      <w:pPr>
        <w:pStyle w:val="ListParagraph"/>
        <w:numPr>
          <w:ilvl w:val="0"/>
          <w:numId w:val="60"/>
        </w:numPr>
        <w:rPr>
          <w:rFonts w:ascii="Avenir Next LT Pro Light" w:hAnsi="Avenir Next LT Pro Light"/>
          <w:color w:val="595959"/>
          <w:szCs w:val="24"/>
        </w:rPr>
      </w:pPr>
      <w:r>
        <w:rPr>
          <w:rFonts w:ascii="Avenir Next LT Pro Light" w:hAnsi="Avenir Next LT Pro Light"/>
          <w:color w:val="595959"/>
          <w:szCs w:val="24"/>
        </w:rPr>
        <w:t>Optimized for belief</w:t>
      </w:r>
    </w:p>
    <w:p w14:paraId="024E1A0A" w14:textId="233A22BD" w:rsidR="00980E11" w:rsidRDefault="00980E11" w:rsidP="00980E11">
      <w:pPr>
        <w:rPr>
          <w:rFonts w:ascii="Avenir Next LT Pro Light" w:hAnsi="Avenir Next LT Pro Light"/>
          <w:color w:val="595959"/>
          <w:szCs w:val="24"/>
        </w:rPr>
      </w:pPr>
      <w:r>
        <w:rPr>
          <w:rFonts w:ascii="Avenir Next LT Pro Light" w:hAnsi="Avenir Next LT Pro Light"/>
          <w:color w:val="595959"/>
          <w:szCs w:val="24"/>
        </w:rPr>
        <w:t>These become:</w:t>
      </w:r>
    </w:p>
    <w:p w14:paraId="02AA243C" w14:textId="5B1CB612" w:rsidR="00980E11" w:rsidRDefault="00980E11" w:rsidP="00624B6C">
      <w:pPr>
        <w:pStyle w:val="ListParagraph"/>
        <w:numPr>
          <w:ilvl w:val="0"/>
          <w:numId w:val="61"/>
        </w:numPr>
        <w:rPr>
          <w:rFonts w:ascii="Avenir Next LT Pro Light" w:hAnsi="Avenir Next LT Pro Light"/>
          <w:color w:val="595959"/>
          <w:szCs w:val="24"/>
        </w:rPr>
      </w:pPr>
      <w:r>
        <w:rPr>
          <w:rFonts w:ascii="Avenir Next LT Pro Light" w:hAnsi="Avenir Next LT Pro Light"/>
          <w:color w:val="595959"/>
          <w:szCs w:val="24"/>
        </w:rPr>
        <w:lastRenderedPageBreak/>
        <w:t>Retail demos</w:t>
      </w:r>
    </w:p>
    <w:p w14:paraId="47A2782E" w14:textId="0195DF84" w:rsidR="00980E11" w:rsidRDefault="00980E11" w:rsidP="00624B6C">
      <w:pPr>
        <w:pStyle w:val="ListParagraph"/>
        <w:numPr>
          <w:ilvl w:val="0"/>
          <w:numId w:val="61"/>
        </w:numPr>
        <w:rPr>
          <w:rFonts w:ascii="Avenir Next LT Pro Light" w:hAnsi="Avenir Next LT Pro Light"/>
          <w:color w:val="595959"/>
          <w:szCs w:val="24"/>
        </w:rPr>
      </w:pPr>
      <w:r>
        <w:rPr>
          <w:rFonts w:ascii="Avenir Next LT Pro Light" w:hAnsi="Avenir Next LT Pro Light"/>
          <w:color w:val="595959"/>
          <w:szCs w:val="24"/>
        </w:rPr>
        <w:t>Exhibit center</w:t>
      </w:r>
      <w:r w:rsidR="008B3D19">
        <w:rPr>
          <w:rFonts w:ascii="Avenir Next LT Pro Light" w:hAnsi="Avenir Next LT Pro Light"/>
          <w:color w:val="595959"/>
          <w:szCs w:val="24"/>
        </w:rPr>
        <w:t>pieces</w:t>
      </w:r>
    </w:p>
    <w:p w14:paraId="0A75D66D" w14:textId="78BCECA0" w:rsidR="008B3D19" w:rsidRDefault="008B3D19" w:rsidP="00624B6C">
      <w:pPr>
        <w:pStyle w:val="ListParagraph"/>
        <w:numPr>
          <w:ilvl w:val="0"/>
          <w:numId w:val="61"/>
        </w:numPr>
        <w:rPr>
          <w:rFonts w:ascii="Avenir Next LT Pro Light" w:hAnsi="Avenir Next LT Pro Light"/>
          <w:color w:val="595959"/>
          <w:szCs w:val="24"/>
        </w:rPr>
      </w:pPr>
      <w:r>
        <w:rPr>
          <w:rFonts w:ascii="Avenir Next LT Pro Light" w:hAnsi="Avenir Next LT Pro Light"/>
          <w:color w:val="595959"/>
          <w:szCs w:val="24"/>
        </w:rPr>
        <w:t>Financing collateral</w:t>
      </w:r>
    </w:p>
    <w:p w14:paraId="50B0F531" w14:textId="372E4145" w:rsidR="008B3D19" w:rsidRDefault="008B3D19" w:rsidP="00624B6C">
      <w:pPr>
        <w:pStyle w:val="ListParagraph"/>
        <w:numPr>
          <w:ilvl w:val="0"/>
          <w:numId w:val="61"/>
        </w:numPr>
        <w:rPr>
          <w:rFonts w:ascii="Avenir Next LT Pro Light" w:hAnsi="Avenir Next LT Pro Light"/>
          <w:color w:val="595959"/>
          <w:szCs w:val="24"/>
        </w:rPr>
      </w:pPr>
      <w:r>
        <w:rPr>
          <w:rFonts w:ascii="Avenir Next LT Pro Light" w:hAnsi="Avenir Next LT Pro Light"/>
          <w:color w:val="595959"/>
          <w:szCs w:val="24"/>
        </w:rPr>
        <w:t>Photography assets</w:t>
      </w:r>
    </w:p>
    <w:p w14:paraId="66821F9A" w14:textId="601D1744" w:rsidR="00714892" w:rsidRDefault="00714892" w:rsidP="00714892">
      <w:pPr>
        <w:rPr>
          <w:rFonts w:ascii="Avenir Next LT Pro Light" w:hAnsi="Avenir Next LT Pro Light"/>
          <w:color w:val="595959"/>
          <w:szCs w:val="24"/>
        </w:rPr>
      </w:pPr>
      <w:r>
        <w:rPr>
          <w:rFonts w:ascii="Avenir Next LT Pro Light" w:hAnsi="Avenir Next LT Pro Light"/>
          <w:color w:val="595959"/>
          <w:szCs w:val="24"/>
        </w:rPr>
        <w:t>This step is non-negotiable</w:t>
      </w:r>
    </w:p>
    <w:p w14:paraId="790D68CF" w14:textId="68260F6E" w:rsidR="00714892" w:rsidRDefault="00CD29D5" w:rsidP="00714892">
      <w:pPr>
        <w:rPr>
          <w:rFonts w:ascii="Avenir Next LT Pro Light" w:hAnsi="Avenir Next LT Pro Light"/>
          <w:b/>
          <w:bCs/>
          <w:i/>
          <w:iCs/>
          <w:color w:val="595959"/>
          <w:szCs w:val="24"/>
        </w:rPr>
      </w:pPr>
      <w:r>
        <w:rPr>
          <w:rFonts w:ascii="Avenir Next LT Pro Light" w:hAnsi="Avenir Next LT Pro Light"/>
          <w:b/>
          <w:bCs/>
          <w:i/>
          <w:iCs/>
          <w:color w:val="595959"/>
          <w:szCs w:val="24"/>
        </w:rPr>
        <w:t>P</w:t>
      </w:r>
      <w:r w:rsidR="007A1651">
        <w:rPr>
          <w:rFonts w:ascii="Avenir Next LT Pro Light" w:hAnsi="Avenir Next LT Pro Light"/>
          <w:b/>
          <w:bCs/>
          <w:i/>
          <w:iCs/>
          <w:color w:val="595959"/>
          <w:szCs w:val="24"/>
        </w:rPr>
        <w:t>HASE</w:t>
      </w:r>
      <w:r>
        <w:rPr>
          <w:rFonts w:ascii="Avenir Next LT Pro Light" w:hAnsi="Avenir Next LT Pro Light"/>
          <w:b/>
          <w:bCs/>
          <w:i/>
          <w:iCs/>
          <w:color w:val="595959"/>
          <w:szCs w:val="24"/>
        </w:rPr>
        <w:t xml:space="preserve"> 3: Secure a Small P</w:t>
      </w:r>
      <w:r w:rsidR="00473C3E">
        <w:rPr>
          <w:rFonts w:ascii="Avenir Next LT Pro Light" w:hAnsi="Avenir Next LT Pro Light"/>
          <w:b/>
          <w:bCs/>
          <w:i/>
          <w:iCs/>
          <w:color w:val="595959"/>
          <w:szCs w:val="24"/>
        </w:rPr>
        <w:t xml:space="preserve">hysical Space (not a </w:t>
      </w:r>
      <w:proofErr w:type="gramStart"/>
      <w:r w:rsidR="00473C3E">
        <w:rPr>
          <w:rFonts w:ascii="Avenir Next LT Pro Light" w:hAnsi="Avenir Next LT Pro Light"/>
          <w:b/>
          <w:bCs/>
          <w:i/>
          <w:iCs/>
          <w:color w:val="595959"/>
          <w:szCs w:val="24"/>
        </w:rPr>
        <w:t>store)</w:t>
      </w:r>
      <w:r w:rsidR="00732135">
        <w:rPr>
          <w:rFonts w:ascii="Avenir Next LT Pro Light" w:hAnsi="Avenir Next LT Pro Light"/>
          <w:b/>
          <w:bCs/>
          <w:i/>
          <w:iCs/>
          <w:color w:val="595959"/>
          <w:szCs w:val="24"/>
        </w:rPr>
        <w:t>this</w:t>
      </w:r>
      <w:proofErr w:type="gramEnd"/>
      <w:r w:rsidR="00732135">
        <w:rPr>
          <w:rFonts w:ascii="Avenir Next LT Pro Light" w:hAnsi="Avenir Next LT Pro Light"/>
          <w:b/>
          <w:bCs/>
          <w:i/>
          <w:iCs/>
          <w:color w:val="595959"/>
          <w:szCs w:val="24"/>
        </w:rPr>
        <w:t xml:space="preserve"> is for safe low budget user</w:t>
      </w:r>
      <w:r w:rsidR="00F85237">
        <w:rPr>
          <w:rFonts w:ascii="Avenir Next LT Pro Light" w:hAnsi="Avenir Next LT Pro Light"/>
          <w:b/>
          <w:bCs/>
          <w:i/>
          <w:iCs/>
          <w:color w:val="595959"/>
          <w:szCs w:val="24"/>
        </w:rPr>
        <w:t>s.</w:t>
      </w:r>
    </w:p>
    <w:p w14:paraId="5B50596F" w14:textId="283DEA92" w:rsidR="00473C3E" w:rsidRDefault="00473C3E" w:rsidP="00714892">
      <w:pPr>
        <w:rPr>
          <w:rFonts w:ascii="Avenir Next LT Pro Light" w:hAnsi="Avenir Next LT Pro Light"/>
          <w:color w:val="595959"/>
          <w:szCs w:val="24"/>
        </w:rPr>
      </w:pPr>
      <w:r>
        <w:rPr>
          <w:rFonts w:ascii="Avenir Next LT Pro Light" w:hAnsi="Avenir Next LT Pro Light"/>
          <w:color w:val="595959"/>
          <w:szCs w:val="24"/>
        </w:rPr>
        <w:t xml:space="preserve">You do </w:t>
      </w:r>
      <w:r>
        <w:rPr>
          <w:rFonts w:ascii="Avenir Next LT Pro Light" w:hAnsi="Avenir Next LT Pro Light"/>
          <w:b/>
          <w:bCs/>
          <w:color w:val="595959"/>
          <w:szCs w:val="24"/>
        </w:rPr>
        <w:t xml:space="preserve">not </w:t>
      </w:r>
      <w:r w:rsidR="00283A0E">
        <w:rPr>
          <w:rFonts w:ascii="Avenir Next LT Pro Light" w:hAnsi="Avenir Next LT Pro Light"/>
          <w:color w:val="595959"/>
          <w:szCs w:val="24"/>
        </w:rPr>
        <w:t>open a showroom.</w:t>
      </w:r>
    </w:p>
    <w:p w14:paraId="025F5A12" w14:textId="2C9AB57E" w:rsidR="00283A0E" w:rsidRDefault="00283A0E" w:rsidP="00714892">
      <w:pPr>
        <w:rPr>
          <w:rFonts w:ascii="Avenir Next LT Pro Light" w:hAnsi="Avenir Next LT Pro Light"/>
          <w:color w:val="595959"/>
          <w:szCs w:val="24"/>
        </w:rPr>
      </w:pPr>
      <w:r>
        <w:rPr>
          <w:rFonts w:ascii="Avenir Next LT Pro Light" w:hAnsi="Avenir Next LT Pro Light"/>
          <w:color w:val="595959"/>
          <w:szCs w:val="24"/>
        </w:rPr>
        <w:t>Instead:</w:t>
      </w:r>
    </w:p>
    <w:p w14:paraId="6EEBD9BA" w14:textId="3DA3D9FF" w:rsidR="00283A0E" w:rsidRDefault="003F477E" w:rsidP="00624B6C">
      <w:pPr>
        <w:pStyle w:val="ListParagraph"/>
        <w:numPr>
          <w:ilvl w:val="0"/>
          <w:numId w:val="62"/>
        </w:numPr>
        <w:rPr>
          <w:rFonts w:ascii="Avenir Next LT Pro Light" w:hAnsi="Avenir Next LT Pro Light"/>
          <w:color w:val="595959"/>
          <w:szCs w:val="24"/>
        </w:rPr>
      </w:pPr>
      <w:r>
        <w:rPr>
          <w:rFonts w:ascii="Avenir Next LT Pro Light" w:hAnsi="Avenir Next LT Pro Light"/>
          <w:color w:val="595959"/>
          <w:szCs w:val="24"/>
        </w:rPr>
        <w:t>Small workshop</w:t>
      </w:r>
    </w:p>
    <w:p w14:paraId="521D6B10" w14:textId="6941C229" w:rsidR="003F477E" w:rsidRDefault="003F477E" w:rsidP="00624B6C">
      <w:pPr>
        <w:pStyle w:val="ListParagraph"/>
        <w:numPr>
          <w:ilvl w:val="0"/>
          <w:numId w:val="62"/>
        </w:numPr>
        <w:rPr>
          <w:rFonts w:ascii="Avenir Next LT Pro Light" w:hAnsi="Avenir Next LT Pro Light"/>
          <w:color w:val="595959"/>
          <w:szCs w:val="24"/>
        </w:rPr>
      </w:pPr>
      <w:r>
        <w:rPr>
          <w:rFonts w:ascii="Avenir Next LT Pro Light" w:hAnsi="Avenir Next LT Pro Light"/>
          <w:color w:val="595959"/>
          <w:szCs w:val="24"/>
        </w:rPr>
        <w:t>Shared studio</w:t>
      </w:r>
    </w:p>
    <w:p w14:paraId="367B3DF9" w14:textId="02827C54" w:rsidR="003F477E" w:rsidRDefault="003F477E" w:rsidP="00624B6C">
      <w:pPr>
        <w:pStyle w:val="ListParagraph"/>
        <w:numPr>
          <w:ilvl w:val="0"/>
          <w:numId w:val="62"/>
        </w:numPr>
        <w:rPr>
          <w:rFonts w:ascii="Avenir Next LT Pro Light" w:hAnsi="Avenir Next LT Pro Light"/>
          <w:color w:val="595959"/>
          <w:szCs w:val="24"/>
        </w:rPr>
      </w:pPr>
      <w:r>
        <w:rPr>
          <w:rFonts w:ascii="Avenir Next LT Pro Light" w:hAnsi="Avenir Next LT Pro Light"/>
          <w:color w:val="595959"/>
          <w:szCs w:val="24"/>
        </w:rPr>
        <w:t>Warehouse corner</w:t>
      </w:r>
    </w:p>
    <w:p w14:paraId="07C750FA" w14:textId="26420B76" w:rsidR="003F477E" w:rsidRDefault="003F477E" w:rsidP="00624B6C">
      <w:pPr>
        <w:pStyle w:val="ListParagraph"/>
        <w:numPr>
          <w:ilvl w:val="0"/>
          <w:numId w:val="62"/>
        </w:numPr>
        <w:rPr>
          <w:rFonts w:ascii="Avenir Next LT Pro Light" w:hAnsi="Avenir Next LT Pro Light"/>
          <w:color w:val="595959"/>
          <w:szCs w:val="24"/>
        </w:rPr>
      </w:pPr>
      <w:r>
        <w:rPr>
          <w:rFonts w:ascii="Avenir Next LT Pro Light" w:hAnsi="Avenir Next LT Pro Light"/>
          <w:color w:val="595959"/>
          <w:szCs w:val="24"/>
        </w:rPr>
        <w:t>Maker space</w:t>
      </w:r>
    </w:p>
    <w:p w14:paraId="79F0EFE5" w14:textId="313FBC7C" w:rsidR="003F477E" w:rsidRDefault="009A5793" w:rsidP="003F477E">
      <w:pPr>
        <w:rPr>
          <w:rFonts w:ascii="Avenir Next LT Pro Light" w:hAnsi="Avenir Next LT Pro Light"/>
          <w:color w:val="595959"/>
          <w:szCs w:val="24"/>
        </w:rPr>
      </w:pPr>
      <w:r>
        <w:rPr>
          <w:rFonts w:ascii="Avenir Next LT Pro Light" w:hAnsi="Avenir Next LT Pro Light"/>
          <w:color w:val="595959"/>
          <w:szCs w:val="24"/>
        </w:rPr>
        <w:t>Purpose:</w:t>
      </w:r>
    </w:p>
    <w:p w14:paraId="1C3D4E38" w14:textId="33E6CC41" w:rsidR="009A5793" w:rsidRDefault="009A5793" w:rsidP="00624B6C">
      <w:pPr>
        <w:pStyle w:val="ListParagraph"/>
        <w:numPr>
          <w:ilvl w:val="0"/>
          <w:numId w:val="63"/>
        </w:numPr>
        <w:rPr>
          <w:rFonts w:ascii="Avenir Next LT Pro Light" w:hAnsi="Avenir Next LT Pro Light"/>
          <w:color w:val="595959"/>
          <w:szCs w:val="24"/>
        </w:rPr>
      </w:pPr>
      <w:r>
        <w:rPr>
          <w:rFonts w:ascii="Avenir Next LT Pro Light" w:hAnsi="Avenir Next LT Pro Light"/>
          <w:color w:val="595959"/>
          <w:szCs w:val="24"/>
        </w:rPr>
        <w:t>Build</w:t>
      </w:r>
    </w:p>
    <w:p w14:paraId="525886C3" w14:textId="4BDEAADA" w:rsidR="009A5793" w:rsidRDefault="009A5793" w:rsidP="00624B6C">
      <w:pPr>
        <w:pStyle w:val="ListParagraph"/>
        <w:numPr>
          <w:ilvl w:val="0"/>
          <w:numId w:val="63"/>
        </w:numPr>
        <w:rPr>
          <w:rFonts w:ascii="Avenir Next LT Pro Light" w:hAnsi="Avenir Next LT Pro Light"/>
          <w:color w:val="595959"/>
          <w:szCs w:val="24"/>
        </w:rPr>
      </w:pPr>
      <w:r>
        <w:rPr>
          <w:rFonts w:ascii="Avenir Next LT Pro Light" w:hAnsi="Avenir Next LT Pro Light"/>
          <w:color w:val="595959"/>
          <w:szCs w:val="24"/>
        </w:rPr>
        <w:t>Store</w:t>
      </w:r>
    </w:p>
    <w:p w14:paraId="2DDB9761" w14:textId="12F605E1" w:rsidR="009A5793" w:rsidRDefault="009A5793" w:rsidP="00624B6C">
      <w:pPr>
        <w:pStyle w:val="ListParagraph"/>
        <w:numPr>
          <w:ilvl w:val="0"/>
          <w:numId w:val="63"/>
        </w:numPr>
        <w:rPr>
          <w:rFonts w:ascii="Avenir Next LT Pro Light" w:hAnsi="Avenir Next LT Pro Light"/>
          <w:color w:val="595959"/>
          <w:szCs w:val="24"/>
        </w:rPr>
      </w:pPr>
      <w:r>
        <w:rPr>
          <w:rFonts w:ascii="Avenir Next LT Pro Light" w:hAnsi="Avenir Next LT Pro Light"/>
          <w:color w:val="595959"/>
          <w:szCs w:val="24"/>
        </w:rPr>
        <w:t>Stage</w:t>
      </w:r>
    </w:p>
    <w:p w14:paraId="4A758D10" w14:textId="0C9F247C" w:rsidR="004D09D2" w:rsidRDefault="009A5793" w:rsidP="00624B6C">
      <w:pPr>
        <w:pStyle w:val="ListParagraph"/>
        <w:numPr>
          <w:ilvl w:val="0"/>
          <w:numId w:val="63"/>
        </w:numPr>
        <w:rPr>
          <w:rFonts w:ascii="Avenir Next LT Pro Light" w:hAnsi="Avenir Next LT Pro Light"/>
          <w:color w:val="595959"/>
          <w:szCs w:val="24"/>
        </w:rPr>
      </w:pPr>
      <w:r>
        <w:rPr>
          <w:rFonts w:ascii="Avenir Next LT Pro Light" w:hAnsi="Avenir Next LT Pro Light"/>
          <w:color w:val="595959"/>
          <w:szCs w:val="24"/>
        </w:rPr>
        <w:t xml:space="preserve">Host </w:t>
      </w:r>
      <w:r>
        <w:rPr>
          <w:rFonts w:ascii="Avenir Next LT Pro Light" w:hAnsi="Avenir Next LT Pro Light"/>
          <w:i/>
          <w:iCs/>
          <w:color w:val="595959"/>
          <w:szCs w:val="24"/>
        </w:rPr>
        <w:t>private</w:t>
      </w:r>
      <w:r w:rsidR="004D09D2">
        <w:rPr>
          <w:rFonts w:ascii="Avenir Next LT Pro Light" w:hAnsi="Avenir Next LT Pro Light"/>
          <w:i/>
          <w:iCs/>
          <w:color w:val="595959"/>
          <w:szCs w:val="24"/>
        </w:rPr>
        <w:t xml:space="preserve"> </w:t>
      </w:r>
      <w:r w:rsidR="004D09D2">
        <w:rPr>
          <w:rFonts w:ascii="Avenir Next LT Pro Light" w:hAnsi="Avenir Next LT Pro Light"/>
          <w:color w:val="595959"/>
          <w:szCs w:val="24"/>
        </w:rPr>
        <w:t>viewings</w:t>
      </w:r>
    </w:p>
    <w:p w14:paraId="5CB2727B" w14:textId="01FF0AAF" w:rsidR="004D09D2" w:rsidRDefault="00EE72C5" w:rsidP="004D09D2">
      <w:pPr>
        <w:rPr>
          <w:rFonts w:ascii="Avenir Next LT Pro Light" w:hAnsi="Avenir Next LT Pro Light"/>
          <w:b/>
          <w:bCs/>
          <w:color w:val="595959"/>
          <w:szCs w:val="24"/>
        </w:rPr>
      </w:pPr>
      <w:r>
        <w:rPr>
          <w:rFonts w:ascii="Avenir Next LT Pro Light" w:hAnsi="Avenir Next LT Pro Light"/>
          <w:color w:val="595959"/>
          <w:szCs w:val="24"/>
        </w:rPr>
        <w:t xml:space="preserve">This space becomes your </w:t>
      </w:r>
      <w:r w:rsidRPr="00EE72C5">
        <w:rPr>
          <w:rFonts w:ascii="Avenir Next LT Pro Light" w:hAnsi="Avenir Next LT Pro Light"/>
          <w:b/>
          <w:bCs/>
          <w:color w:val="595959"/>
          <w:szCs w:val="24"/>
        </w:rPr>
        <w:t>control center.</w:t>
      </w:r>
    </w:p>
    <w:p w14:paraId="11D964B2" w14:textId="34AB396D" w:rsidR="00EE72C5" w:rsidRDefault="007A1651" w:rsidP="004D09D2">
      <w:pPr>
        <w:rPr>
          <w:rFonts w:ascii="Avenir Next LT Pro Light" w:hAnsi="Avenir Next LT Pro Light"/>
          <w:b/>
          <w:bCs/>
          <w:i/>
          <w:iCs/>
          <w:color w:val="595959"/>
          <w:szCs w:val="24"/>
        </w:rPr>
      </w:pPr>
      <w:r>
        <w:rPr>
          <w:rFonts w:ascii="Avenir Next LT Pro Light" w:hAnsi="Avenir Next LT Pro Light"/>
          <w:b/>
          <w:bCs/>
          <w:i/>
          <w:iCs/>
          <w:color w:val="595959"/>
          <w:szCs w:val="24"/>
        </w:rPr>
        <w:t>PHASE 4:</w:t>
      </w:r>
      <w:r w:rsidR="00FD2005">
        <w:rPr>
          <w:rFonts w:ascii="Avenir Next LT Pro Light" w:hAnsi="Avenir Next LT Pro Light"/>
          <w:b/>
          <w:bCs/>
          <w:i/>
          <w:iCs/>
          <w:color w:val="595959"/>
          <w:szCs w:val="24"/>
        </w:rPr>
        <w:t xml:space="preserve"> Retail Store Partnerships (boots-on-the</w:t>
      </w:r>
      <w:r w:rsidR="002F75CC">
        <w:rPr>
          <w:rFonts w:ascii="Avenir Next LT Pro Light" w:hAnsi="Avenir Next LT Pro Light"/>
          <w:b/>
          <w:bCs/>
          <w:i/>
          <w:iCs/>
          <w:color w:val="595959"/>
          <w:szCs w:val="24"/>
        </w:rPr>
        <w:t>-Ground)</w:t>
      </w:r>
    </w:p>
    <w:p w14:paraId="13EBB1BA" w14:textId="69DB5CD1" w:rsidR="002F75CC" w:rsidRDefault="002F75CC" w:rsidP="004D09D2">
      <w:pPr>
        <w:rPr>
          <w:rFonts w:ascii="Avenir Next LT Pro Light" w:hAnsi="Avenir Next LT Pro Light"/>
          <w:i/>
          <w:iCs/>
          <w:color w:val="595959"/>
          <w:szCs w:val="24"/>
        </w:rPr>
      </w:pPr>
      <w:r>
        <w:rPr>
          <w:rFonts w:ascii="Avenir Next LT Pro Light" w:hAnsi="Avenir Next LT Pro Light"/>
          <w:i/>
          <w:iCs/>
          <w:color w:val="595959"/>
          <w:szCs w:val="24"/>
        </w:rPr>
        <w:t>This is physical, not digital</w:t>
      </w:r>
      <w:r w:rsidR="007F3C71">
        <w:rPr>
          <w:rFonts w:ascii="Avenir Next LT Pro Light" w:hAnsi="Avenir Next LT Pro Light"/>
          <w:i/>
          <w:iCs/>
          <w:color w:val="595959"/>
          <w:szCs w:val="24"/>
        </w:rPr>
        <w:t>.</w:t>
      </w:r>
    </w:p>
    <w:p w14:paraId="3E209BF8" w14:textId="50E881E0" w:rsidR="007F3C71" w:rsidRPr="007F3C71" w:rsidRDefault="007F3C71" w:rsidP="00624B6C">
      <w:pPr>
        <w:pStyle w:val="ListParagraph"/>
        <w:numPr>
          <w:ilvl w:val="0"/>
          <w:numId w:val="56"/>
        </w:numPr>
        <w:rPr>
          <w:rFonts w:ascii="Avenir Next LT Pro Light" w:hAnsi="Avenir Next LT Pro Light"/>
          <w:i/>
          <w:iCs/>
          <w:color w:val="595959"/>
          <w:szCs w:val="24"/>
        </w:rPr>
      </w:pPr>
      <w:r>
        <w:rPr>
          <w:rFonts w:ascii="Avenir Next LT Pro Light" w:hAnsi="Avenir Next LT Pro Light"/>
          <w:b/>
          <w:bCs/>
          <w:i/>
          <w:iCs/>
          <w:color w:val="595959"/>
          <w:szCs w:val="24"/>
        </w:rPr>
        <w:t>Identify 10-20 independent stores</w:t>
      </w:r>
    </w:p>
    <w:p w14:paraId="49D24C58" w14:textId="5AEA71BB" w:rsidR="007F3C71" w:rsidRDefault="00DA1280" w:rsidP="007F3C71">
      <w:pPr>
        <w:rPr>
          <w:rFonts w:ascii="Avenir Next LT Pro Light" w:hAnsi="Avenir Next LT Pro Light"/>
          <w:color w:val="595959"/>
          <w:szCs w:val="24"/>
        </w:rPr>
      </w:pPr>
      <w:r>
        <w:rPr>
          <w:rFonts w:ascii="Avenir Next LT Pro Light" w:hAnsi="Avenir Next LT Pro Light"/>
          <w:color w:val="595959"/>
          <w:szCs w:val="24"/>
        </w:rPr>
        <w:t>You’re looking for:</w:t>
      </w:r>
    </w:p>
    <w:p w14:paraId="54B94A44" w14:textId="305321DE" w:rsidR="00DA1280" w:rsidRDefault="00DA1280" w:rsidP="00624B6C">
      <w:pPr>
        <w:pStyle w:val="ListParagraph"/>
        <w:numPr>
          <w:ilvl w:val="0"/>
          <w:numId w:val="64"/>
        </w:numPr>
        <w:rPr>
          <w:rFonts w:ascii="Avenir Next LT Pro Light" w:hAnsi="Avenir Next LT Pro Light"/>
          <w:color w:val="595959"/>
          <w:szCs w:val="24"/>
        </w:rPr>
      </w:pPr>
      <w:r>
        <w:rPr>
          <w:rFonts w:ascii="Avenir Next LT Pro Light" w:hAnsi="Avenir Next LT Pro Light"/>
          <w:color w:val="595959"/>
          <w:szCs w:val="24"/>
        </w:rPr>
        <w:t>Furniture stores</w:t>
      </w:r>
    </w:p>
    <w:p w14:paraId="4169ADEE" w14:textId="33DC151B" w:rsidR="00DA1280" w:rsidRDefault="00DA1280" w:rsidP="00624B6C">
      <w:pPr>
        <w:pStyle w:val="ListParagraph"/>
        <w:numPr>
          <w:ilvl w:val="0"/>
          <w:numId w:val="64"/>
        </w:numPr>
        <w:rPr>
          <w:rFonts w:ascii="Avenir Next LT Pro Light" w:hAnsi="Avenir Next LT Pro Light"/>
          <w:color w:val="595959"/>
          <w:szCs w:val="24"/>
        </w:rPr>
      </w:pPr>
      <w:r>
        <w:rPr>
          <w:rFonts w:ascii="Avenir Next LT Pro Light" w:hAnsi="Avenir Next LT Pro Light"/>
          <w:color w:val="595959"/>
          <w:szCs w:val="24"/>
        </w:rPr>
        <w:t>Home décor shops</w:t>
      </w:r>
    </w:p>
    <w:p w14:paraId="4DA9019A" w14:textId="77D19A27" w:rsidR="00DA1280" w:rsidRDefault="00DA1280" w:rsidP="00624B6C">
      <w:pPr>
        <w:pStyle w:val="ListParagraph"/>
        <w:numPr>
          <w:ilvl w:val="0"/>
          <w:numId w:val="64"/>
        </w:numPr>
        <w:rPr>
          <w:rFonts w:ascii="Avenir Next LT Pro Light" w:hAnsi="Avenir Next LT Pro Light"/>
          <w:color w:val="595959"/>
          <w:szCs w:val="24"/>
        </w:rPr>
      </w:pPr>
      <w:r>
        <w:rPr>
          <w:rFonts w:ascii="Avenir Next LT Pro Light" w:hAnsi="Avenir Next LT Pro Light"/>
          <w:color w:val="595959"/>
          <w:szCs w:val="24"/>
        </w:rPr>
        <w:t>Interior design studios</w:t>
      </w:r>
    </w:p>
    <w:p w14:paraId="4AF1A682" w14:textId="54BF4144" w:rsidR="00A9321C" w:rsidRDefault="00A9321C" w:rsidP="00A9321C">
      <w:pPr>
        <w:rPr>
          <w:rFonts w:ascii="Avenir Next LT Pro Light" w:hAnsi="Avenir Next LT Pro Light"/>
          <w:color w:val="595959"/>
          <w:szCs w:val="24"/>
        </w:rPr>
      </w:pPr>
      <w:r>
        <w:rPr>
          <w:rFonts w:ascii="Avenir Next LT Pro Light" w:hAnsi="Avenir Next LT Pro Light"/>
          <w:color w:val="595959"/>
          <w:szCs w:val="24"/>
        </w:rPr>
        <w:t>Not big chains.</w:t>
      </w:r>
    </w:p>
    <w:p w14:paraId="19B61616" w14:textId="60DF2833" w:rsidR="00A9321C" w:rsidRPr="00B81747" w:rsidRDefault="00B81747" w:rsidP="00624B6C">
      <w:pPr>
        <w:pStyle w:val="ListParagraph"/>
        <w:numPr>
          <w:ilvl w:val="0"/>
          <w:numId w:val="56"/>
        </w:numPr>
        <w:rPr>
          <w:rFonts w:ascii="Avenir Next LT Pro Light" w:hAnsi="Avenir Next LT Pro Light"/>
          <w:color w:val="595959"/>
          <w:szCs w:val="24"/>
        </w:rPr>
      </w:pPr>
      <w:r>
        <w:rPr>
          <w:rFonts w:ascii="Avenir Next LT Pro Light" w:hAnsi="Avenir Next LT Pro Light"/>
          <w:b/>
          <w:bCs/>
          <w:i/>
          <w:iCs/>
          <w:color w:val="595959"/>
          <w:szCs w:val="24"/>
        </w:rPr>
        <w:t>Walk in with:</w:t>
      </w:r>
    </w:p>
    <w:p w14:paraId="26EA7433" w14:textId="15747A16" w:rsidR="00B81747" w:rsidRDefault="00B81747" w:rsidP="00624B6C">
      <w:pPr>
        <w:pStyle w:val="ListParagraph"/>
        <w:numPr>
          <w:ilvl w:val="0"/>
          <w:numId w:val="65"/>
        </w:numPr>
        <w:rPr>
          <w:rFonts w:ascii="Avenir Next LT Pro Light" w:hAnsi="Avenir Next LT Pro Light"/>
          <w:color w:val="595959"/>
          <w:szCs w:val="24"/>
        </w:rPr>
      </w:pPr>
      <w:r>
        <w:rPr>
          <w:rFonts w:ascii="Avenir Next LT Pro Light" w:hAnsi="Avenir Next LT Pro Light"/>
          <w:color w:val="595959"/>
          <w:szCs w:val="24"/>
        </w:rPr>
        <w:t>Photos</w:t>
      </w:r>
    </w:p>
    <w:p w14:paraId="74F8C4F5" w14:textId="3F468960" w:rsidR="00B81747" w:rsidRDefault="00B81747" w:rsidP="00624B6C">
      <w:pPr>
        <w:pStyle w:val="ListParagraph"/>
        <w:numPr>
          <w:ilvl w:val="0"/>
          <w:numId w:val="65"/>
        </w:numPr>
        <w:rPr>
          <w:rFonts w:ascii="Avenir Next LT Pro Light" w:hAnsi="Avenir Next LT Pro Light"/>
          <w:color w:val="595959"/>
          <w:szCs w:val="24"/>
        </w:rPr>
      </w:pPr>
      <w:r>
        <w:rPr>
          <w:rFonts w:ascii="Avenir Next LT Pro Light" w:hAnsi="Avenir Next LT Pro Light"/>
          <w:color w:val="595959"/>
          <w:szCs w:val="24"/>
        </w:rPr>
        <w:t>One p</w:t>
      </w:r>
      <w:r w:rsidR="006571AA">
        <w:rPr>
          <w:rFonts w:ascii="Avenir Next LT Pro Light" w:hAnsi="Avenir Next LT Pro Light"/>
          <w:color w:val="595959"/>
          <w:szCs w:val="24"/>
        </w:rPr>
        <w:t>hysical piece (or scale demo)</w:t>
      </w:r>
    </w:p>
    <w:p w14:paraId="7867508B" w14:textId="677DE575" w:rsidR="006571AA" w:rsidRDefault="006571AA" w:rsidP="00624B6C">
      <w:pPr>
        <w:pStyle w:val="ListParagraph"/>
        <w:numPr>
          <w:ilvl w:val="0"/>
          <w:numId w:val="65"/>
        </w:numPr>
        <w:rPr>
          <w:rFonts w:ascii="Avenir Next LT Pro Light" w:hAnsi="Avenir Next LT Pro Light"/>
          <w:color w:val="595959"/>
          <w:szCs w:val="24"/>
        </w:rPr>
      </w:pPr>
      <w:r>
        <w:rPr>
          <w:rFonts w:ascii="Avenir Next LT Pro Light" w:hAnsi="Avenir Next LT Pro Light"/>
          <w:color w:val="595959"/>
          <w:szCs w:val="24"/>
        </w:rPr>
        <w:t>A clear offer</w:t>
      </w:r>
    </w:p>
    <w:p w14:paraId="0A707C6A" w14:textId="386DD474" w:rsidR="006571AA" w:rsidRDefault="00150F1B" w:rsidP="00624B6C">
      <w:pPr>
        <w:pStyle w:val="ListParagraph"/>
        <w:numPr>
          <w:ilvl w:val="0"/>
          <w:numId w:val="66"/>
        </w:numPr>
        <w:rPr>
          <w:rFonts w:ascii="Avenir Next LT Pro Light" w:hAnsi="Avenir Next LT Pro Light"/>
          <w:color w:val="595959"/>
          <w:szCs w:val="24"/>
        </w:rPr>
      </w:pPr>
      <w:r>
        <w:rPr>
          <w:rFonts w:ascii="Avenir Next LT Pro Light" w:hAnsi="Avenir Next LT Pro Light"/>
          <w:color w:val="595959"/>
          <w:szCs w:val="24"/>
        </w:rPr>
        <w:t>Consignment</w:t>
      </w:r>
    </w:p>
    <w:p w14:paraId="15CC439B" w14:textId="25401EC7" w:rsidR="00150F1B" w:rsidRDefault="00150F1B" w:rsidP="00624B6C">
      <w:pPr>
        <w:pStyle w:val="ListParagraph"/>
        <w:numPr>
          <w:ilvl w:val="0"/>
          <w:numId w:val="66"/>
        </w:numPr>
        <w:rPr>
          <w:rFonts w:ascii="Avenir Next LT Pro Light" w:hAnsi="Avenir Next LT Pro Light"/>
          <w:color w:val="595959"/>
          <w:szCs w:val="24"/>
        </w:rPr>
      </w:pPr>
      <w:r>
        <w:rPr>
          <w:rFonts w:ascii="Avenir Next LT Pro Light" w:hAnsi="Avenir Next LT Pro Light"/>
          <w:color w:val="595959"/>
          <w:szCs w:val="24"/>
        </w:rPr>
        <w:t>Revenue share</w:t>
      </w:r>
    </w:p>
    <w:p w14:paraId="467E1530" w14:textId="2DB43AB6" w:rsidR="00150F1B" w:rsidRDefault="000331B7" w:rsidP="00624B6C">
      <w:pPr>
        <w:pStyle w:val="ListParagraph"/>
        <w:numPr>
          <w:ilvl w:val="0"/>
          <w:numId w:val="66"/>
        </w:numPr>
        <w:rPr>
          <w:rFonts w:ascii="Avenir Next LT Pro Light" w:hAnsi="Avenir Next LT Pro Light"/>
          <w:color w:val="595959"/>
          <w:szCs w:val="24"/>
        </w:rPr>
      </w:pPr>
      <w:r>
        <w:rPr>
          <w:rFonts w:ascii="Avenir Next LT Pro Light" w:hAnsi="Avenir Next LT Pro Light"/>
          <w:color w:val="595959"/>
          <w:szCs w:val="24"/>
        </w:rPr>
        <w:lastRenderedPageBreak/>
        <w:t>L</w:t>
      </w:r>
      <w:r w:rsidR="00150F1B">
        <w:rPr>
          <w:rFonts w:ascii="Avenir Next LT Pro Light" w:hAnsi="Avenir Next LT Pro Light"/>
          <w:color w:val="595959"/>
          <w:szCs w:val="24"/>
        </w:rPr>
        <w:t>imited</w:t>
      </w:r>
      <w:r>
        <w:rPr>
          <w:rFonts w:ascii="Avenir Next LT Pro Light" w:hAnsi="Avenir Next LT Pro Light"/>
          <w:color w:val="595959"/>
          <w:szCs w:val="24"/>
        </w:rPr>
        <w:t>-run display</w:t>
      </w:r>
    </w:p>
    <w:p w14:paraId="20F240DF" w14:textId="430E570A" w:rsidR="000331B7" w:rsidRDefault="000331B7" w:rsidP="000331B7">
      <w:pPr>
        <w:rPr>
          <w:rFonts w:ascii="Avenir Next LT Pro Light" w:hAnsi="Avenir Next LT Pro Light"/>
          <w:color w:val="595959"/>
          <w:szCs w:val="24"/>
        </w:rPr>
      </w:pPr>
      <w:r>
        <w:rPr>
          <w:rFonts w:ascii="Avenir Next LT Pro Light" w:hAnsi="Avenir Next LT Pro Light"/>
          <w:color w:val="595959"/>
          <w:szCs w:val="24"/>
        </w:rPr>
        <w:t>Your pitch is simple</w:t>
      </w:r>
      <w:r w:rsidR="00BA1F8B">
        <w:rPr>
          <w:rFonts w:ascii="Avenir Next LT Pro Light" w:hAnsi="Avenir Next LT Pro Light"/>
          <w:color w:val="595959"/>
          <w:szCs w:val="24"/>
        </w:rPr>
        <w:t>:</w:t>
      </w:r>
    </w:p>
    <w:p w14:paraId="369B3109" w14:textId="7635BC24" w:rsidR="00BA1F8B" w:rsidRDefault="00BA1F8B" w:rsidP="000331B7">
      <w:pPr>
        <w:rPr>
          <w:rFonts w:ascii="Avenir Next LT Pro Light" w:hAnsi="Avenir Next LT Pro Light"/>
          <w:i/>
          <w:iCs/>
          <w:color w:val="595959"/>
          <w:szCs w:val="24"/>
        </w:rPr>
      </w:pPr>
      <w:r>
        <w:rPr>
          <w:rFonts w:ascii="Avenir Next LT Pro Light" w:hAnsi="Avenir Next LT Pro Light"/>
          <w:i/>
          <w:iCs/>
          <w:color w:val="595959"/>
          <w:szCs w:val="24"/>
        </w:rPr>
        <w:t>I’m not asking you to stock inventory</w:t>
      </w:r>
      <w:r w:rsidR="009A3522">
        <w:rPr>
          <w:rFonts w:ascii="Avenir Next LT Pro Light" w:hAnsi="Avenir Next LT Pro Light"/>
          <w:i/>
          <w:iCs/>
          <w:color w:val="595959"/>
          <w:szCs w:val="24"/>
        </w:rPr>
        <w:t xml:space="preserve">, I’m asking you </w:t>
      </w:r>
      <w:r w:rsidR="00CB671E">
        <w:rPr>
          <w:rFonts w:ascii="Avenir Next LT Pro Light" w:hAnsi="Avenir Next LT Pro Light"/>
          <w:i/>
          <w:iCs/>
          <w:color w:val="595959"/>
          <w:szCs w:val="24"/>
        </w:rPr>
        <w:t>to host a gallery-style piece that</w:t>
      </w:r>
      <w:r w:rsidR="008B1BF4">
        <w:rPr>
          <w:rFonts w:ascii="Avenir Next LT Pro Light" w:hAnsi="Avenir Next LT Pro Light"/>
          <w:i/>
          <w:iCs/>
          <w:color w:val="595959"/>
          <w:szCs w:val="24"/>
        </w:rPr>
        <w:t xml:space="preserve"> generates high-ticket commissions.”</w:t>
      </w:r>
    </w:p>
    <w:p w14:paraId="68FDC8B7" w14:textId="3D4E882F" w:rsidR="008B1BF4" w:rsidRDefault="0046226C" w:rsidP="000331B7">
      <w:pPr>
        <w:rPr>
          <w:rFonts w:ascii="Avenir Next LT Pro Light" w:hAnsi="Avenir Next LT Pro Light"/>
          <w:color w:val="595959"/>
          <w:szCs w:val="24"/>
        </w:rPr>
      </w:pPr>
      <w:r w:rsidRPr="0046226C">
        <w:rPr>
          <w:rFonts w:ascii="Avenir Next LT Pro Light" w:hAnsi="Avenir Next LT Pro Light"/>
          <w:color w:val="595959"/>
          <w:szCs w:val="24"/>
        </w:rPr>
        <w:t>This creates:</w:t>
      </w:r>
    </w:p>
    <w:p w14:paraId="774F1431" w14:textId="761F6DF0" w:rsidR="005F56AE" w:rsidRDefault="005F56AE" w:rsidP="00624B6C">
      <w:pPr>
        <w:pStyle w:val="ListParagraph"/>
        <w:numPr>
          <w:ilvl w:val="0"/>
          <w:numId w:val="67"/>
        </w:numPr>
        <w:rPr>
          <w:rFonts w:ascii="Avenir Next LT Pro Light" w:hAnsi="Avenir Next LT Pro Light"/>
          <w:color w:val="595959"/>
          <w:szCs w:val="24"/>
        </w:rPr>
      </w:pPr>
      <w:r>
        <w:rPr>
          <w:rFonts w:ascii="Avenir Next LT Pro Light" w:hAnsi="Avenir Next LT Pro Light"/>
          <w:color w:val="595959"/>
          <w:szCs w:val="24"/>
        </w:rPr>
        <w:t>Foot tr</w:t>
      </w:r>
      <w:r w:rsidR="00F07D81">
        <w:rPr>
          <w:rFonts w:ascii="Avenir Next LT Pro Light" w:hAnsi="Avenir Next LT Pro Light"/>
          <w:color w:val="595959"/>
          <w:szCs w:val="24"/>
        </w:rPr>
        <w:t>affic</w:t>
      </w:r>
    </w:p>
    <w:p w14:paraId="063C3813" w14:textId="5C8F5DDD" w:rsidR="00F07D81" w:rsidRDefault="00F07D81" w:rsidP="00624B6C">
      <w:pPr>
        <w:pStyle w:val="ListParagraph"/>
        <w:numPr>
          <w:ilvl w:val="0"/>
          <w:numId w:val="67"/>
        </w:numPr>
        <w:rPr>
          <w:rFonts w:ascii="Avenir Next LT Pro Light" w:hAnsi="Avenir Next LT Pro Light"/>
          <w:color w:val="595959"/>
          <w:szCs w:val="24"/>
        </w:rPr>
      </w:pPr>
      <w:r>
        <w:rPr>
          <w:rFonts w:ascii="Avenir Next LT Pro Light" w:hAnsi="Avenir Next LT Pro Light"/>
          <w:color w:val="595959"/>
          <w:szCs w:val="24"/>
        </w:rPr>
        <w:t>Validation</w:t>
      </w:r>
    </w:p>
    <w:p w14:paraId="5CEAA4D4" w14:textId="73944F18" w:rsidR="00F07D81" w:rsidRDefault="00F07D81" w:rsidP="00624B6C">
      <w:pPr>
        <w:pStyle w:val="ListParagraph"/>
        <w:numPr>
          <w:ilvl w:val="0"/>
          <w:numId w:val="67"/>
        </w:numPr>
        <w:rPr>
          <w:rFonts w:ascii="Avenir Next LT Pro Light" w:hAnsi="Avenir Next LT Pro Light"/>
          <w:color w:val="595959"/>
          <w:szCs w:val="24"/>
        </w:rPr>
      </w:pPr>
      <w:r>
        <w:rPr>
          <w:rFonts w:ascii="Avenir Next LT Pro Light" w:hAnsi="Avenir Next LT Pro Light"/>
          <w:color w:val="595959"/>
          <w:szCs w:val="24"/>
        </w:rPr>
        <w:t>Sales without overhead</w:t>
      </w:r>
    </w:p>
    <w:p w14:paraId="14C6177C" w14:textId="5F8B01DD" w:rsidR="00F07D81" w:rsidRDefault="00B7017F" w:rsidP="00F07D81">
      <w:pPr>
        <w:rPr>
          <w:rFonts w:ascii="Avenir Next LT Pro Light" w:hAnsi="Avenir Next LT Pro Light"/>
          <w:b/>
          <w:bCs/>
          <w:i/>
          <w:iCs/>
          <w:color w:val="595959"/>
          <w:szCs w:val="24"/>
        </w:rPr>
      </w:pPr>
      <w:r>
        <w:rPr>
          <w:rFonts w:ascii="Avenir Next LT Pro Light" w:hAnsi="Avenir Next LT Pro Light"/>
          <w:b/>
          <w:bCs/>
          <w:i/>
          <w:iCs/>
          <w:color w:val="595959"/>
          <w:szCs w:val="24"/>
        </w:rPr>
        <w:t>PHASE 5: Art Exhibit Setup (</w:t>
      </w:r>
      <w:r w:rsidR="00C114F9">
        <w:rPr>
          <w:rFonts w:ascii="Avenir Next LT Pro Light" w:hAnsi="Avenir Next LT Pro Light"/>
          <w:b/>
          <w:bCs/>
          <w:i/>
          <w:iCs/>
          <w:color w:val="595959"/>
          <w:szCs w:val="24"/>
        </w:rPr>
        <w:t>This is where value jumps)</w:t>
      </w:r>
    </w:p>
    <w:p w14:paraId="30028379" w14:textId="2D719FD4" w:rsidR="00C114F9" w:rsidRDefault="00C114F9" w:rsidP="00F07D81">
      <w:pPr>
        <w:rPr>
          <w:rFonts w:ascii="Avenir Next LT Pro Light" w:hAnsi="Avenir Next LT Pro Light"/>
          <w:b/>
          <w:bCs/>
          <w:color w:val="595959"/>
          <w:szCs w:val="24"/>
        </w:rPr>
      </w:pPr>
      <w:r>
        <w:rPr>
          <w:rFonts w:ascii="Avenir Next LT Pro Light" w:hAnsi="Avenir Next LT Pro Light"/>
          <w:color w:val="595959"/>
          <w:szCs w:val="24"/>
        </w:rPr>
        <w:t xml:space="preserve">This is how you </w:t>
      </w:r>
      <w:r w:rsidRPr="00C114F9">
        <w:rPr>
          <w:rFonts w:ascii="Avenir Next LT Pro Light" w:hAnsi="Avenir Next LT Pro Light"/>
          <w:b/>
          <w:bCs/>
          <w:color w:val="595959"/>
          <w:szCs w:val="24"/>
        </w:rPr>
        <w:t>reposition furniture as art.</w:t>
      </w:r>
    </w:p>
    <w:p w14:paraId="47A9C337" w14:textId="5FB24E9A" w:rsidR="000D6B7C" w:rsidRPr="009F014A" w:rsidRDefault="000D6B7C" w:rsidP="00624B6C">
      <w:pPr>
        <w:pStyle w:val="ListParagraph"/>
        <w:numPr>
          <w:ilvl w:val="0"/>
          <w:numId w:val="56"/>
        </w:numPr>
        <w:rPr>
          <w:rFonts w:ascii="Avenir Next LT Pro Light" w:hAnsi="Avenir Next LT Pro Light"/>
          <w:color w:val="595959"/>
          <w:szCs w:val="24"/>
        </w:rPr>
      </w:pPr>
      <w:r>
        <w:rPr>
          <w:rFonts w:ascii="Avenir Next LT Pro Light" w:hAnsi="Avenir Next LT Pro Light"/>
          <w:b/>
          <w:bCs/>
          <w:i/>
          <w:iCs/>
          <w:color w:val="595959"/>
          <w:szCs w:val="24"/>
        </w:rPr>
        <w:t>Start small and temporary</w:t>
      </w:r>
    </w:p>
    <w:p w14:paraId="0FD5B689" w14:textId="0930D988" w:rsidR="009F014A" w:rsidRDefault="009F014A" w:rsidP="009F014A">
      <w:pPr>
        <w:ind w:left="360"/>
        <w:rPr>
          <w:rFonts w:ascii="Avenir Next LT Pro Light" w:hAnsi="Avenir Next LT Pro Light"/>
          <w:color w:val="595959"/>
          <w:szCs w:val="24"/>
        </w:rPr>
      </w:pPr>
      <w:r>
        <w:rPr>
          <w:rFonts w:ascii="Avenir Next LT Pro Light" w:hAnsi="Avenir Next LT Pro Light"/>
          <w:color w:val="595959"/>
          <w:szCs w:val="24"/>
        </w:rPr>
        <w:t>Do not rent a museum.</w:t>
      </w:r>
    </w:p>
    <w:p w14:paraId="0C0B282D" w14:textId="3FB42180" w:rsidR="009F014A" w:rsidRDefault="009F014A" w:rsidP="009F014A">
      <w:pPr>
        <w:ind w:left="360"/>
        <w:rPr>
          <w:rFonts w:ascii="Avenir Next LT Pro Light" w:hAnsi="Avenir Next LT Pro Light"/>
          <w:color w:val="595959"/>
          <w:szCs w:val="24"/>
        </w:rPr>
      </w:pPr>
      <w:r>
        <w:rPr>
          <w:rFonts w:ascii="Avenir Next LT Pro Light" w:hAnsi="Avenir Next LT Pro Light"/>
          <w:color w:val="595959"/>
          <w:szCs w:val="24"/>
        </w:rPr>
        <w:t>Instead:</w:t>
      </w:r>
    </w:p>
    <w:p w14:paraId="55DA563C" w14:textId="45492C70" w:rsidR="009F014A" w:rsidRDefault="00C91256" w:rsidP="00624B6C">
      <w:pPr>
        <w:pStyle w:val="ListParagraph"/>
        <w:numPr>
          <w:ilvl w:val="0"/>
          <w:numId w:val="68"/>
        </w:numPr>
        <w:rPr>
          <w:rFonts w:ascii="Avenir Next LT Pro Light" w:hAnsi="Avenir Next LT Pro Light"/>
          <w:color w:val="595959"/>
          <w:szCs w:val="24"/>
        </w:rPr>
      </w:pPr>
      <w:r>
        <w:rPr>
          <w:rFonts w:ascii="Avenir Next LT Pro Light" w:hAnsi="Avenir Next LT Pro Light"/>
          <w:color w:val="595959"/>
          <w:szCs w:val="24"/>
        </w:rPr>
        <w:t>Partner store after hours</w:t>
      </w:r>
    </w:p>
    <w:p w14:paraId="1A3F79F6" w14:textId="1FEE7FB0" w:rsidR="00C91256" w:rsidRDefault="00C91256" w:rsidP="00624B6C">
      <w:pPr>
        <w:pStyle w:val="ListParagraph"/>
        <w:numPr>
          <w:ilvl w:val="0"/>
          <w:numId w:val="68"/>
        </w:numPr>
        <w:rPr>
          <w:rFonts w:ascii="Avenir Next LT Pro Light" w:hAnsi="Avenir Next LT Pro Light"/>
          <w:color w:val="595959"/>
          <w:szCs w:val="24"/>
        </w:rPr>
      </w:pPr>
      <w:r>
        <w:rPr>
          <w:rFonts w:ascii="Avenir Next LT Pro Light" w:hAnsi="Avenir Next LT Pro Light"/>
          <w:color w:val="595959"/>
          <w:szCs w:val="24"/>
        </w:rPr>
        <w:t>Pop-up space</w:t>
      </w:r>
    </w:p>
    <w:p w14:paraId="2C814E0B" w14:textId="5EB49E95" w:rsidR="00C91256" w:rsidRDefault="00C91256" w:rsidP="00624B6C">
      <w:pPr>
        <w:pStyle w:val="ListParagraph"/>
        <w:numPr>
          <w:ilvl w:val="0"/>
          <w:numId w:val="68"/>
        </w:numPr>
        <w:rPr>
          <w:rFonts w:ascii="Avenir Next LT Pro Light" w:hAnsi="Avenir Next LT Pro Light"/>
          <w:color w:val="595959"/>
          <w:szCs w:val="24"/>
        </w:rPr>
      </w:pPr>
      <w:r>
        <w:rPr>
          <w:rFonts w:ascii="Avenir Next LT Pro Light" w:hAnsi="Avenir Next LT Pro Light"/>
          <w:color w:val="595959"/>
          <w:szCs w:val="24"/>
        </w:rPr>
        <w:t>Gallery co-op</w:t>
      </w:r>
    </w:p>
    <w:p w14:paraId="6990CC88" w14:textId="05F88BF2" w:rsidR="00615E8C" w:rsidRDefault="00615E8C" w:rsidP="00624B6C">
      <w:pPr>
        <w:pStyle w:val="ListParagraph"/>
        <w:numPr>
          <w:ilvl w:val="0"/>
          <w:numId w:val="68"/>
        </w:numPr>
        <w:rPr>
          <w:rFonts w:ascii="Avenir Next LT Pro Light" w:hAnsi="Avenir Next LT Pro Light"/>
          <w:color w:val="595959"/>
          <w:szCs w:val="24"/>
        </w:rPr>
      </w:pPr>
      <w:r>
        <w:rPr>
          <w:rFonts w:ascii="Avenir Next LT Pro Light" w:hAnsi="Avenir Next LT Pro Light"/>
          <w:color w:val="595959"/>
          <w:szCs w:val="24"/>
        </w:rPr>
        <w:t>Vacant retail space for 1 weekend</w:t>
      </w:r>
    </w:p>
    <w:p w14:paraId="25AC9C7C" w14:textId="5677E1D2" w:rsidR="00615E8C" w:rsidRPr="003F316A" w:rsidRDefault="00615E8C" w:rsidP="00624B6C">
      <w:pPr>
        <w:pStyle w:val="ListParagraph"/>
        <w:numPr>
          <w:ilvl w:val="0"/>
          <w:numId w:val="56"/>
        </w:numPr>
        <w:rPr>
          <w:rFonts w:ascii="Avenir Next LT Pro Light" w:hAnsi="Avenir Next LT Pro Light"/>
          <w:color w:val="595959"/>
          <w:szCs w:val="24"/>
        </w:rPr>
      </w:pPr>
      <w:r>
        <w:rPr>
          <w:rFonts w:ascii="Avenir Next LT Pro Light" w:hAnsi="Avenir Next LT Pro Light"/>
          <w:b/>
          <w:bCs/>
          <w:i/>
          <w:iCs/>
          <w:color w:val="595959"/>
          <w:szCs w:val="24"/>
        </w:rPr>
        <w:t>Physical exh</w:t>
      </w:r>
      <w:r w:rsidR="003F316A">
        <w:rPr>
          <w:rFonts w:ascii="Avenir Next LT Pro Light" w:hAnsi="Avenir Next LT Pro Light"/>
          <w:b/>
          <w:bCs/>
          <w:i/>
          <w:iCs/>
          <w:color w:val="595959"/>
          <w:szCs w:val="24"/>
        </w:rPr>
        <w:t>ibit setup</w:t>
      </w:r>
    </w:p>
    <w:p w14:paraId="52EA72C8" w14:textId="277DDDE2" w:rsidR="003F316A" w:rsidRDefault="003F316A" w:rsidP="003F316A">
      <w:pPr>
        <w:pStyle w:val="ListParagraph"/>
        <w:rPr>
          <w:rFonts w:ascii="Avenir Next LT Pro Light" w:hAnsi="Avenir Next LT Pro Light"/>
          <w:color w:val="595959"/>
          <w:szCs w:val="24"/>
        </w:rPr>
      </w:pPr>
      <w:proofErr w:type="gramStart"/>
      <w:r>
        <w:rPr>
          <w:rFonts w:ascii="Avenir Next LT Pro Light" w:hAnsi="Avenir Next LT Pro Light"/>
          <w:color w:val="595959"/>
          <w:szCs w:val="24"/>
        </w:rPr>
        <w:t>You</w:t>
      </w:r>
      <w:proofErr w:type="gramEnd"/>
      <w:r>
        <w:rPr>
          <w:rFonts w:ascii="Avenir Next LT Pro Light" w:hAnsi="Avenir Next LT Pro Light"/>
          <w:color w:val="595959"/>
          <w:szCs w:val="24"/>
        </w:rPr>
        <w:t>:</w:t>
      </w:r>
    </w:p>
    <w:p w14:paraId="3877AFF1" w14:textId="4E337D75" w:rsidR="003F316A" w:rsidRDefault="003F316A" w:rsidP="00624B6C">
      <w:pPr>
        <w:pStyle w:val="ListParagraph"/>
        <w:numPr>
          <w:ilvl w:val="0"/>
          <w:numId w:val="69"/>
        </w:numPr>
        <w:rPr>
          <w:rFonts w:ascii="Avenir Next LT Pro Light" w:hAnsi="Avenir Next LT Pro Light"/>
          <w:color w:val="595959"/>
          <w:szCs w:val="24"/>
        </w:rPr>
      </w:pPr>
      <w:r>
        <w:rPr>
          <w:rFonts w:ascii="Avenir Next LT Pro Light" w:hAnsi="Avenir Next LT Pro Light"/>
          <w:color w:val="595959"/>
          <w:szCs w:val="24"/>
        </w:rPr>
        <w:t>Stage 1-2 dream rooms</w:t>
      </w:r>
    </w:p>
    <w:p w14:paraId="035396A2" w14:textId="4129090E" w:rsidR="008D09EA" w:rsidRDefault="008D09EA" w:rsidP="00624B6C">
      <w:pPr>
        <w:pStyle w:val="ListParagraph"/>
        <w:numPr>
          <w:ilvl w:val="0"/>
          <w:numId w:val="69"/>
        </w:numPr>
        <w:rPr>
          <w:rFonts w:ascii="Avenir Next LT Pro Light" w:hAnsi="Avenir Next LT Pro Light"/>
          <w:color w:val="595959"/>
          <w:szCs w:val="24"/>
        </w:rPr>
      </w:pPr>
      <w:r>
        <w:rPr>
          <w:rFonts w:ascii="Avenir Next LT Pro Light" w:hAnsi="Avenir Next LT Pro Light"/>
          <w:color w:val="595959"/>
          <w:szCs w:val="24"/>
        </w:rPr>
        <w:t>Control lighting, sound, smell</w:t>
      </w:r>
    </w:p>
    <w:p w14:paraId="542AC7F9" w14:textId="4288668E" w:rsidR="008D09EA" w:rsidRDefault="008D09EA" w:rsidP="00624B6C">
      <w:pPr>
        <w:pStyle w:val="ListParagraph"/>
        <w:numPr>
          <w:ilvl w:val="0"/>
          <w:numId w:val="69"/>
        </w:numPr>
        <w:rPr>
          <w:rFonts w:ascii="Avenir Next LT Pro Light" w:hAnsi="Avenir Next LT Pro Light"/>
          <w:color w:val="595959"/>
          <w:szCs w:val="24"/>
        </w:rPr>
      </w:pPr>
      <w:r>
        <w:rPr>
          <w:rFonts w:ascii="Avenir Next LT Pro Light" w:hAnsi="Avenir Next LT Pro Light"/>
          <w:color w:val="595959"/>
          <w:szCs w:val="24"/>
        </w:rPr>
        <w:t>Treat each piece as an installation</w:t>
      </w:r>
    </w:p>
    <w:p w14:paraId="10FA83D8" w14:textId="3AE36827" w:rsidR="008D09EA" w:rsidRDefault="00730E77" w:rsidP="008D09EA">
      <w:pPr>
        <w:rPr>
          <w:rFonts w:ascii="Avenir Next LT Pro Light" w:hAnsi="Avenir Next LT Pro Light"/>
          <w:color w:val="595959"/>
          <w:szCs w:val="24"/>
        </w:rPr>
      </w:pPr>
      <w:r>
        <w:rPr>
          <w:rFonts w:ascii="Avenir Next LT Pro Light" w:hAnsi="Avenir Next LT Pro Light"/>
          <w:color w:val="595959"/>
          <w:szCs w:val="24"/>
        </w:rPr>
        <w:t>Nothing is “on sale” casually.</w:t>
      </w:r>
    </w:p>
    <w:p w14:paraId="6E118F9F" w14:textId="4755D8D2" w:rsidR="00730E77" w:rsidRDefault="00730E77" w:rsidP="008D09EA">
      <w:pPr>
        <w:rPr>
          <w:rFonts w:ascii="Avenir Next LT Pro Light" w:hAnsi="Avenir Next LT Pro Light"/>
          <w:color w:val="595959"/>
          <w:szCs w:val="24"/>
        </w:rPr>
      </w:pPr>
      <w:r>
        <w:rPr>
          <w:rFonts w:ascii="Avenir Next LT Pro Light" w:hAnsi="Avenir Next LT Pro Light"/>
          <w:color w:val="595959"/>
          <w:szCs w:val="24"/>
        </w:rPr>
        <w:t>Everything is:</w:t>
      </w:r>
    </w:p>
    <w:p w14:paraId="2A7AE784" w14:textId="641EC9AC" w:rsidR="00345EBA" w:rsidRDefault="00345EBA" w:rsidP="00624B6C">
      <w:pPr>
        <w:pStyle w:val="ListParagraph"/>
        <w:numPr>
          <w:ilvl w:val="0"/>
          <w:numId w:val="70"/>
        </w:numPr>
        <w:rPr>
          <w:rFonts w:ascii="Avenir Next LT Pro Light" w:hAnsi="Avenir Next LT Pro Light"/>
          <w:color w:val="595959"/>
          <w:szCs w:val="24"/>
        </w:rPr>
      </w:pPr>
      <w:r>
        <w:rPr>
          <w:rFonts w:ascii="Avenir Next LT Pro Light" w:hAnsi="Avenir Next LT Pro Light"/>
          <w:color w:val="595959"/>
          <w:szCs w:val="24"/>
        </w:rPr>
        <w:t>Numbered</w:t>
      </w:r>
    </w:p>
    <w:p w14:paraId="494BC947" w14:textId="755FACE0" w:rsidR="00345EBA" w:rsidRDefault="00345EBA" w:rsidP="00624B6C">
      <w:pPr>
        <w:pStyle w:val="ListParagraph"/>
        <w:numPr>
          <w:ilvl w:val="0"/>
          <w:numId w:val="70"/>
        </w:numPr>
        <w:rPr>
          <w:rFonts w:ascii="Avenir Next LT Pro Light" w:hAnsi="Avenir Next LT Pro Light"/>
          <w:color w:val="595959"/>
          <w:szCs w:val="24"/>
        </w:rPr>
      </w:pPr>
      <w:r>
        <w:rPr>
          <w:rFonts w:ascii="Avenir Next LT Pro Light" w:hAnsi="Avenir Next LT Pro Light"/>
          <w:color w:val="595959"/>
          <w:szCs w:val="24"/>
        </w:rPr>
        <w:t>Limited</w:t>
      </w:r>
    </w:p>
    <w:p w14:paraId="0B5D9557" w14:textId="688E774D" w:rsidR="00345EBA" w:rsidRDefault="00345EBA" w:rsidP="00624B6C">
      <w:pPr>
        <w:pStyle w:val="ListParagraph"/>
        <w:numPr>
          <w:ilvl w:val="0"/>
          <w:numId w:val="70"/>
        </w:numPr>
        <w:rPr>
          <w:rFonts w:ascii="Avenir Next LT Pro Light" w:hAnsi="Avenir Next LT Pro Light"/>
          <w:color w:val="595959"/>
          <w:szCs w:val="24"/>
        </w:rPr>
      </w:pPr>
      <w:r>
        <w:rPr>
          <w:rFonts w:ascii="Avenir Next LT Pro Light" w:hAnsi="Avenir Next LT Pro Light"/>
          <w:color w:val="595959"/>
          <w:szCs w:val="24"/>
        </w:rPr>
        <w:t>Commission-base</w:t>
      </w:r>
      <w:r w:rsidR="00F06413">
        <w:rPr>
          <w:rFonts w:ascii="Avenir Next LT Pro Light" w:hAnsi="Avenir Next LT Pro Light"/>
          <w:color w:val="595959"/>
          <w:szCs w:val="24"/>
        </w:rPr>
        <w:t>d</w:t>
      </w:r>
    </w:p>
    <w:p w14:paraId="21A3F566" w14:textId="16426EC6" w:rsidR="00F06413" w:rsidRDefault="00F06413" w:rsidP="00F06413">
      <w:pPr>
        <w:rPr>
          <w:rFonts w:ascii="Avenir Next LT Pro Light" w:hAnsi="Avenir Next LT Pro Light"/>
          <w:color w:val="595959"/>
          <w:szCs w:val="24"/>
        </w:rPr>
      </w:pPr>
      <w:r>
        <w:rPr>
          <w:rFonts w:ascii="Avenir Next LT Pro Light" w:hAnsi="Avenir Next LT Pro Light"/>
          <w:color w:val="595959"/>
          <w:szCs w:val="24"/>
        </w:rPr>
        <w:t>This justifies premium pricing insta</w:t>
      </w:r>
      <w:r w:rsidR="00720AF0">
        <w:rPr>
          <w:rFonts w:ascii="Avenir Next LT Pro Light" w:hAnsi="Avenir Next LT Pro Light"/>
          <w:color w:val="595959"/>
          <w:szCs w:val="24"/>
        </w:rPr>
        <w:t>ntly.</w:t>
      </w:r>
    </w:p>
    <w:p w14:paraId="7C712E1F" w14:textId="4169AD24" w:rsidR="00720AF0" w:rsidRDefault="00720AF0" w:rsidP="00F06413">
      <w:pPr>
        <w:rPr>
          <w:rFonts w:ascii="Avenir Next LT Pro Light" w:hAnsi="Avenir Next LT Pro Light"/>
          <w:b/>
          <w:bCs/>
          <w:i/>
          <w:iCs/>
          <w:color w:val="595959"/>
          <w:szCs w:val="24"/>
        </w:rPr>
      </w:pPr>
      <w:r>
        <w:rPr>
          <w:rFonts w:ascii="Avenir Next LT Pro Light" w:hAnsi="Avenir Next LT Pro Light"/>
          <w:b/>
          <w:bCs/>
          <w:i/>
          <w:iCs/>
          <w:color w:val="595959"/>
          <w:szCs w:val="24"/>
        </w:rPr>
        <w:t>PHASE 6</w:t>
      </w:r>
      <w:r w:rsidR="00925605">
        <w:rPr>
          <w:rFonts w:ascii="Avenir Next LT Pro Light" w:hAnsi="Avenir Next LT Pro Light"/>
          <w:b/>
          <w:bCs/>
          <w:i/>
          <w:iCs/>
          <w:color w:val="595959"/>
          <w:szCs w:val="24"/>
        </w:rPr>
        <w:t>: Financing (Only after demand exists)</w:t>
      </w:r>
    </w:p>
    <w:p w14:paraId="180177B4" w14:textId="37B50C7D" w:rsidR="00925605" w:rsidRDefault="00925605" w:rsidP="00F06413">
      <w:pPr>
        <w:rPr>
          <w:rFonts w:ascii="Avenir Next LT Pro Light" w:hAnsi="Avenir Next LT Pro Light"/>
          <w:color w:val="595959"/>
          <w:szCs w:val="24"/>
        </w:rPr>
      </w:pPr>
      <w:r>
        <w:rPr>
          <w:rFonts w:ascii="Avenir Next LT Pro Light" w:hAnsi="Avenir Next LT Pro Light"/>
          <w:color w:val="595959"/>
          <w:szCs w:val="24"/>
        </w:rPr>
        <w:t xml:space="preserve">You </w:t>
      </w:r>
      <w:r>
        <w:rPr>
          <w:rFonts w:ascii="Avenir Next LT Pro Light" w:hAnsi="Avenir Next LT Pro Light"/>
          <w:b/>
          <w:bCs/>
          <w:color w:val="595959"/>
          <w:szCs w:val="24"/>
        </w:rPr>
        <w:t>do not</w:t>
      </w:r>
      <w:r w:rsidR="00A56D78">
        <w:rPr>
          <w:rFonts w:ascii="Avenir Next LT Pro Light" w:hAnsi="Avenir Next LT Pro Light"/>
          <w:color w:val="595959"/>
          <w:szCs w:val="24"/>
        </w:rPr>
        <w:t xml:space="preserve"> start as a lender.</w:t>
      </w:r>
    </w:p>
    <w:p w14:paraId="018D62F9" w14:textId="27E05FB7" w:rsidR="00A56D78" w:rsidRPr="001D7DB6" w:rsidRDefault="0042553F" w:rsidP="00624B6C">
      <w:pPr>
        <w:pStyle w:val="ListParagraph"/>
        <w:numPr>
          <w:ilvl w:val="0"/>
          <w:numId w:val="56"/>
        </w:numPr>
        <w:rPr>
          <w:rFonts w:ascii="Avenir Next LT Pro Light" w:hAnsi="Avenir Next LT Pro Light"/>
          <w:color w:val="595959"/>
          <w:szCs w:val="24"/>
        </w:rPr>
      </w:pPr>
      <w:r>
        <w:rPr>
          <w:rFonts w:ascii="Avenir Next LT Pro Light" w:hAnsi="Avenir Next LT Pro Light"/>
          <w:b/>
          <w:bCs/>
          <w:i/>
          <w:iCs/>
          <w:color w:val="595959"/>
          <w:szCs w:val="24"/>
        </w:rPr>
        <w:t xml:space="preserve">Start with </w:t>
      </w:r>
      <w:r w:rsidR="00946214">
        <w:rPr>
          <w:rFonts w:ascii="Avenir Next LT Pro Light" w:hAnsi="Avenir Next LT Pro Light"/>
          <w:b/>
          <w:bCs/>
          <w:i/>
          <w:iCs/>
          <w:color w:val="595959"/>
          <w:szCs w:val="24"/>
        </w:rPr>
        <w:t>BNPL (</w:t>
      </w:r>
      <w:r w:rsidR="001D7DB6" w:rsidRPr="00946214">
        <w:rPr>
          <w:rFonts w:ascii="Avenir Next LT Pro Light" w:hAnsi="Avenir Next LT Pro Light"/>
          <w:color w:val="595959"/>
          <w:szCs w:val="24"/>
        </w:rPr>
        <w:t>buy</w:t>
      </w:r>
      <w:r w:rsidR="001D7DB6">
        <w:rPr>
          <w:rFonts w:ascii="Avenir Next LT Pro Light" w:hAnsi="Avenir Next LT Pro Light"/>
          <w:b/>
          <w:bCs/>
          <w:i/>
          <w:iCs/>
          <w:color w:val="595959"/>
          <w:szCs w:val="24"/>
        </w:rPr>
        <w:t xml:space="preserve"> now pay later)</w:t>
      </w:r>
      <w:r>
        <w:rPr>
          <w:rFonts w:ascii="Avenir Next LT Pro Light" w:hAnsi="Avenir Next LT Pro Light"/>
          <w:b/>
          <w:bCs/>
          <w:i/>
          <w:iCs/>
          <w:color w:val="595959"/>
          <w:szCs w:val="24"/>
        </w:rPr>
        <w:t xml:space="preserve"> + deposits</w:t>
      </w:r>
    </w:p>
    <w:p w14:paraId="172C4833" w14:textId="5D3C8EA5" w:rsidR="001D7DB6" w:rsidRDefault="00946214" w:rsidP="00946214">
      <w:pPr>
        <w:ind w:left="360"/>
        <w:rPr>
          <w:rFonts w:ascii="Avenir Next LT Pro Light" w:hAnsi="Avenir Next LT Pro Light"/>
          <w:color w:val="595959"/>
          <w:szCs w:val="24"/>
        </w:rPr>
      </w:pPr>
      <w:r>
        <w:rPr>
          <w:rFonts w:ascii="Avenir Next LT Pro Light" w:hAnsi="Avenir Next LT Pro Light"/>
          <w:color w:val="595959"/>
          <w:szCs w:val="24"/>
        </w:rPr>
        <w:lastRenderedPageBreak/>
        <w:t>Physically</w:t>
      </w:r>
      <w:r w:rsidR="00111787">
        <w:rPr>
          <w:rFonts w:ascii="Avenir Next LT Pro Light" w:hAnsi="Avenir Next LT Pro Light"/>
          <w:color w:val="595959"/>
          <w:szCs w:val="24"/>
        </w:rPr>
        <w:t>:</w:t>
      </w:r>
    </w:p>
    <w:p w14:paraId="6B76FC1D" w14:textId="71B81FB7" w:rsidR="00111787" w:rsidRDefault="003B5197" w:rsidP="00624B6C">
      <w:pPr>
        <w:pStyle w:val="ListParagraph"/>
        <w:numPr>
          <w:ilvl w:val="0"/>
          <w:numId w:val="71"/>
        </w:numPr>
        <w:rPr>
          <w:rFonts w:ascii="Avenir Next LT Pro Light" w:hAnsi="Avenir Next LT Pro Light"/>
          <w:color w:val="595959"/>
          <w:szCs w:val="24"/>
        </w:rPr>
      </w:pPr>
      <w:r>
        <w:rPr>
          <w:rFonts w:ascii="Avenir Next LT Pro Light" w:hAnsi="Avenir Next LT Pro Light"/>
          <w:color w:val="595959"/>
          <w:szCs w:val="24"/>
        </w:rPr>
        <w:t>Offer payment plans at checkout</w:t>
      </w:r>
    </w:p>
    <w:p w14:paraId="507473CA" w14:textId="32004EBC" w:rsidR="003B5197" w:rsidRDefault="003B5197" w:rsidP="00624B6C">
      <w:pPr>
        <w:pStyle w:val="ListParagraph"/>
        <w:numPr>
          <w:ilvl w:val="0"/>
          <w:numId w:val="71"/>
        </w:numPr>
        <w:rPr>
          <w:rFonts w:ascii="Avenir Next LT Pro Light" w:hAnsi="Avenir Next LT Pro Light"/>
          <w:color w:val="595959"/>
          <w:szCs w:val="24"/>
        </w:rPr>
      </w:pPr>
      <w:r>
        <w:rPr>
          <w:rFonts w:ascii="Avenir Next LT Pro Light" w:hAnsi="Avenir Next LT Pro Light"/>
          <w:color w:val="595959"/>
          <w:szCs w:val="24"/>
        </w:rPr>
        <w:t>Require 30-</w:t>
      </w:r>
      <w:r w:rsidR="00A71863">
        <w:rPr>
          <w:rFonts w:ascii="Avenir Next LT Pro Light" w:hAnsi="Avenir Next LT Pro Light"/>
          <w:color w:val="595959"/>
          <w:szCs w:val="24"/>
        </w:rPr>
        <w:t>50% deposits</w:t>
      </w:r>
    </w:p>
    <w:p w14:paraId="3DD5DAB5" w14:textId="013920DF" w:rsidR="00A71863" w:rsidRDefault="00A71863" w:rsidP="00624B6C">
      <w:pPr>
        <w:pStyle w:val="ListParagraph"/>
        <w:numPr>
          <w:ilvl w:val="0"/>
          <w:numId w:val="71"/>
        </w:numPr>
        <w:rPr>
          <w:rFonts w:ascii="Avenir Next LT Pro Light" w:hAnsi="Avenir Next LT Pro Light"/>
          <w:color w:val="595959"/>
          <w:szCs w:val="24"/>
        </w:rPr>
      </w:pPr>
      <w:r>
        <w:rPr>
          <w:rFonts w:ascii="Avenir Next LT Pro Light" w:hAnsi="Avenir Next LT Pro Light"/>
          <w:color w:val="595959"/>
          <w:szCs w:val="24"/>
        </w:rPr>
        <w:t>No unsecured loans</w:t>
      </w:r>
    </w:p>
    <w:p w14:paraId="480496F3" w14:textId="79DA96B8" w:rsidR="00B040DC" w:rsidRDefault="00B040DC" w:rsidP="00B040DC">
      <w:pPr>
        <w:rPr>
          <w:rFonts w:ascii="Avenir Next LT Pro Light" w:hAnsi="Avenir Next LT Pro Light"/>
          <w:color w:val="595959"/>
          <w:szCs w:val="24"/>
        </w:rPr>
      </w:pPr>
      <w:r>
        <w:rPr>
          <w:rFonts w:ascii="Avenir Next LT Pro Light" w:hAnsi="Avenir Next LT Pro Light"/>
          <w:color w:val="595959"/>
          <w:szCs w:val="24"/>
        </w:rPr>
        <w:t>This is how financing begins safely.</w:t>
      </w:r>
    </w:p>
    <w:p w14:paraId="74D0D88E" w14:textId="464DD907" w:rsidR="00B040DC" w:rsidRPr="00B82766" w:rsidRDefault="00B82766" w:rsidP="00624B6C">
      <w:pPr>
        <w:pStyle w:val="ListParagraph"/>
        <w:numPr>
          <w:ilvl w:val="0"/>
          <w:numId w:val="56"/>
        </w:numPr>
        <w:rPr>
          <w:rFonts w:ascii="Avenir Next LT Pro Light" w:hAnsi="Avenir Next LT Pro Light"/>
          <w:color w:val="595959"/>
          <w:szCs w:val="24"/>
        </w:rPr>
      </w:pPr>
      <w:r>
        <w:rPr>
          <w:rFonts w:ascii="Avenir Next LT Pro Light" w:hAnsi="Avenir Next LT Pro Light"/>
          <w:b/>
          <w:bCs/>
          <w:i/>
          <w:iCs/>
          <w:color w:val="595959"/>
          <w:szCs w:val="24"/>
        </w:rPr>
        <w:t>Add financing partners later</w:t>
      </w:r>
    </w:p>
    <w:p w14:paraId="14DF5669" w14:textId="0A942C9D" w:rsidR="00B82766" w:rsidRDefault="00B82766" w:rsidP="00B82766">
      <w:pPr>
        <w:ind w:left="360"/>
        <w:rPr>
          <w:rFonts w:ascii="Avenir Next LT Pro Light" w:hAnsi="Avenir Next LT Pro Light"/>
          <w:color w:val="595959"/>
          <w:szCs w:val="24"/>
        </w:rPr>
      </w:pPr>
      <w:r>
        <w:rPr>
          <w:rFonts w:ascii="Avenir Next LT Pro Light" w:hAnsi="Avenir Next LT Pro Light"/>
          <w:color w:val="595959"/>
          <w:szCs w:val="24"/>
        </w:rPr>
        <w:t>Once you show:</w:t>
      </w:r>
    </w:p>
    <w:p w14:paraId="44C2BE8B" w14:textId="604E2325" w:rsidR="00D151D9" w:rsidRDefault="00D151D9" w:rsidP="00624B6C">
      <w:pPr>
        <w:pStyle w:val="ListParagraph"/>
        <w:numPr>
          <w:ilvl w:val="0"/>
          <w:numId w:val="72"/>
        </w:numPr>
        <w:rPr>
          <w:rFonts w:ascii="Avenir Next LT Pro Light" w:hAnsi="Avenir Next LT Pro Light"/>
          <w:color w:val="595959"/>
          <w:szCs w:val="24"/>
        </w:rPr>
      </w:pPr>
      <w:r>
        <w:rPr>
          <w:rFonts w:ascii="Avenir Next LT Pro Light" w:hAnsi="Avenir Next LT Pro Light"/>
          <w:color w:val="595959"/>
          <w:szCs w:val="24"/>
        </w:rPr>
        <w:t xml:space="preserve">Sales </w:t>
      </w:r>
      <w:r w:rsidR="00BF48E3">
        <w:rPr>
          <w:rFonts w:ascii="Avenir Next LT Pro Light" w:hAnsi="Avenir Next LT Pro Light"/>
          <w:color w:val="595959"/>
          <w:szCs w:val="24"/>
        </w:rPr>
        <w:t>volume</w:t>
      </w:r>
    </w:p>
    <w:p w14:paraId="19366254" w14:textId="324528FA" w:rsidR="00BF48E3" w:rsidRDefault="00BF48E3" w:rsidP="00624B6C">
      <w:pPr>
        <w:pStyle w:val="ListParagraph"/>
        <w:numPr>
          <w:ilvl w:val="0"/>
          <w:numId w:val="72"/>
        </w:numPr>
        <w:rPr>
          <w:rFonts w:ascii="Avenir Next LT Pro Light" w:hAnsi="Avenir Next LT Pro Light"/>
          <w:color w:val="595959"/>
          <w:szCs w:val="24"/>
        </w:rPr>
      </w:pPr>
      <w:r>
        <w:rPr>
          <w:rFonts w:ascii="Avenir Next LT Pro Light" w:hAnsi="Avenir Next LT Pro Light"/>
          <w:color w:val="595959"/>
          <w:szCs w:val="24"/>
        </w:rPr>
        <w:t>Low default</w:t>
      </w:r>
    </w:p>
    <w:p w14:paraId="50C0387C" w14:textId="0FCC29C4" w:rsidR="00BF48E3" w:rsidRDefault="00BF48E3" w:rsidP="00624B6C">
      <w:pPr>
        <w:pStyle w:val="ListParagraph"/>
        <w:numPr>
          <w:ilvl w:val="0"/>
          <w:numId w:val="72"/>
        </w:numPr>
        <w:rPr>
          <w:rFonts w:ascii="Avenir Next LT Pro Light" w:hAnsi="Avenir Next LT Pro Light"/>
          <w:color w:val="595959"/>
          <w:szCs w:val="24"/>
        </w:rPr>
      </w:pPr>
      <w:r>
        <w:rPr>
          <w:rFonts w:ascii="Avenir Next LT Pro Light" w:hAnsi="Avenir Next LT Pro Light"/>
          <w:color w:val="595959"/>
          <w:szCs w:val="24"/>
        </w:rPr>
        <w:t>Asset recovery</w:t>
      </w:r>
    </w:p>
    <w:p w14:paraId="70874190" w14:textId="0546F814" w:rsidR="00BF48E3" w:rsidRDefault="00BF48E3" w:rsidP="00BF48E3">
      <w:pPr>
        <w:rPr>
          <w:rFonts w:ascii="Avenir Next LT Pro Light" w:hAnsi="Avenir Next LT Pro Light"/>
          <w:color w:val="595959"/>
          <w:szCs w:val="24"/>
        </w:rPr>
      </w:pPr>
      <w:proofErr w:type="gramStart"/>
      <w:r>
        <w:rPr>
          <w:rFonts w:ascii="Avenir Next LT Pro Light" w:hAnsi="Avenir Next LT Pro Light"/>
          <w:color w:val="595959"/>
          <w:szCs w:val="24"/>
        </w:rPr>
        <w:t>You</w:t>
      </w:r>
      <w:proofErr w:type="gramEnd"/>
      <w:r>
        <w:rPr>
          <w:rFonts w:ascii="Avenir Next LT Pro Light" w:hAnsi="Avenir Next LT Pro Light"/>
          <w:color w:val="595959"/>
          <w:szCs w:val="24"/>
        </w:rPr>
        <w:t xml:space="preserve"> </w:t>
      </w:r>
      <w:r w:rsidR="00C4430E">
        <w:rPr>
          <w:rFonts w:ascii="Avenir Next LT Pro Light" w:hAnsi="Avenir Next LT Pro Light"/>
          <w:color w:val="595959"/>
          <w:szCs w:val="24"/>
        </w:rPr>
        <w:t>approach:</w:t>
      </w:r>
    </w:p>
    <w:p w14:paraId="57785CEB" w14:textId="78D26510" w:rsidR="00C4430E" w:rsidRDefault="00C4430E" w:rsidP="00624B6C">
      <w:pPr>
        <w:pStyle w:val="ListParagraph"/>
        <w:numPr>
          <w:ilvl w:val="0"/>
          <w:numId w:val="73"/>
        </w:numPr>
        <w:rPr>
          <w:rFonts w:ascii="Avenir Next LT Pro Light" w:hAnsi="Avenir Next LT Pro Light"/>
          <w:color w:val="595959"/>
          <w:szCs w:val="24"/>
        </w:rPr>
      </w:pPr>
      <w:r>
        <w:rPr>
          <w:rFonts w:ascii="Avenir Next LT Pro Light" w:hAnsi="Avenir Next LT Pro Light"/>
          <w:color w:val="595959"/>
          <w:szCs w:val="24"/>
        </w:rPr>
        <w:t>Financing companies</w:t>
      </w:r>
    </w:p>
    <w:p w14:paraId="442D15FA" w14:textId="73A4EFC1" w:rsidR="00C4430E" w:rsidRDefault="00C4430E" w:rsidP="00624B6C">
      <w:pPr>
        <w:pStyle w:val="ListParagraph"/>
        <w:numPr>
          <w:ilvl w:val="0"/>
          <w:numId w:val="73"/>
        </w:numPr>
        <w:rPr>
          <w:rFonts w:ascii="Avenir Next LT Pro Light" w:hAnsi="Avenir Next LT Pro Light"/>
          <w:color w:val="595959"/>
          <w:szCs w:val="24"/>
        </w:rPr>
      </w:pPr>
      <w:r>
        <w:rPr>
          <w:rFonts w:ascii="Avenir Next LT Pro Light" w:hAnsi="Avenir Next LT Pro Light"/>
          <w:color w:val="595959"/>
          <w:szCs w:val="24"/>
        </w:rPr>
        <w:t>BNLP providers</w:t>
      </w:r>
    </w:p>
    <w:p w14:paraId="11A7F6B2" w14:textId="4176FDA9" w:rsidR="00C4430E" w:rsidRDefault="00C4430E" w:rsidP="00624B6C">
      <w:pPr>
        <w:pStyle w:val="ListParagraph"/>
        <w:numPr>
          <w:ilvl w:val="0"/>
          <w:numId w:val="73"/>
        </w:numPr>
        <w:rPr>
          <w:rFonts w:ascii="Avenir Next LT Pro Light" w:hAnsi="Avenir Next LT Pro Light"/>
          <w:color w:val="595959"/>
          <w:szCs w:val="24"/>
        </w:rPr>
      </w:pPr>
      <w:r>
        <w:rPr>
          <w:rFonts w:ascii="Avenir Next LT Pro Light" w:hAnsi="Avenir Next LT Pro Light"/>
          <w:color w:val="595959"/>
          <w:szCs w:val="24"/>
        </w:rPr>
        <w:t>Retail finance platforms</w:t>
      </w:r>
    </w:p>
    <w:p w14:paraId="26533C66" w14:textId="07DF2B5C" w:rsidR="00C4430E" w:rsidRDefault="00C4430E" w:rsidP="00C4430E">
      <w:pPr>
        <w:rPr>
          <w:rFonts w:ascii="Avenir Next LT Pro Light" w:hAnsi="Avenir Next LT Pro Light"/>
          <w:color w:val="595959"/>
          <w:szCs w:val="24"/>
        </w:rPr>
      </w:pPr>
      <w:r>
        <w:rPr>
          <w:rFonts w:ascii="Avenir Next LT Pro Light" w:hAnsi="Avenir Next LT Pro Light"/>
          <w:color w:val="595959"/>
          <w:szCs w:val="24"/>
        </w:rPr>
        <w:t xml:space="preserve">They plug into </w:t>
      </w:r>
      <w:r>
        <w:rPr>
          <w:rFonts w:ascii="Avenir Next LT Pro Light" w:hAnsi="Avenir Next LT Pro Light"/>
          <w:b/>
          <w:bCs/>
          <w:color w:val="595959"/>
          <w:szCs w:val="24"/>
        </w:rPr>
        <w:t xml:space="preserve">your existing sales, </w:t>
      </w:r>
      <w:r>
        <w:rPr>
          <w:rFonts w:ascii="Avenir Next LT Pro Light" w:hAnsi="Avenir Next LT Pro Light"/>
          <w:color w:val="595959"/>
          <w:szCs w:val="24"/>
        </w:rPr>
        <w:t>not the other</w:t>
      </w:r>
      <w:r w:rsidR="00D140F4">
        <w:rPr>
          <w:rFonts w:ascii="Avenir Next LT Pro Light" w:hAnsi="Avenir Next LT Pro Light"/>
          <w:color w:val="595959"/>
          <w:szCs w:val="24"/>
        </w:rPr>
        <w:t xml:space="preserve"> way around</w:t>
      </w:r>
      <w:r w:rsidR="00D3160F">
        <w:rPr>
          <w:rFonts w:ascii="Avenir Next LT Pro Light" w:hAnsi="Avenir Next LT Pro Light"/>
          <w:color w:val="595959"/>
          <w:szCs w:val="24"/>
        </w:rPr>
        <w:t>. You never hold the riskiest part.</w:t>
      </w:r>
    </w:p>
    <w:p w14:paraId="686795A3" w14:textId="0AB7125E" w:rsidR="00D3160F" w:rsidRDefault="00D3160F" w:rsidP="00C4430E">
      <w:pPr>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PHASE 7: </w:t>
      </w:r>
      <w:r w:rsidR="0040338E">
        <w:rPr>
          <w:rFonts w:ascii="Avenir Next LT Pro Light" w:hAnsi="Avenir Next LT Pro Light"/>
          <w:b/>
          <w:bCs/>
          <w:i/>
          <w:iCs/>
          <w:color w:val="595959"/>
          <w:szCs w:val="24"/>
        </w:rPr>
        <w:t>R</w:t>
      </w:r>
      <w:r>
        <w:rPr>
          <w:rFonts w:ascii="Avenir Next LT Pro Light" w:hAnsi="Avenir Next LT Pro Light"/>
          <w:b/>
          <w:bCs/>
          <w:i/>
          <w:iCs/>
          <w:color w:val="595959"/>
          <w:szCs w:val="24"/>
        </w:rPr>
        <w:t>entals &amp;</w:t>
      </w:r>
      <w:r w:rsidR="0040338E">
        <w:rPr>
          <w:rFonts w:ascii="Avenir Next LT Pro Light" w:hAnsi="Avenir Next LT Pro Light"/>
          <w:b/>
          <w:bCs/>
          <w:i/>
          <w:iCs/>
          <w:color w:val="595959"/>
          <w:szCs w:val="24"/>
        </w:rPr>
        <w:t xml:space="preserve"> Reuse (hidden power move)</w:t>
      </w:r>
    </w:p>
    <w:p w14:paraId="4017BC3F" w14:textId="73DF76C8" w:rsidR="00F527D9" w:rsidRPr="00F527D9" w:rsidRDefault="00F527D9" w:rsidP="00624B6C">
      <w:pPr>
        <w:pStyle w:val="ListParagraph"/>
        <w:numPr>
          <w:ilvl w:val="0"/>
          <w:numId w:val="56"/>
        </w:numPr>
        <w:rPr>
          <w:rFonts w:ascii="Avenir Next LT Pro Light" w:hAnsi="Avenir Next LT Pro Light"/>
          <w:color w:val="595959"/>
          <w:szCs w:val="24"/>
        </w:rPr>
      </w:pPr>
      <w:r>
        <w:rPr>
          <w:rFonts w:ascii="Avenir Next LT Pro Light" w:hAnsi="Avenir Next LT Pro Light"/>
          <w:b/>
          <w:bCs/>
          <w:color w:val="595959"/>
          <w:szCs w:val="24"/>
        </w:rPr>
        <w:t>Reuse exhibit furniture</w:t>
      </w:r>
    </w:p>
    <w:p w14:paraId="586530AA" w14:textId="7B3EA07D" w:rsidR="00F527D9" w:rsidRDefault="00390200" w:rsidP="00F527D9">
      <w:pPr>
        <w:ind w:left="360"/>
        <w:rPr>
          <w:rFonts w:ascii="Avenir Next LT Pro Light" w:hAnsi="Avenir Next LT Pro Light"/>
          <w:color w:val="595959"/>
          <w:szCs w:val="24"/>
        </w:rPr>
      </w:pPr>
      <w:r>
        <w:rPr>
          <w:rFonts w:ascii="Avenir Next LT Pro Light" w:hAnsi="Avenir Next LT Pro Light"/>
          <w:color w:val="595959"/>
          <w:szCs w:val="24"/>
        </w:rPr>
        <w:t>Exhibit pieces are:</w:t>
      </w:r>
    </w:p>
    <w:p w14:paraId="0B45ECF5" w14:textId="6384388E" w:rsidR="00390200" w:rsidRDefault="00390200" w:rsidP="00624B6C">
      <w:pPr>
        <w:pStyle w:val="ListParagraph"/>
        <w:numPr>
          <w:ilvl w:val="0"/>
          <w:numId w:val="74"/>
        </w:numPr>
        <w:rPr>
          <w:rFonts w:ascii="Avenir Next LT Pro Light" w:hAnsi="Avenir Next LT Pro Light"/>
          <w:color w:val="595959"/>
          <w:szCs w:val="24"/>
        </w:rPr>
      </w:pPr>
      <w:r>
        <w:rPr>
          <w:rFonts w:ascii="Avenir Next LT Pro Light" w:hAnsi="Avenir Next LT Pro Light"/>
          <w:color w:val="595959"/>
          <w:szCs w:val="24"/>
        </w:rPr>
        <w:t>Rented</w:t>
      </w:r>
    </w:p>
    <w:p w14:paraId="17BEF63E" w14:textId="619CE74A" w:rsidR="00390200" w:rsidRDefault="00390200" w:rsidP="00624B6C">
      <w:pPr>
        <w:pStyle w:val="ListParagraph"/>
        <w:numPr>
          <w:ilvl w:val="0"/>
          <w:numId w:val="74"/>
        </w:numPr>
        <w:rPr>
          <w:rFonts w:ascii="Avenir Next LT Pro Light" w:hAnsi="Avenir Next LT Pro Light"/>
          <w:color w:val="595959"/>
          <w:szCs w:val="24"/>
        </w:rPr>
      </w:pPr>
      <w:r>
        <w:rPr>
          <w:rFonts w:ascii="Avenir Next LT Pro Light" w:hAnsi="Avenir Next LT Pro Light"/>
          <w:color w:val="595959"/>
          <w:szCs w:val="24"/>
        </w:rPr>
        <w:t>Re-staged</w:t>
      </w:r>
    </w:p>
    <w:p w14:paraId="5611648A" w14:textId="2527288A" w:rsidR="00390200" w:rsidRDefault="00390200" w:rsidP="00624B6C">
      <w:pPr>
        <w:pStyle w:val="ListParagraph"/>
        <w:numPr>
          <w:ilvl w:val="0"/>
          <w:numId w:val="74"/>
        </w:numPr>
        <w:rPr>
          <w:rFonts w:ascii="Avenir Next LT Pro Light" w:hAnsi="Avenir Next LT Pro Light"/>
          <w:color w:val="595959"/>
          <w:szCs w:val="24"/>
        </w:rPr>
      </w:pPr>
      <w:r>
        <w:rPr>
          <w:rFonts w:ascii="Avenir Next LT Pro Light" w:hAnsi="Avenir Next LT Pro Light"/>
          <w:color w:val="595959"/>
          <w:szCs w:val="24"/>
        </w:rPr>
        <w:t>Loaned to partners</w:t>
      </w:r>
    </w:p>
    <w:p w14:paraId="7235F598" w14:textId="24538691" w:rsidR="00390200" w:rsidRDefault="00390200" w:rsidP="00624B6C">
      <w:pPr>
        <w:pStyle w:val="ListParagraph"/>
        <w:numPr>
          <w:ilvl w:val="0"/>
          <w:numId w:val="74"/>
        </w:numPr>
        <w:rPr>
          <w:rFonts w:ascii="Avenir Next LT Pro Light" w:hAnsi="Avenir Next LT Pro Light"/>
          <w:color w:val="595959"/>
          <w:szCs w:val="24"/>
        </w:rPr>
      </w:pPr>
      <w:r>
        <w:rPr>
          <w:rFonts w:ascii="Avenir Next LT Pro Light" w:hAnsi="Avenir Next LT Pro Light"/>
          <w:color w:val="595959"/>
          <w:szCs w:val="24"/>
        </w:rPr>
        <w:t>Used for events</w:t>
      </w:r>
    </w:p>
    <w:p w14:paraId="3C50F701" w14:textId="01CB1D79" w:rsidR="00390200" w:rsidRDefault="00390200" w:rsidP="00390200">
      <w:pPr>
        <w:rPr>
          <w:rFonts w:ascii="Avenir Next LT Pro Light" w:hAnsi="Avenir Next LT Pro Light"/>
          <w:color w:val="595959"/>
          <w:szCs w:val="24"/>
        </w:rPr>
      </w:pPr>
      <w:r>
        <w:rPr>
          <w:rFonts w:ascii="Avenir Next LT Pro Light" w:hAnsi="Avenir Next LT Pro Light"/>
          <w:color w:val="595959"/>
          <w:szCs w:val="24"/>
        </w:rPr>
        <w:t xml:space="preserve">One object produces revenue </w:t>
      </w:r>
      <w:r w:rsidRPr="00390200">
        <w:rPr>
          <w:rFonts w:ascii="Avenir Next LT Pro Light" w:hAnsi="Avenir Next LT Pro Light"/>
          <w:b/>
          <w:bCs/>
          <w:color w:val="595959"/>
          <w:szCs w:val="24"/>
        </w:rPr>
        <w:t>multiple times.</w:t>
      </w:r>
      <w:r>
        <w:rPr>
          <w:rFonts w:ascii="Avenir Next LT Pro Light" w:hAnsi="Avenir Next LT Pro Light"/>
          <w:b/>
          <w:bCs/>
          <w:color w:val="595959"/>
          <w:szCs w:val="24"/>
        </w:rPr>
        <w:t xml:space="preserve"> </w:t>
      </w:r>
      <w:r w:rsidR="00FD718F">
        <w:rPr>
          <w:rFonts w:ascii="Avenir Next LT Pro Light" w:hAnsi="Avenir Next LT Pro Light"/>
          <w:color w:val="595959"/>
          <w:szCs w:val="24"/>
        </w:rPr>
        <w:t>This is how you protect downside risk physically.</w:t>
      </w:r>
    </w:p>
    <w:p w14:paraId="062B3886" w14:textId="4018F88A" w:rsidR="00FD718F" w:rsidRDefault="007F4B12" w:rsidP="00390200">
      <w:pPr>
        <w:rPr>
          <w:rFonts w:ascii="Avenir Next LT Pro Light" w:hAnsi="Avenir Next LT Pro Light"/>
          <w:b/>
          <w:bCs/>
          <w:i/>
          <w:iCs/>
          <w:color w:val="595959"/>
          <w:szCs w:val="24"/>
        </w:rPr>
      </w:pPr>
      <w:r>
        <w:rPr>
          <w:rFonts w:ascii="Avenir Next LT Pro Light" w:hAnsi="Avenir Next LT Pro Light"/>
          <w:b/>
          <w:bCs/>
          <w:i/>
          <w:iCs/>
          <w:color w:val="595959"/>
          <w:szCs w:val="24"/>
        </w:rPr>
        <w:t>PHASE 8: Brokerage / Capital Layer (Last, Not First)</w:t>
      </w:r>
    </w:p>
    <w:p w14:paraId="2703EBF2" w14:textId="75384AD4" w:rsidR="008049BF" w:rsidRDefault="008049BF" w:rsidP="00390200">
      <w:pPr>
        <w:rPr>
          <w:rFonts w:ascii="Avenir Next LT Pro Light" w:hAnsi="Avenir Next LT Pro Light"/>
          <w:b/>
          <w:bCs/>
          <w:color w:val="595959"/>
          <w:szCs w:val="24"/>
        </w:rPr>
      </w:pPr>
      <w:r>
        <w:rPr>
          <w:rFonts w:ascii="Avenir Next LT Pro Light" w:hAnsi="Avenir Next LT Pro Light"/>
          <w:color w:val="595959"/>
          <w:szCs w:val="24"/>
        </w:rPr>
        <w:t xml:space="preserve">This comes </w:t>
      </w:r>
      <w:r>
        <w:rPr>
          <w:rFonts w:ascii="Avenir Next LT Pro Light" w:hAnsi="Avenir Next LT Pro Light"/>
          <w:b/>
          <w:bCs/>
          <w:color w:val="595959"/>
          <w:szCs w:val="24"/>
        </w:rPr>
        <w:t>after cashflow exists.</w:t>
      </w:r>
    </w:p>
    <w:p w14:paraId="11829AE7" w14:textId="7C8AA2B1" w:rsidR="00694A85" w:rsidRPr="00BA1A65" w:rsidRDefault="00694A85" w:rsidP="00624B6C">
      <w:pPr>
        <w:pStyle w:val="ListParagraph"/>
        <w:numPr>
          <w:ilvl w:val="0"/>
          <w:numId w:val="56"/>
        </w:numPr>
        <w:rPr>
          <w:rFonts w:ascii="Avenir Next LT Pro Light" w:hAnsi="Avenir Next LT Pro Light"/>
          <w:color w:val="595959"/>
          <w:szCs w:val="24"/>
        </w:rPr>
      </w:pPr>
      <w:r>
        <w:rPr>
          <w:rFonts w:ascii="Avenir Next LT Pro Light" w:hAnsi="Avenir Next LT Pro Light"/>
          <w:b/>
          <w:bCs/>
          <w:color w:val="595959"/>
          <w:szCs w:val="24"/>
        </w:rPr>
        <w:t>Move surplus cash co</w:t>
      </w:r>
      <w:r w:rsidR="00BA1A65">
        <w:rPr>
          <w:rFonts w:ascii="Avenir Next LT Pro Light" w:hAnsi="Avenir Next LT Pro Light"/>
          <w:b/>
          <w:bCs/>
          <w:color w:val="595959"/>
          <w:szCs w:val="24"/>
        </w:rPr>
        <w:t>nservatively</w:t>
      </w:r>
    </w:p>
    <w:p w14:paraId="561DEEAE" w14:textId="747FAFBC" w:rsidR="00BA1A65" w:rsidRDefault="00BA1A65" w:rsidP="00624B6C">
      <w:pPr>
        <w:pStyle w:val="ListParagraph"/>
        <w:numPr>
          <w:ilvl w:val="0"/>
          <w:numId w:val="75"/>
        </w:numPr>
        <w:rPr>
          <w:rFonts w:ascii="Avenir Next LT Pro Light" w:hAnsi="Avenir Next LT Pro Light"/>
          <w:color w:val="595959"/>
          <w:szCs w:val="24"/>
        </w:rPr>
      </w:pPr>
      <w:r>
        <w:rPr>
          <w:rFonts w:ascii="Avenir Next LT Pro Light" w:hAnsi="Avenir Next LT Pro Light"/>
          <w:color w:val="595959"/>
          <w:szCs w:val="24"/>
        </w:rPr>
        <w:t>High-yield savings</w:t>
      </w:r>
    </w:p>
    <w:p w14:paraId="6013C5A5" w14:textId="72BAFF50" w:rsidR="00BA1A65" w:rsidRDefault="00BA1A65" w:rsidP="00624B6C">
      <w:pPr>
        <w:pStyle w:val="ListParagraph"/>
        <w:numPr>
          <w:ilvl w:val="0"/>
          <w:numId w:val="75"/>
        </w:numPr>
        <w:rPr>
          <w:rFonts w:ascii="Avenir Next LT Pro Light" w:hAnsi="Avenir Next LT Pro Light"/>
          <w:color w:val="595959"/>
          <w:szCs w:val="24"/>
        </w:rPr>
      </w:pPr>
      <w:r>
        <w:rPr>
          <w:rFonts w:ascii="Avenir Next LT Pro Light" w:hAnsi="Avenir Next LT Pro Light"/>
          <w:color w:val="595959"/>
          <w:szCs w:val="24"/>
        </w:rPr>
        <w:t>Conservative annuities</w:t>
      </w:r>
    </w:p>
    <w:p w14:paraId="359A2BF2" w14:textId="48BB8FC7" w:rsidR="00221152" w:rsidRDefault="00221152" w:rsidP="00624B6C">
      <w:pPr>
        <w:pStyle w:val="ListParagraph"/>
        <w:numPr>
          <w:ilvl w:val="0"/>
          <w:numId w:val="75"/>
        </w:numPr>
        <w:rPr>
          <w:rFonts w:ascii="Avenir Next LT Pro Light" w:hAnsi="Avenir Next LT Pro Light"/>
          <w:color w:val="595959"/>
          <w:szCs w:val="24"/>
        </w:rPr>
      </w:pPr>
      <w:r>
        <w:rPr>
          <w:rFonts w:ascii="Avenir Next LT Pro Light" w:hAnsi="Avenir Next LT Pro Light"/>
          <w:color w:val="595959"/>
          <w:szCs w:val="24"/>
        </w:rPr>
        <w:t>Low-risk instruments</w:t>
      </w:r>
    </w:p>
    <w:p w14:paraId="159FD9A1" w14:textId="0D94C7EA" w:rsidR="00221152" w:rsidRDefault="00221152" w:rsidP="00221152">
      <w:pPr>
        <w:rPr>
          <w:rFonts w:ascii="Avenir Next LT Pro Light" w:hAnsi="Avenir Next LT Pro Light"/>
          <w:color w:val="595959"/>
          <w:szCs w:val="24"/>
        </w:rPr>
      </w:pPr>
      <w:r>
        <w:rPr>
          <w:rFonts w:ascii="Avenir Next LT Pro Light" w:hAnsi="Avenir Next LT Pro Light"/>
          <w:color w:val="595959"/>
          <w:szCs w:val="24"/>
        </w:rPr>
        <w:lastRenderedPageBreak/>
        <w:t>This is not speculation</w:t>
      </w:r>
      <w:r w:rsidR="009E2B64">
        <w:rPr>
          <w:rFonts w:ascii="Avenir Next LT Pro Light" w:hAnsi="Avenir Next LT Pro Light"/>
          <w:color w:val="595959"/>
          <w:szCs w:val="24"/>
        </w:rPr>
        <w:t xml:space="preserve">. This is </w:t>
      </w:r>
      <w:r w:rsidR="009E2B64" w:rsidRPr="009E2B64">
        <w:rPr>
          <w:rFonts w:ascii="Avenir Next LT Pro Light" w:hAnsi="Avenir Next LT Pro Light"/>
          <w:b/>
          <w:bCs/>
          <w:color w:val="595959"/>
          <w:szCs w:val="24"/>
        </w:rPr>
        <w:t>stability</w:t>
      </w:r>
      <w:r w:rsidR="009E2B64">
        <w:rPr>
          <w:rFonts w:ascii="Avenir Next LT Pro Light" w:hAnsi="Avenir Next LT Pro Light"/>
          <w:color w:val="595959"/>
          <w:szCs w:val="24"/>
        </w:rPr>
        <w:t>.</w:t>
      </w:r>
    </w:p>
    <w:p w14:paraId="0E5AE20E" w14:textId="00DA154D" w:rsidR="009E2B64" w:rsidRDefault="009E2B64" w:rsidP="00221152">
      <w:pPr>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What </w:t>
      </w:r>
      <w:r w:rsidR="00452553">
        <w:rPr>
          <w:rFonts w:ascii="Avenir Next LT Pro Light" w:hAnsi="Avenir Next LT Pro Light"/>
          <w:b/>
          <w:bCs/>
          <w:i/>
          <w:iCs/>
          <w:color w:val="595959"/>
          <w:szCs w:val="24"/>
        </w:rPr>
        <w:t>This Looks Like in Real Life (Condensed)</w:t>
      </w:r>
    </w:p>
    <w:p w14:paraId="627981AD" w14:textId="794A8AE5" w:rsidR="00452553" w:rsidRPr="006F1A5D" w:rsidRDefault="006F1A5D" w:rsidP="00221152">
      <w:pPr>
        <w:rPr>
          <w:rFonts w:ascii="Avenir Next LT Pro Light" w:hAnsi="Avenir Next LT Pro Light"/>
          <w:b/>
          <w:bCs/>
          <w:i/>
          <w:iCs/>
          <w:color w:val="595959"/>
          <w:szCs w:val="24"/>
        </w:rPr>
      </w:pPr>
      <w:r>
        <w:rPr>
          <w:rFonts w:ascii="Avenir Next LT Pro Light" w:hAnsi="Avenir Next LT Pro Light"/>
          <w:b/>
          <w:bCs/>
          <w:i/>
          <w:iCs/>
          <w:color w:val="595959"/>
          <w:szCs w:val="24"/>
        </w:rPr>
        <w:t>Month 1-2</w:t>
      </w:r>
    </w:p>
    <w:p w14:paraId="477A9568" w14:textId="615A1B72" w:rsidR="00FF5CAA" w:rsidRPr="002A4BA1" w:rsidRDefault="002A4BA1" w:rsidP="00624B6C">
      <w:pPr>
        <w:pStyle w:val="ListParagraph"/>
        <w:numPr>
          <w:ilvl w:val="0"/>
          <w:numId w:val="76"/>
        </w:numPr>
        <w:rPr>
          <w:rFonts w:ascii="Avenir Next LT Pro Light" w:hAnsi="Avenir Next LT Pro Light"/>
          <w:b/>
          <w:bCs/>
          <w:i/>
          <w:iCs/>
          <w:color w:val="595959"/>
          <w:szCs w:val="24"/>
        </w:rPr>
      </w:pPr>
      <w:r>
        <w:rPr>
          <w:rFonts w:ascii="Avenir Next LT Pro Light" w:hAnsi="Avenir Next LT Pro Light"/>
          <w:color w:val="595959"/>
          <w:szCs w:val="24"/>
        </w:rPr>
        <w:t>Legal setup</w:t>
      </w:r>
    </w:p>
    <w:p w14:paraId="01CB0D88" w14:textId="5DB961CD" w:rsidR="002A4BA1" w:rsidRPr="002A4BA1" w:rsidRDefault="002A4BA1" w:rsidP="00624B6C">
      <w:pPr>
        <w:pStyle w:val="ListParagraph"/>
        <w:numPr>
          <w:ilvl w:val="0"/>
          <w:numId w:val="76"/>
        </w:numPr>
        <w:rPr>
          <w:rFonts w:ascii="Avenir Next LT Pro Light" w:hAnsi="Avenir Next LT Pro Light"/>
          <w:b/>
          <w:bCs/>
          <w:i/>
          <w:iCs/>
          <w:color w:val="595959"/>
          <w:szCs w:val="24"/>
        </w:rPr>
      </w:pPr>
      <w:r>
        <w:rPr>
          <w:rFonts w:ascii="Avenir Next LT Pro Light" w:hAnsi="Avenir Next LT Pro Light"/>
          <w:color w:val="595959"/>
          <w:szCs w:val="24"/>
        </w:rPr>
        <w:t>Build first piece</w:t>
      </w:r>
    </w:p>
    <w:p w14:paraId="4607A79C" w14:textId="42536AFD" w:rsidR="002A4BA1" w:rsidRDefault="002A4BA1" w:rsidP="002A4BA1">
      <w:pPr>
        <w:rPr>
          <w:rFonts w:ascii="Avenir Next LT Pro Light" w:hAnsi="Avenir Next LT Pro Light"/>
          <w:b/>
          <w:bCs/>
          <w:i/>
          <w:iCs/>
          <w:color w:val="595959"/>
          <w:szCs w:val="24"/>
        </w:rPr>
      </w:pPr>
      <w:r>
        <w:rPr>
          <w:rFonts w:ascii="Avenir Next LT Pro Light" w:hAnsi="Avenir Next LT Pro Light"/>
          <w:b/>
          <w:bCs/>
          <w:i/>
          <w:iCs/>
          <w:color w:val="595959"/>
          <w:szCs w:val="24"/>
        </w:rPr>
        <w:t>Month 3</w:t>
      </w:r>
    </w:p>
    <w:p w14:paraId="42725DC3" w14:textId="26621F84" w:rsidR="002A4BA1" w:rsidRPr="00021788" w:rsidRDefault="00021788" w:rsidP="00624B6C">
      <w:pPr>
        <w:pStyle w:val="ListParagraph"/>
        <w:numPr>
          <w:ilvl w:val="0"/>
          <w:numId w:val="77"/>
        </w:numPr>
        <w:rPr>
          <w:rFonts w:ascii="Avenir Next LT Pro Light" w:hAnsi="Avenir Next LT Pro Light"/>
          <w:b/>
          <w:bCs/>
          <w:i/>
          <w:iCs/>
          <w:color w:val="595959"/>
          <w:szCs w:val="24"/>
        </w:rPr>
      </w:pPr>
      <w:r>
        <w:rPr>
          <w:rFonts w:ascii="Avenir Next LT Pro Light" w:hAnsi="Avenir Next LT Pro Light"/>
          <w:color w:val="595959"/>
          <w:szCs w:val="24"/>
        </w:rPr>
        <w:t>Small workshop</w:t>
      </w:r>
    </w:p>
    <w:p w14:paraId="7F3B7B0F" w14:textId="1B9344C5" w:rsidR="00021788" w:rsidRPr="00021788" w:rsidRDefault="00021788" w:rsidP="00624B6C">
      <w:pPr>
        <w:pStyle w:val="ListParagraph"/>
        <w:numPr>
          <w:ilvl w:val="0"/>
          <w:numId w:val="77"/>
        </w:numPr>
        <w:rPr>
          <w:rFonts w:ascii="Avenir Next LT Pro Light" w:hAnsi="Avenir Next LT Pro Light"/>
          <w:b/>
          <w:bCs/>
          <w:i/>
          <w:iCs/>
          <w:color w:val="595959"/>
          <w:szCs w:val="24"/>
        </w:rPr>
      </w:pPr>
      <w:r>
        <w:rPr>
          <w:rFonts w:ascii="Avenir Next LT Pro Light" w:hAnsi="Avenir Next LT Pro Light"/>
          <w:color w:val="595959"/>
          <w:szCs w:val="24"/>
        </w:rPr>
        <w:t>Photography</w:t>
      </w:r>
    </w:p>
    <w:p w14:paraId="33528B0F" w14:textId="1398D8D0" w:rsidR="00021788" w:rsidRPr="00021788" w:rsidRDefault="00021788" w:rsidP="00624B6C">
      <w:pPr>
        <w:pStyle w:val="ListParagraph"/>
        <w:numPr>
          <w:ilvl w:val="0"/>
          <w:numId w:val="77"/>
        </w:numPr>
        <w:rPr>
          <w:rFonts w:ascii="Avenir Next LT Pro Light" w:hAnsi="Avenir Next LT Pro Light"/>
          <w:b/>
          <w:bCs/>
          <w:i/>
          <w:iCs/>
          <w:color w:val="595959"/>
          <w:szCs w:val="24"/>
        </w:rPr>
      </w:pPr>
      <w:r>
        <w:rPr>
          <w:rFonts w:ascii="Avenir Next LT Pro Light" w:hAnsi="Avenir Next LT Pro Light"/>
          <w:color w:val="595959"/>
          <w:szCs w:val="24"/>
        </w:rPr>
        <w:t>Private demos</w:t>
      </w:r>
    </w:p>
    <w:p w14:paraId="6215CF55" w14:textId="17F5A7BE" w:rsidR="00021788" w:rsidRDefault="000155C1" w:rsidP="00021788">
      <w:pPr>
        <w:rPr>
          <w:rFonts w:ascii="Avenir Next LT Pro Light" w:hAnsi="Avenir Next LT Pro Light"/>
          <w:b/>
          <w:bCs/>
          <w:i/>
          <w:iCs/>
          <w:color w:val="595959"/>
          <w:szCs w:val="24"/>
        </w:rPr>
      </w:pPr>
      <w:r>
        <w:rPr>
          <w:rFonts w:ascii="Avenir Next LT Pro Light" w:hAnsi="Avenir Next LT Pro Light"/>
          <w:b/>
          <w:bCs/>
          <w:i/>
          <w:iCs/>
          <w:color w:val="595959"/>
          <w:szCs w:val="24"/>
        </w:rPr>
        <w:t>Month 4-5</w:t>
      </w:r>
    </w:p>
    <w:p w14:paraId="5D90FB19" w14:textId="55388CBB" w:rsidR="000155C1" w:rsidRPr="000155C1" w:rsidRDefault="000155C1" w:rsidP="00624B6C">
      <w:pPr>
        <w:pStyle w:val="ListParagraph"/>
        <w:numPr>
          <w:ilvl w:val="0"/>
          <w:numId w:val="78"/>
        </w:numPr>
        <w:rPr>
          <w:rFonts w:ascii="Avenir Next LT Pro Light" w:hAnsi="Avenir Next LT Pro Light"/>
          <w:b/>
          <w:bCs/>
          <w:i/>
          <w:iCs/>
          <w:color w:val="595959"/>
          <w:szCs w:val="24"/>
        </w:rPr>
      </w:pPr>
      <w:r>
        <w:rPr>
          <w:rFonts w:ascii="Avenir Next LT Pro Light" w:hAnsi="Avenir Next LT Pro Light"/>
          <w:color w:val="595959"/>
          <w:szCs w:val="24"/>
        </w:rPr>
        <w:t>Retail partner placements</w:t>
      </w:r>
    </w:p>
    <w:p w14:paraId="25E837BA" w14:textId="39B30F1B" w:rsidR="000155C1" w:rsidRPr="000155C1" w:rsidRDefault="000155C1" w:rsidP="00624B6C">
      <w:pPr>
        <w:pStyle w:val="ListParagraph"/>
        <w:numPr>
          <w:ilvl w:val="0"/>
          <w:numId w:val="78"/>
        </w:numPr>
        <w:rPr>
          <w:rFonts w:ascii="Avenir Next LT Pro Light" w:hAnsi="Avenir Next LT Pro Light"/>
          <w:b/>
          <w:bCs/>
          <w:i/>
          <w:iCs/>
          <w:color w:val="595959"/>
          <w:szCs w:val="24"/>
        </w:rPr>
      </w:pPr>
      <w:r>
        <w:rPr>
          <w:rFonts w:ascii="Avenir Next LT Pro Light" w:hAnsi="Avenir Next LT Pro Light"/>
          <w:color w:val="595959"/>
          <w:szCs w:val="24"/>
        </w:rPr>
        <w:t>First exhibit</w:t>
      </w:r>
    </w:p>
    <w:p w14:paraId="21CE570A" w14:textId="1E31D1FD" w:rsidR="000155C1" w:rsidRDefault="005640C9" w:rsidP="000155C1">
      <w:pPr>
        <w:rPr>
          <w:rFonts w:ascii="Avenir Next LT Pro Light" w:hAnsi="Avenir Next LT Pro Light"/>
          <w:b/>
          <w:bCs/>
          <w:i/>
          <w:iCs/>
          <w:color w:val="595959"/>
          <w:szCs w:val="24"/>
        </w:rPr>
      </w:pPr>
      <w:r>
        <w:rPr>
          <w:rFonts w:ascii="Avenir Next LT Pro Light" w:hAnsi="Avenir Next LT Pro Light"/>
          <w:b/>
          <w:bCs/>
          <w:i/>
          <w:iCs/>
          <w:color w:val="595959"/>
          <w:szCs w:val="24"/>
        </w:rPr>
        <w:t>Month 6+</w:t>
      </w:r>
    </w:p>
    <w:p w14:paraId="6FCE74BD" w14:textId="4F324E3D" w:rsidR="005640C9" w:rsidRPr="005640C9" w:rsidRDefault="005640C9" w:rsidP="00624B6C">
      <w:pPr>
        <w:pStyle w:val="ListParagraph"/>
        <w:numPr>
          <w:ilvl w:val="0"/>
          <w:numId w:val="79"/>
        </w:numPr>
        <w:rPr>
          <w:rFonts w:ascii="Avenir Next LT Pro Light" w:hAnsi="Avenir Next LT Pro Light"/>
          <w:b/>
          <w:bCs/>
          <w:i/>
          <w:iCs/>
          <w:color w:val="595959"/>
          <w:szCs w:val="24"/>
        </w:rPr>
      </w:pPr>
      <w:r>
        <w:rPr>
          <w:rFonts w:ascii="Avenir Next LT Pro Light" w:hAnsi="Avenir Next LT Pro Light"/>
          <w:color w:val="595959"/>
          <w:szCs w:val="24"/>
        </w:rPr>
        <w:t>Financing options</w:t>
      </w:r>
    </w:p>
    <w:p w14:paraId="3ACA8A8D" w14:textId="7CE735D0" w:rsidR="005640C9" w:rsidRPr="005640C9" w:rsidRDefault="005640C9" w:rsidP="00624B6C">
      <w:pPr>
        <w:pStyle w:val="ListParagraph"/>
        <w:numPr>
          <w:ilvl w:val="0"/>
          <w:numId w:val="79"/>
        </w:numPr>
        <w:rPr>
          <w:rFonts w:ascii="Avenir Next LT Pro Light" w:hAnsi="Avenir Next LT Pro Light"/>
          <w:b/>
          <w:bCs/>
          <w:i/>
          <w:iCs/>
          <w:color w:val="595959"/>
          <w:szCs w:val="24"/>
        </w:rPr>
      </w:pPr>
      <w:r>
        <w:rPr>
          <w:rFonts w:ascii="Avenir Next LT Pro Light" w:hAnsi="Avenir Next LT Pro Light"/>
          <w:color w:val="595959"/>
          <w:szCs w:val="24"/>
        </w:rPr>
        <w:t>Rentals</w:t>
      </w:r>
    </w:p>
    <w:p w14:paraId="1934853D" w14:textId="33990D25" w:rsidR="005640C9" w:rsidRPr="003E729C" w:rsidRDefault="005640C9" w:rsidP="00624B6C">
      <w:pPr>
        <w:pStyle w:val="ListParagraph"/>
        <w:numPr>
          <w:ilvl w:val="0"/>
          <w:numId w:val="79"/>
        </w:numPr>
        <w:rPr>
          <w:rFonts w:ascii="Avenir Next LT Pro Light" w:hAnsi="Avenir Next LT Pro Light"/>
          <w:b/>
          <w:bCs/>
          <w:i/>
          <w:iCs/>
          <w:color w:val="595959"/>
          <w:szCs w:val="24"/>
        </w:rPr>
      </w:pPr>
      <w:r>
        <w:rPr>
          <w:rFonts w:ascii="Avenir Next LT Pro Light" w:hAnsi="Avenir Next LT Pro Light"/>
          <w:color w:val="595959"/>
          <w:szCs w:val="24"/>
        </w:rPr>
        <w:t>Repeat exhi</w:t>
      </w:r>
      <w:r w:rsidR="003E729C">
        <w:rPr>
          <w:rFonts w:ascii="Avenir Next LT Pro Light" w:hAnsi="Avenir Next LT Pro Light"/>
          <w:color w:val="595959"/>
          <w:szCs w:val="24"/>
        </w:rPr>
        <w:t>bits</w:t>
      </w:r>
    </w:p>
    <w:p w14:paraId="5DAB82CE" w14:textId="069B27F5" w:rsidR="003E729C" w:rsidRDefault="003E729C" w:rsidP="003E729C">
      <w:pPr>
        <w:rPr>
          <w:rFonts w:ascii="Avenir Next LT Pro Light" w:hAnsi="Avenir Next LT Pro Light"/>
          <w:color w:val="595959"/>
          <w:szCs w:val="24"/>
        </w:rPr>
      </w:pPr>
      <w:r>
        <w:rPr>
          <w:rFonts w:ascii="Avenir Next LT Pro Light" w:hAnsi="Avenir Next LT Pro Light"/>
          <w:color w:val="595959"/>
          <w:szCs w:val="24"/>
        </w:rPr>
        <w:t>You are never doing everything at once</w:t>
      </w:r>
    </w:p>
    <w:p w14:paraId="32EDAF1B" w14:textId="33021B0F" w:rsidR="006F2A66" w:rsidRDefault="00035BE1" w:rsidP="003E729C">
      <w:pPr>
        <w:rPr>
          <w:rFonts w:ascii="Avenir Next LT Pro Light" w:hAnsi="Avenir Next LT Pro Light"/>
          <w:b/>
          <w:bCs/>
          <w:i/>
          <w:iCs/>
          <w:color w:val="595959"/>
          <w:sz w:val="36"/>
          <w:szCs w:val="36"/>
        </w:rPr>
      </w:pPr>
      <w:r w:rsidRPr="00035BE1">
        <w:rPr>
          <w:rFonts w:ascii="Avenir Next LT Pro Light" w:hAnsi="Avenir Next LT Pro Light"/>
          <w:b/>
          <w:bCs/>
          <w:i/>
          <w:iCs/>
          <w:color w:val="595959"/>
          <w:sz w:val="36"/>
          <w:szCs w:val="36"/>
        </w:rPr>
        <w:t>How does a person go about setting up the AI portal</w:t>
      </w:r>
      <w:r>
        <w:rPr>
          <w:rFonts w:ascii="Avenir Next LT Pro Light" w:hAnsi="Avenir Next LT Pro Light"/>
          <w:b/>
          <w:bCs/>
          <w:i/>
          <w:iCs/>
          <w:color w:val="595959"/>
          <w:sz w:val="36"/>
          <w:szCs w:val="36"/>
        </w:rPr>
        <w:t>?</w:t>
      </w:r>
    </w:p>
    <w:p w14:paraId="6B4802EB" w14:textId="2CC5FA49" w:rsidR="00035BE1" w:rsidRDefault="001C2CB7" w:rsidP="003E729C">
      <w:pPr>
        <w:rPr>
          <w:rFonts w:ascii="Avenir Next LT Pro Light" w:hAnsi="Avenir Next LT Pro Light"/>
          <w:color w:val="595959"/>
          <w:szCs w:val="24"/>
        </w:rPr>
      </w:pPr>
      <w:r>
        <w:rPr>
          <w:rFonts w:ascii="Avenir Next LT Pro Light" w:hAnsi="Avenir Next LT Pro Light"/>
          <w:color w:val="595959"/>
          <w:szCs w:val="24"/>
        </w:rPr>
        <w:t xml:space="preserve">Dreamscape will feature a </w:t>
      </w:r>
      <w:r w:rsidRPr="00535119">
        <w:rPr>
          <w:rFonts w:ascii="Avenir Next LT Pro Light" w:hAnsi="Avenir Next LT Pro Light"/>
          <w:b/>
          <w:bCs/>
          <w:color w:val="595959"/>
          <w:szCs w:val="24"/>
        </w:rPr>
        <w:t xml:space="preserve">game-like </w:t>
      </w:r>
      <w:r w:rsidR="002A2ED8" w:rsidRPr="00535119">
        <w:rPr>
          <w:rFonts w:ascii="Avenir Next LT Pro Light" w:hAnsi="Avenir Next LT Pro Light"/>
          <w:b/>
          <w:bCs/>
          <w:color w:val="595959"/>
          <w:szCs w:val="24"/>
        </w:rPr>
        <w:t>AI-assisted room design portal</w:t>
      </w:r>
      <w:r w:rsidR="00772B68">
        <w:rPr>
          <w:rFonts w:ascii="Avenir Next LT Pro Light" w:hAnsi="Avenir Next LT Pro Light"/>
          <w:color w:val="595959"/>
          <w:szCs w:val="24"/>
        </w:rPr>
        <w:t xml:space="preserve"> </w:t>
      </w:r>
      <w:r w:rsidR="00E32A22">
        <w:rPr>
          <w:rFonts w:ascii="Avenir Next LT Pro Light" w:hAnsi="Avenir Next LT Pro Light"/>
          <w:color w:val="595959"/>
          <w:szCs w:val="24"/>
        </w:rPr>
        <w:t>for</w:t>
      </w:r>
      <w:r w:rsidR="004369A6" w:rsidRPr="00535119">
        <w:rPr>
          <w:rFonts w:ascii="Avenir Next LT Pro Light" w:hAnsi="Avenir Next LT Pro Light"/>
          <w:b/>
          <w:bCs/>
          <w:color w:val="595959"/>
          <w:szCs w:val="24"/>
        </w:rPr>
        <w:t xml:space="preserve"> visualization + customization interface</w:t>
      </w:r>
      <w:r w:rsidR="00772B68">
        <w:rPr>
          <w:rFonts w:ascii="Avenir Next LT Pro Light" w:hAnsi="Avenir Next LT Pro Light"/>
          <w:color w:val="595959"/>
          <w:szCs w:val="24"/>
        </w:rPr>
        <w:t xml:space="preserve">, </w:t>
      </w:r>
      <w:r w:rsidR="00E32A22">
        <w:rPr>
          <w:rFonts w:ascii="Avenir Next LT Pro Light" w:hAnsi="Avenir Next LT Pro Light"/>
          <w:color w:val="595959"/>
          <w:szCs w:val="24"/>
        </w:rPr>
        <w:t xml:space="preserve">and a </w:t>
      </w:r>
      <w:r w:rsidR="00E32A22" w:rsidRPr="00535119">
        <w:rPr>
          <w:rFonts w:ascii="Avenir Next LT Pro Light" w:hAnsi="Avenir Next LT Pro Light"/>
          <w:b/>
          <w:bCs/>
          <w:color w:val="595959"/>
          <w:szCs w:val="24"/>
        </w:rPr>
        <w:t>guided design experience</w:t>
      </w:r>
      <w:r w:rsidR="004B5856">
        <w:rPr>
          <w:rFonts w:ascii="Avenir Next LT Pro Light" w:hAnsi="Avenir Next LT Pro Light"/>
          <w:color w:val="595959"/>
          <w:szCs w:val="24"/>
        </w:rPr>
        <w:t xml:space="preserve">. </w:t>
      </w:r>
      <w:r w:rsidR="008F288D">
        <w:rPr>
          <w:rFonts w:ascii="Avenir Next LT Pro Light" w:hAnsi="Avenir Next LT Pro Light"/>
          <w:color w:val="595959"/>
          <w:szCs w:val="24"/>
        </w:rPr>
        <w:t xml:space="preserve">It is a </w:t>
      </w:r>
      <w:r w:rsidR="008F288D" w:rsidRPr="00535119">
        <w:rPr>
          <w:rFonts w:ascii="Avenir Next LT Pro Light" w:hAnsi="Avenir Next LT Pro Light"/>
          <w:b/>
          <w:bCs/>
          <w:color w:val="595959"/>
          <w:szCs w:val="24"/>
        </w:rPr>
        <w:t>customer enga</w:t>
      </w:r>
      <w:r w:rsidR="00CD096A" w:rsidRPr="00535119">
        <w:rPr>
          <w:rFonts w:ascii="Avenir Next LT Pro Light" w:hAnsi="Avenir Next LT Pro Light"/>
          <w:b/>
          <w:bCs/>
          <w:color w:val="595959"/>
          <w:szCs w:val="24"/>
        </w:rPr>
        <w:t>gement</w:t>
      </w:r>
      <w:r w:rsidR="00CD096A">
        <w:rPr>
          <w:rFonts w:ascii="Avenir Next LT Pro Light" w:hAnsi="Avenir Next LT Pro Light"/>
          <w:color w:val="595959"/>
          <w:szCs w:val="24"/>
        </w:rPr>
        <w:t xml:space="preserve"> and </w:t>
      </w:r>
      <w:r w:rsidR="00CD096A" w:rsidRPr="00535119">
        <w:rPr>
          <w:rFonts w:ascii="Avenir Next LT Pro Light" w:hAnsi="Avenir Next LT Pro Light"/>
          <w:b/>
          <w:bCs/>
          <w:color w:val="595959"/>
          <w:szCs w:val="24"/>
        </w:rPr>
        <w:t>decision-confidence</w:t>
      </w:r>
      <w:r w:rsidR="00867F80" w:rsidRPr="00535119">
        <w:rPr>
          <w:rFonts w:ascii="Avenir Next LT Pro Light" w:hAnsi="Avenir Next LT Pro Light"/>
          <w:b/>
          <w:bCs/>
          <w:color w:val="595959"/>
          <w:szCs w:val="24"/>
        </w:rPr>
        <w:t xml:space="preserve"> </w:t>
      </w:r>
      <w:r w:rsidR="00117D85" w:rsidRPr="00535119">
        <w:rPr>
          <w:rFonts w:ascii="Avenir Next LT Pro Light" w:hAnsi="Avenir Next LT Pro Light"/>
          <w:b/>
          <w:bCs/>
          <w:color w:val="595959"/>
          <w:szCs w:val="24"/>
        </w:rPr>
        <w:t>tool</w:t>
      </w:r>
      <w:r w:rsidR="00867F80">
        <w:rPr>
          <w:rFonts w:ascii="Avenir Next LT Pro Light" w:hAnsi="Avenir Next LT Pro Light"/>
          <w:color w:val="595959"/>
          <w:szCs w:val="24"/>
        </w:rPr>
        <w:t xml:space="preserve"> that </w:t>
      </w:r>
      <w:r w:rsidR="00365B2C">
        <w:rPr>
          <w:rFonts w:ascii="Avenir Next LT Pro Light" w:hAnsi="Avenir Next LT Pro Light"/>
          <w:color w:val="595959"/>
          <w:szCs w:val="24"/>
        </w:rPr>
        <w:t>h</w:t>
      </w:r>
      <w:r w:rsidR="00117D85">
        <w:rPr>
          <w:rFonts w:ascii="Avenir Next LT Pro Light" w:hAnsi="Avenir Next LT Pro Light"/>
          <w:color w:val="595959"/>
          <w:szCs w:val="24"/>
        </w:rPr>
        <w:t>elps with</w:t>
      </w:r>
      <w:r w:rsidR="00365B2C">
        <w:rPr>
          <w:rFonts w:ascii="Avenir Next LT Pro Light" w:hAnsi="Avenir Next LT Pro Light"/>
          <w:color w:val="595959"/>
          <w:szCs w:val="24"/>
        </w:rPr>
        <w:t xml:space="preserve"> </w:t>
      </w:r>
      <w:r w:rsidR="00365B2C" w:rsidRPr="00535119">
        <w:rPr>
          <w:rFonts w:ascii="Avenir Next LT Pro Light" w:hAnsi="Avenir Next LT Pro Light"/>
          <w:b/>
          <w:bCs/>
          <w:color w:val="595959"/>
          <w:szCs w:val="24"/>
        </w:rPr>
        <w:t xml:space="preserve">sales and </w:t>
      </w:r>
      <w:r w:rsidR="00117D85" w:rsidRPr="00535119">
        <w:rPr>
          <w:rFonts w:ascii="Avenir Next LT Pro Light" w:hAnsi="Avenir Next LT Pro Light"/>
          <w:b/>
          <w:bCs/>
          <w:color w:val="595959"/>
          <w:szCs w:val="24"/>
        </w:rPr>
        <w:t>ordering from</w:t>
      </w:r>
      <w:r w:rsidR="00365B2C" w:rsidRPr="00535119">
        <w:rPr>
          <w:rFonts w:ascii="Avenir Next LT Pro Light" w:hAnsi="Avenir Next LT Pro Light"/>
          <w:b/>
          <w:bCs/>
          <w:color w:val="595959"/>
          <w:szCs w:val="24"/>
        </w:rPr>
        <w:t xml:space="preserve"> front to end</w:t>
      </w:r>
      <w:r w:rsidR="00117D85" w:rsidRPr="00535119">
        <w:rPr>
          <w:rFonts w:ascii="Avenir Next LT Pro Light" w:hAnsi="Avenir Next LT Pro Light"/>
          <w:b/>
          <w:bCs/>
          <w:color w:val="595959"/>
          <w:szCs w:val="24"/>
        </w:rPr>
        <w:t>.</w:t>
      </w:r>
      <w:r w:rsidR="009860B5">
        <w:rPr>
          <w:rFonts w:ascii="Avenir Next LT Pro Light" w:hAnsi="Avenir Next LT Pro Light"/>
          <w:color w:val="595959"/>
          <w:szCs w:val="24"/>
        </w:rPr>
        <w:t xml:space="preserve"> Th</w:t>
      </w:r>
      <w:r w:rsidR="002A652B">
        <w:rPr>
          <w:rFonts w:ascii="Avenir Next LT Pro Light" w:hAnsi="Avenir Next LT Pro Light"/>
          <w:color w:val="595959"/>
          <w:szCs w:val="24"/>
        </w:rPr>
        <w:t xml:space="preserve">at means the </w:t>
      </w:r>
      <w:r w:rsidR="009860B5">
        <w:rPr>
          <w:rFonts w:ascii="Avenir Next LT Pro Light" w:hAnsi="Avenir Next LT Pro Light"/>
          <w:color w:val="595959"/>
          <w:szCs w:val="24"/>
        </w:rPr>
        <w:t>AI portal is layere</w:t>
      </w:r>
      <w:r w:rsidR="002A652B">
        <w:rPr>
          <w:rFonts w:ascii="Avenir Next LT Pro Light" w:hAnsi="Avenir Next LT Pro Light"/>
          <w:color w:val="595959"/>
          <w:szCs w:val="24"/>
        </w:rPr>
        <w:t>d, just like the business.</w:t>
      </w:r>
    </w:p>
    <w:p w14:paraId="0662D135" w14:textId="2176CFD9" w:rsidR="0024354A" w:rsidRDefault="000C5DD2" w:rsidP="003E729C">
      <w:pPr>
        <w:rPr>
          <w:rFonts w:ascii="Avenir Next LT Pro Light" w:hAnsi="Avenir Next LT Pro Light"/>
          <w:color w:val="595959"/>
          <w:szCs w:val="24"/>
        </w:rPr>
      </w:pPr>
      <w:r>
        <w:rPr>
          <w:rFonts w:ascii="Avenir Next LT Pro Light" w:hAnsi="Avenir Next LT Pro Light"/>
          <w:color w:val="595959"/>
          <w:szCs w:val="24"/>
        </w:rPr>
        <w:t>The AI portal means:</w:t>
      </w:r>
    </w:p>
    <w:p w14:paraId="20A393D8" w14:textId="0327F041" w:rsidR="000C5DD2" w:rsidRDefault="000C5DD2" w:rsidP="00624B6C">
      <w:pPr>
        <w:pStyle w:val="ListParagraph"/>
        <w:numPr>
          <w:ilvl w:val="0"/>
          <w:numId w:val="83"/>
        </w:numPr>
        <w:rPr>
          <w:rFonts w:ascii="Avenir Next LT Pro Light" w:hAnsi="Avenir Next LT Pro Light"/>
          <w:color w:val="595959"/>
          <w:szCs w:val="24"/>
        </w:rPr>
      </w:pPr>
      <w:r>
        <w:rPr>
          <w:rFonts w:ascii="Avenir Next LT Pro Light" w:hAnsi="Avenir Next LT Pro Light"/>
          <w:color w:val="595959"/>
          <w:szCs w:val="24"/>
        </w:rPr>
        <w:t>Assigning a technology team</w:t>
      </w:r>
      <w:r w:rsidR="00DC6B95">
        <w:rPr>
          <w:rFonts w:ascii="Avenir Next LT Pro Light" w:hAnsi="Avenir Next LT Pro Light"/>
          <w:color w:val="595959"/>
          <w:szCs w:val="24"/>
        </w:rPr>
        <w:t xml:space="preserve"> to build and maintain it</w:t>
      </w:r>
    </w:p>
    <w:p w14:paraId="4E889585" w14:textId="1228D921" w:rsidR="00DC6B95" w:rsidRDefault="00DC6B95" w:rsidP="00624B6C">
      <w:pPr>
        <w:pStyle w:val="ListParagraph"/>
        <w:numPr>
          <w:ilvl w:val="0"/>
          <w:numId w:val="83"/>
        </w:numPr>
        <w:rPr>
          <w:rFonts w:ascii="Avenir Next LT Pro Light" w:hAnsi="Avenir Next LT Pro Light"/>
          <w:color w:val="595959"/>
          <w:szCs w:val="24"/>
        </w:rPr>
      </w:pPr>
      <w:r>
        <w:rPr>
          <w:rFonts w:ascii="Avenir Next LT Pro Light" w:hAnsi="Avenir Next LT Pro Light"/>
          <w:color w:val="595959"/>
          <w:szCs w:val="24"/>
        </w:rPr>
        <w:t>Designing it as a customer entry point</w:t>
      </w:r>
    </w:p>
    <w:p w14:paraId="665BFAF8" w14:textId="1BA64E9B" w:rsidR="00E747B5" w:rsidRDefault="00E747B5" w:rsidP="00624B6C">
      <w:pPr>
        <w:pStyle w:val="ListParagraph"/>
        <w:numPr>
          <w:ilvl w:val="0"/>
          <w:numId w:val="83"/>
        </w:numPr>
        <w:rPr>
          <w:rFonts w:ascii="Avenir Next LT Pro Light" w:hAnsi="Avenir Next LT Pro Light"/>
          <w:color w:val="595959"/>
          <w:szCs w:val="24"/>
        </w:rPr>
      </w:pPr>
      <w:r>
        <w:rPr>
          <w:rFonts w:ascii="Avenir Next LT Pro Light" w:hAnsi="Avenir Next LT Pro Light"/>
          <w:color w:val="595959"/>
          <w:szCs w:val="24"/>
        </w:rPr>
        <w:t xml:space="preserve">Presenting the experience </w:t>
      </w:r>
      <w:r w:rsidR="00C2799D">
        <w:rPr>
          <w:rFonts w:ascii="Avenir Next LT Pro Light" w:hAnsi="Avenir Next LT Pro Light"/>
          <w:color w:val="595959"/>
          <w:szCs w:val="24"/>
        </w:rPr>
        <w:t>in a game-like, creative format</w:t>
      </w:r>
    </w:p>
    <w:p w14:paraId="002CB28B" w14:textId="320BEC5B" w:rsidR="00C2799D" w:rsidRPr="000C5DD2" w:rsidRDefault="009F3E0D" w:rsidP="00624B6C">
      <w:pPr>
        <w:pStyle w:val="ListParagraph"/>
        <w:numPr>
          <w:ilvl w:val="0"/>
          <w:numId w:val="83"/>
        </w:numPr>
        <w:rPr>
          <w:rFonts w:ascii="Avenir Next LT Pro Light" w:hAnsi="Avenir Next LT Pro Light"/>
          <w:color w:val="595959"/>
          <w:szCs w:val="24"/>
        </w:rPr>
      </w:pPr>
      <w:r>
        <w:rPr>
          <w:rFonts w:ascii="Avenir Next LT Pro Light" w:hAnsi="Avenir Next LT Pro Light"/>
          <w:color w:val="595959"/>
          <w:szCs w:val="24"/>
        </w:rPr>
        <w:t>Optionally monetizing</w:t>
      </w:r>
      <w:r w:rsidR="00F20510">
        <w:rPr>
          <w:rFonts w:ascii="Avenir Next LT Pro Light" w:hAnsi="Avenir Next LT Pro Light"/>
          <w:color w:val="595959"/>
          <w:szCs w:val="24"/>
        </w:rPr>
        <w:t xml:space="preserve"> access through premium or paid design sessions</w:t>
      </w:r>
    </w:p>
    <w:p w14:paraId="5156CBC0" w14:textId="0E8576DC" w:rsidR="002A652B" w:rsidRDefault="007852CF" w:rsidP="003E729C">
      <w:pPr>
        <w:rPr>
          <w:rFonts w:ascii="Avenir Next LT Pro Light" w:hAnsi="Avenir Next LT Pro Light"/>
          <w:b/>
          <w:bCs/>
          <w:i/>
          <w:iCs/>
          <w:color w:val="595959"/>
          <w:szCs w:val="24"/>
        </w:rPr>
      </w:pPr>
      <w:r>
        <w:rPr>
          <w:rFonts w:ascii="Avenir Next LT Pro Light" w:hAnsi="Avenir Next LT Pro Light"/>
          <w:b/>
          <w:bCs/>
          <w:i/>
          <w:iCs/>
          <w:color w:val="595959"/>
          <w:szCs w:val="24"/>
        </w:rPr>
        <w:t>Layer 1: Define</w:t>
      </w:r>
      <w:r w:rsidR="00F44991">
        <w:rPr>
          <w:rFonts w:ascii="Avenir Next LT Pro Light" w:hAnsi="Avenir Next LT Pro Light"/>
          <w:b/>
          <w:bCs/>
          <w:i/>
          <w:iCs/>
          <w:color w:val="595959"/>
          <w:szCs w:val="24"/>
        </w:rPr>
        <w:t xml:space="preserve"> the portal’s job (before any code)</w:t>
      </w:r>
    </w:p>
    <w:p w14:paraId="4ED742C2" w14:textId="4883B59A" w:rsidR="00F15458" w:rsidRDefault="00F15458" w:rsidP="00535119">
      <w:pPr>
        <w:ind w:left="360"/>
        <w:rPr>
          <w:rFonts w:ascii="Avenir Next LT Pro Light" w:hAnsi="Avenir Next LT Pro Light"/>
          <w:color w:val="595959"/>
          <w:szCs w:val="24"/>
        </w:rPr>
      </w:pPr>
      <w:r w:rsidRPr="00535119">
        <w:rPr>
          <w:rFonts w:ascii="Avenir Next LT Pro Light" w:hAnsi="Avenir Next LT Pro Light"/>
          <w:color w:val="595959"/>
          <w:szCs w:val="24"/>
        </w:rPr>
        <w:t>The portals’ job is to:</w:t>
      </w:r>
    </w:p>
    <w:p w14:paraId="6DC358FA" w14:textId="37CA1286" w:rsidR="00535119" w:rsidRDefault="00535119" w:rsidP="00624B6C">
      <w:pPr>
        <w:pStyle w:val="ListParagraph"/>
        <w:numPr>
          <w:ilvl w:val="0"/>
          <w:numId w:val="80"/>
        </w:numPr>
        <w:rPr>
          <w:rFonts w:ascii="Avenir Next LT Pro Light" w:hAnsi="Avenir Next LT Pro Light"/>
          <w:color w:val="595959"/>
          <w:szCs w:val="24"/>
        </w:rPr>
      </w:pPr>
      <w:r>
        <w:rPr>
          <w:rFonts w:ascii="Avenir Next LT Pro Light" w:hAnsi="Avenir Next LT Pro Light"/>
          <w:color w:val="595959"/>
          <w:szCs w:val="24"/>
        </w:rPr>
        <w:t xml:space="preserve">Let customers </w:t>
      </w:r>
      <w:r w:rsidRPr="000A3E6E">
        <w:rPr>
          <w:rFonts w:ascii="Avenir Next LT Pro Light" w:hAnsi="Avenir Next LT Pro Light"/>
          <w:b/>
          <w:bCs/>
          <w:color w:val="595959"/>
          <w:szCs w:val="24"/>
        </w:rPr>
        <w:t>choose a room type</w:t>
      </w:r>
    </w:p>
    <w:p w14:paraId="4509D03B" w14:textId="25E1FDED" w:rsidR="00535119" w:rsidRDefault="00C332DD" w:rsidP="00624B6C">
      <w:pPr>
        <w:pStyle w:val="ListParagraph"/>
        <w:numPr>
          <w:ilvl w:val="0"/>
          <w:numId w:val="80"/>
        </w:numPr>
        <w:rPr>
          <w:rFonts w:ascii="Avenir Next LT Pro Light" w:hAnsi="Avenir Next LT Pro Light"/>
          <w:color w:val="595959"/>
          <w:szCs w:val="24"/>
        </w:rPr>
      </w:pPr>
      <w:r>
        <w:rPr>
          <w:rFonts w:ascii="Avenir Next LT Pro Light" w:hAnsi="Avenir Next LT Pro Light"/>
          <w:color w:val="595959"/>
          <w:szCs w:val="24"/>
        </w:rPr>
        <w:t xml:space="preserve">Let them </w:t>
      </w:r>
      <w:r w:rsidRPr="000A3E6E">
        <w:rPr>
          <w:rFonts w:ascii="Avenir Next LT Pro Light" w:hAnsi="Avenir Next LT Pro Light"/>
          <w:b/>
          <w:bCs/>
          <w:color w:val="595959"/>
          <w:szCs w:val="24"/>
        </w:rPr>
        <w:t>select and combine modular furniture</w:t>
      </w:r>
    </w:p>
    <w:p w14:paraId="004DF372" w14:textId="0699F1F7" w:rsidR="00C332DD" w:rsidRDefault="00C332DD" w:rsidP="00624B6C">
      <w:pPr>
        <w:pStyle w:val="ListParagraph"/>
        <w:numPr>
          <w:ilvl w:val="0"/>
          <w:numId w:val="80"/>
        </w:numPr>
        <w:rPr>
          <w:rFonts w:ascii="Avenir Next LT Pro Light" w:hAnsi="Avenir Next LT Pro Light"/>
          <w:color w:val="595959"/>
          <w:szCs w:val="24"/>
        </w:rPr>
      </w:pPr>
      <w:r>
        <w:rPr>
          <w:rFonts w:ascii="Avenir Next LT Pro Light" w:hAnsi="Avenir Next LT Pro Light"/>
          <w:color w:val="595959"/>
          <w:szCs w:val="24"/>
        </w:rPr>
        <w:lastRenderedPageBreak/>
        <w:t xml:space="preserve">Let them </w:t>
      </w:r>
      <w:r w:rsidRPr="000A3E6E">
        <w:rPr>
          <w:rFonts w:ascii="Avenir Next LT Pro Light" w:hAnsi="Avenir Next LT Pro Light"/>
          <w:b/>
          <w:bCs/>
          <w:color w:val="595959"/>
          <w:szCs w:val="24"/>
        </w:rPr>
        <w:t>see a themed vis</w:t>
      </w:r>
      <w:r w:rsidR="006B6DBF" w:rsidRPr="000A3E6E">
        <w:rPr>
          <w:rFonts w:ascii="Avenir Next LT Pro Light" w:hAnsi="Avenir Next LT Pro Light"/>
          <w:b/>
          <w:bCs/>
          <w:color w:val="595959"/>
          <w:szCs w:val="24"/>
        </w:rPr>
        <w:t>ualization</w:t>
      </w:r>
    </w:p>
    <w:p w14:paraId="01981CC0" w14:textId="24AA35E8" w:rsidR="006B6DBF" w:rsidRDefault="006B6DBF" w:rsidP="00624B6C">
      <w:pPr>
        <w:pStyle w:val="ListParagraph"/>
        <w:numPr>
          <w:ilvl w:val="0"/>
          <w:numId w:val="80"/>
        </w:numPr>
        <w:rPr>
          <w:rFonts w:ascii="Avenir Next LT Pro Light" w:hAnsi="Avenir Next LT Pro Light"/>
          <w:color w:val="595959"/>
          <w:szCs w:val="24"/>
        </w:rPr>
      </w:pPr>
      <w:r>
        <w:rPr>
          <w:rFonts w:ascii="Avenir Next LT Pro Light" w:hAnsi="Avenir Next LT Pro Light"/>
          <w:color w:val="595959"/>
          <w:szCs w:val="24"/>
        </w:rPr>
        <w:t xml:space="preserve">Output a </w:t>
      </w:r>
      <w:r w:rsidRPr="000A3E6E">
        <w:rPr>
          <w:rFonts w:ascii="Avenir Next LT Pro Light" w:hAnsi="Avenir Next LT Pro Light"/>
          <w:b/>
          <w:bCs/>
          <w:color w:val="595959"/>
          <w:szCs w:val="24"/>
        </w:rPr>
        <w:t>design approval + price trigger</w:t>
      </w:r>
    </w:p>
    <w:p w14:paraId="4C40EC88" w14:textId="43F0A346" w:rsidR="00B85621" w:rsidRDefault="00B85621" w:rsidP="00624B6C">
      <w:pPr>
        <w:pStyle w:val="ListParagraph"/>
        <w:numPr>
          <w:ilvl w:val="0"/>
          <w:numId w:val="80"/>
        </w:numPr>
        <w:rPr>
          <w:rFonts w:ascii="Avenir Next LT Pro Light" w:hAnsi="Avenir Next LT Pro Light"/>
          <w:color w:val="595959"/>
          <w:szCs w:val="24"/>
        </w:rPr>
      </w:pPr>
      <w:r>
        <w:rPr>
          <w:rFonts w:ascii="Avenir Next LT Pro Light" w:hAnsi="Avenir Next LT Pro Light"/>
          <w:color w:val="595959"/>
          <w:szCs w:val="24"/>
        </w:rPr>
        <w:t xml:space="preserve">Provide </w:t>
      </w:r>
      <w:r w:rsidRPr="000A3E6E">
        <w:rPr>
          <w:rFonts w:ascii="Avenir Next LT Pro Light" w:hAnsi="Avenir Next LT Pro Light"/>
          <w:b/>
          <w:bCs/>
          <w:color w:val="595959"/>
          <w:szCs w:val="24"/>
        </w:rPr>
        <w:t>professional consultation</w:t>
      </w:r>
    </w:p>
    <w:p w14:paraId="5487A2C1" w14:textId="67306B63" w:rsidR="00837D5F" w:rsidRDefault="00B85621" w:rsidP="00624B6C">
      <w:pPr>
        <w:pStyle w:val="ListParagraph"/>
        <w:numPr>
          <w:ilvl w:val="0"/>
          <w:numId w:val="80"/>
        </w:numPr>
        <w:rPr>
          <w:rFonts w:ascii="Avenir Next LT Pro Light" w:hAnsi="Avenir Next LT Pro Light"/>
          <w:color w:val="595959"/>
          <w:szCs w:val="24"/>
        </w:rPr>
      </w:pPr>
      <w:r>
        <w:rPr>
          <w:rFonts w:ascii="Avenir Next LT Pro Light" w:hAnsi="Avenir Next LT Pro Light"/>
          <w:color w:val="595959"/>
          <w:szCs w:val="24"/>
        </w:rPr>
        <w:t xml:space="preserve">Provide </w:t>
      </w:r>
      <w:r w:rsidR="004B292E" w:rsidRPr="000A3E6E">
        <w:rPr>
          <w:rFonts w:ascii="Avenir Next LT Pro Light" w:hAnsi="Avenir Next LT Pro Light"/>
          <w:b/>
          <w:bCs/>
          <w:color w:val="595959"/>
          <w:szCs w:val="24"/>
        </w:rPr>
        <w:t>pre-designed templates</w:t>
      </w:r>
      <w:r w:rsidR="004B292E">
        <w:rPr>
          <w:rFonts w:ascii="Avenir Next LT Pro Light" w:hAnsi="Avenir Next LT Pro Light"/>
          <w:color w:val="595959"/>
          <w:szCs w:val="24"/>
        </w:rPr>
        <w:t xml:space="preserve"> and offer a chance to </w:t>
      </w:r>
      <w:r w:rsidR="004B292E" w:rsidRPr="000A3E6E">
        <w:rPr>
          <w:rFonts w:ascii="Avenir Next LT Pro Light" w:hAnsi="Avenir Next LT Pro Light"/>
          <w:b/>
          <w:bCs/>
          <w:color w:val="595959"/>
          <w:szCs w:val="24"/>
        </w:rPr>
        <w:t xml:space="preserve">imagine and create your own </w:t>
      </w:r>
      <w:r w:rsidR="004D1253">
        <w:rPr>
          <w:rFonts w:ascii="Avenir Next LT Pro Light" w:hAnsi="Avenir Next LT Pro Light"/>
          <w:color w:val="595959"/>
          <w:szCs w:val="24"/>
        </w:rPr>
        <w:t>theme from scratch.</w:t>
      </w:r>
    </w:p>
    <w:p w14:paraId="274FA03E" w14:textId="7501F717" w:rsidR="002C6CB9" w:rsidRDefault="00403C75" w:rsidP="00624B6C">
      <w:pPr>
        <w:pStyle w:val="ListParagraph"/>
        <w:numPr>
          <w:ilvl w:val="0"/>
          <w:numId w:val="80"/>
        </w:numPr>
        <w:rPr>
          <w:rFonts w:ascii="Avenir Next LT Pro Light" w:hAnsi="Avenir Next LT Pro Light"/>
          <w:color w:val="595959"/>
          <w:szCs w:val="24"/>
        </w:rPr>
      </w:pPr>
      <w:r>
        <w:rPr>
          <w:rFonts w:ascii="Avenir Next LT Pro Light" w:hAnsi="Avenir Next LT Pro Light"/>
          <w:color w:val="595959"/>
          <w:szCs w:val="24"/>
        </w:rPr>
        <w:t xml:space="preserve">Provide </w:t>
      </w:r>
      <w:r w:rsidRPr="00403C75">
        <w:rPr>
          <w:rFonts w:ascii="Avenir Next LT Pro Light" w:hAnsi="Avenir Next LT Pro Light"/>
          <w:b/>
          <w:bCs/>
          <w:color w:val="595959"/>
          <w:szCs w:val="24"/>
        </w:rPr>
        <w:t>premium portal access</w:t>
      </w:r>
      <w:r w:rsidR="008A59D3">
        <w:rPr>
          <w:rFonts w:ascii="Avenir Next LT Pro Light" w:hAnsi="Avenir Next LT Pro Light"/>
          <w:b/>
          <w:bCs/>
          <w:color w:val="595959"/>
          <w:szCs w:val="24"/>
        </w:rPr>
        <w:t xml:space="preserve"> (casual </w:t>
      </w:r>
      <w:proofErr w:type="gramStart"/>
      <w:r w:rsidR="008A59D3">
        <w:rPr>
          <w:rFonts w:ascii="Avenir Next LT Pro Light" w:hAnsi="Avenir Next LT Pro Light"/>
          <w:b/>
          <w:bCs/>
          <w:color w:val="595959"/>
          <w:szCs w:val="24"/>
        </w:rPr>
        <w:t>users</w:t>
      </w:r>
      <w:r w:rsidR="00C570B4">
        <w:rPr>
          <w:rFonts w:ascii="Avenir Next LT Pro Light" w:hAnsi="Avenir Next LT Pro Light"/>
          <w:b/>
          <w:bCs/>
          <w:color w:val="595959"/>
          <w:szCs w:val="24"/>
        </w:rPr>
        <w:t>[</w:t>
      </w:r>
      <w:proofErr w:type="gramEnd"/>
      <w:r w:rsidR="00C570B4">
        <w:rPr>
          <w:rFonts w:ascii="Avenir Next LT Pro Light" w:hAnsi="Avenir Next LT Pro Light"/>
          <w:b/>
          <w:bCs/>
          <w:color w:val="595959"/>
          <w:szCs w:val="24"/>
        </w:rPr>
        <w:t>through templates</w:t>
      </w:r>
      <w:r w:rsidR="00C55A39">
        <w:rPr>
          <w:rFonts w:ascii="Avenir Next LT Pro Light" w:hAnsi="Avenir Next LT Pro Light"/>
          <w:b/>
          <w:bCs/>
          <w:color w:val="595959"/>
          <w:szCs w:val="24"/>
        </w:rPr>
        <w:t xml:space="preserve">] or premium </w:t>
      </w:r>
      <w:proofErr w:type="gramStart"/>
      <w:r w:rsidR="00C55A39">
        <w:rPr>
          <w:rFonts w:ascii="Avenir Next LT Pro Light" w:hAnsi="Avenir Next LT Pro Light"/>
          <w:b/>
          <w:bCs/>
          <w:color w:val="595959"/>
          <w:szCs w:val="24"/>
        </w:rPr>
        <w:t>users</w:t>
      </w:r>
      <w:r w:rsidR="001F5C76">
        <w:rPr>
          <w:rFonts w:ascii="Avenir Next LT Pro Light" w:hAnsi="Avenir Next LT Pro Light"/>
          <w:b/>
          <w:bCs/>
          <w:color w:val="595959"/>
          <w:szCs w:val="24"/>
        </w:rPr>
        <w:t>[</w:t>
      </w:r>
      <w:proofErr w:type="gramEnd"/>
      <w:r w:rsidR="001F5C76">
        <w:rPr>
          <w:rFonts w:ascii="Avenir Next LT Pro Light" w:hAnsi="Avenir Next LT Pro Light"/>
          <w:b/>
          <w:bCs/>
          <w:color w:val="595959"/>
          <w:szCs w:val="24"/>
        </w:rPr>
        <w:t>through full customization</w:t>
      </w:r>
      <w:r w:rsidR="00944EF5">
        <w:rPr>
          <w:rFonts w:ascii="Avenir Next LT Pro Light" w:hAnsi="Avenir Next LT Pro Light"/>
          <w:b/>
          <w:bCs/>
          <w:color w:val="595959"/>
          <w:szCs w:val="24"/>
        </w:rPr>
        <w:t>])</w:t>
      </w:r>
    </w:p>
    <w:p w14:paraId="2DC65201" w14:textId="3B77D420" w:rsidR="00837D5F" w:rsidRDefault="00837D5F" w:rsidP="00837D5F">
      <w:pPr>
        <w:ind w:left="360"/>
        <w:rPr>
          <w:rFonts w:ascii="Avenir Next LT Pro Light" w:hAnsi="Avenir Next LT Pro Light"/>
          <w:color w:val="595959"/>
          <w:szCs w:val="24"/>
        </w:rPr>
      </w:pPr>
      <w:r>
        <w:rPr>
          <w:rFonts w:ascii="Avenir Next LT Pro Light" w:hAnsi="Avenir Next LT Pro Light"/>
          <w:color w:val="595959"/>
          <w:szCs w:val="24"/>
        </w:rPr>
        <w:t>It is</w:t>
      </w:r>
      <w:r w:rsidR="007B1E82">
        <w:rPr>
          <w:rFonts w:ascii="Avenir Next LT Pro Light" w:hAnsi="Avenir Next LT Pro Light"/>
          <w:color w:val="595959"/>
          <w:szCs w:val="24"/>
        </w:rPr>
        <w:t xml:space="preserve"> not responsible for:</w:t>
      </w:r>
    </w:p>
    <w:p w14:paraId="546E3C1E" w14:textId="79A9F6BA" w:rsidR="00F50F19" w:rsidRDefault="00F50F19" w:rsidP="00624B6C">
      <w:pPr>
        <w:pStyle w:val="ListParagraph"/>
        <w:numPr>
          <w:ilvl w:val="0"/>
          <w:numId w:val="81"/>
        </w:numPr>
        <w:rPr>
          <w:rFonts w:ascii="Avenir Next LT Pro Light" w:hAnsi="Avenir Next LT Pro Light"/>
          <w:color w:val="595959"/>
          <w:szCs w:val="24"/>
        </w:rPr>
      </w:pPr>
      <w:r>
        <w:rPr>
          <w:rFonts w:ascii="Avenir Next LT Pro Light" w:hAnsi="Avenir Next LT Pro Light"/>
          <w:color w:val="595959"/>
          <w:szCs w:val="24"/>
        </w:rPr>
        <w:t>Manufacturing logic</w:t>
      </w:r>
    </w:p>
    <w:p w14:paraId="13283DF5" w14:textId="7B4A523F" w:rsidR="00F50F19" w:rsidRDefault="00F50F19" w:rsidP="00624B6C">
      <w:pPr>
        <w:pStyle w:val="ListParagraph"/>
        <w:numPr>
          <w:ilvl w:val="0"/>
          <w:numId w:val="81"/>
        </w:numPr>
        <w:rPr>
          <w:rFonts w:ascii="Avenir Next LT Pro Light" w:hAnsi="Avenir Next LT Pro Light"/>
          <w:color w:val="595959"/>
          <w:szCs w:val="24"/>
        </w:rPr>
      </w:pPr>
      <w:r>
        <w:rPr>
          <w:rFonts w:ascii="Avenir Next LT Pro Light" w:hAnsi="Avenir Next LT Pro Light"/>
          <w:color w:val="595959"/>
          <w:szCs w:val="24"/>
        </w:rPr>
        <w:t>Structural engineering</w:t>
      </w:r>
    </w:p>
    <w:p w14:paraId="74DE1EE4" w14:textId="4006308F" w:rsidR="0078355A" w:rsidRDefault="0078355A" w:rsidP="00624B6C">
      <w:pPr>
        <w:pStyle w:val="ListParagraph"/>
        <w:numPr>
          <w:ilvl w:val="0"/>
          <w:numId w:val="81"/>
        </w:numPr>
        <w:rPr>
          <w:rFonts w:ascii="Avenir Next LT Pro Light" w:hAnsi="Avenir Next LT Pro Light"/>
          <w:color w:val="595959"/>
          <w:szCs w:val="24"/>
        </w:rPr>
      </w:pPr>
      <w:r>
        <w:rPr>
          <w:rFonts w:ascii="Avenir Next LT Pro Light" w:hAnsi="Avenir Next LT Pro Light"/>
          <w:color w:val="595959"/>
          <w:szCs w:val="24"/>
        </w:rPr>
        <w:t>Inventory optimization</w:t>
      </w:r>
    </w:p>
    <w:p w14:paraId="3684DF5F" w14:textId="4B9FD22B" w:rsidR="0078355A" w:rsidRDefault="00FB4D4B" w:rsidP="00624B6C">
      <w:pPr>
        <w:pStyle w:val="ListParagraph"/>
        <w:numPr>
          <w:ilvl w:val="0"/>
          <w:numId w:val="81"/>
        </w:numPr>
        <w:rPr>
          <w:rFonts w:ascii="Avenir Next LT Pro Light" w:hAnsi="Avenir Next LT Pro Light"/>
          <w:color w:val="595959"/>
          <w:szCs w:val="24"/>
        </w:rPr>
      </w:pPr>
      <w:r>
        <w:rPr>
          <w:rFonts w:ascii="Avenir Next LT Pro Light" w:hAnsi="Avenir Next LT Pro Light"/>
          <w:color w:val="595959"/>
          <w:szCs w:val="24"/>
        </w:rPr>
        <w:t>A</w:t>
      </w:r>
      <w:r w:rsidR="0078355A">
        <w:rPr>
          <w:rFonts w:ascii="Avenir Next LT Pro Light" w:hAnsi="Avenir Next LT Pro Light"/>
          <w:color w:val="595959"/>
          <w:szCs w:val="24"/>
        </w:rPr>
        <w:t>utono</w:t>
      </w:r>
      <w:r>
        <w:rPr>
          <w:rFonts w:ascii="Avenir Next LT Pro Light" w:hAnsi="Avenir Next LT Pro Light"/>
          <w:color w:val="595959"/>
          <w:szCs w:val="24"/>
        </w:rPr>
        <w:t>mous creativity</w:t>
      </w:r>
    </w:p>
    <w:p w14:paraId="59C02D70" w14:textId="7111FB85" w:rsidR="00FB4D4B" w:rsidRDefault="00A6624F" w:rsidP="00A6624F">
      <w:pPr>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Layer 2: </w:t>
      </w:r>
      <w:r w:rsidR="007C6C1A">
        <w:rPr>
          <w:rFonts w:ascii="Avenir Next LT Pro Light" w:hAnsi="Avenir Next LT Pro Light"/>
          <w:b/>
          <w:bCs/>
          <w:i/>
          <w:iCs/>
          <w:color w:val="595959"/>
          <w:szCs w:val="24"/>
        </w:rPr>
        <w:t>Start as a visual configurator (not AI)</w:t>
      </w:r>
    </w:p>
    <w:p w14:paraId="529627BC" w14:textId="626E17D3" w:rsidR="0040287E" w:rsidRDefault="0040287E" w:rsidP="00A6624F">
      <w:pPr>
        <w:rPr>
          <w:rFonts w:ascii="Avenir Next LT Pro Light" w:hAnsi="Avenir Next LT Pro Light"/>
          <w:b/>
          <w:bCs/>
          <w:i/>
          <w:iCs/>
          <w:color w:val="595959"/>
          <w:szCs w:val="24"/>
        </w:rPr>
      </w:pPr>
      <w:r>
        <w:rPr>
          <w:rFonts w:ascii="Avenir Next LT Pro Light" w:hAnsi="Avenir Next LT Pro Light"/>
          <w:b/>
          <w:bCs/>
          <w:i/>
          <w:iCs/>
          <w:color w:val="595959"/>
          <w:szCs w:val="24"/>
        </w:rPr>
        <w:t>What gets built first:</w:t>
      </w:r>
    </w:p>
    <w:p w14:paraId="5022D0AC" w14:textId="78DB98F4" w:rsidR="0040287E" w:rsidRDefault="0040287E"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b/>
          <w:bCs/>
          <w:i/>
          <w:iCs/>
          <w:color w:val="595959"/>
          <w:szCs w:val="24"/>
        </w:rPr>
        <w:t>A we</w:t>
      </w:r>
      <w:r w:rsidR="004440D3">
        <w:rPr>
          <w:rFonts w:ascii="Avenir Next LT Pro Light" w:hAnsi="Avenir Next LT Pro Light"/>
          <w:b/>
          <w:bCs/>
          <w:i/>
          <w:iCs/>
          <w:color w:val="595959"/>
          <w:szCs w:val="24"/>
        </w:rPr>
        <w:t>b-based room configurator</w:t>
      </w:r>
    </w:p>
    <w:p w14:paraId="40C3F426" w14:textId="4820E380" w:rsidR="004440D3" w:rsidRPr="004440D3" w:rsidRDefault="004440D3"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Predefined room templates:</w:t>
      </w:r>
    </w:p>
    <w:p w14:paraId="7CB225A5" w14:textId="6087E4D7" w:rsidR="004440D3" w:rsidRPr="004440D3" w:rsidRDefault="004440D3"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Studio</w:t>
      </w:r>
    </w:p>
    <w:p w14:paraId="06B8A310" w14:textId="3CF9A59B" w:rsidR="004440D3" w:rsidRPr="004440D3" w:rsidRDefault="004440D3"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1-bedroom</w:t>
      </w:r>
    </w:p>
    <w:p w14:paraId="1B9D589E" w14:textId="4B4F075E" w:rsidR="004440D3" w:rsidRPr="004440D3" w:rsidRDefault="004440D3"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Bedroom only</w:t>
      </w:r>
    </w:p>
    <w:p w14:paraId="27FA5312" w14:textId="13CB0CD1" w:rsidR="004440D3" w:rsidRPr="00F07559" w:rsidRDefault="00F07559"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O</w:t>
      </w:r>
      <w:r w:rsidR="004440D3">
        <w:rPr>
          <w:rFonts w:ascii="Avenir Next LT Pro Light" w:hAnsi="Avenir Next LT Pro Light"/>
          <w:color w:val="595959"/>
          <w:szCs w:val="24"/>
        </w:rPr>
        <w:t>ffice</w:t>
      </w:r>
      <w:r>
        <w:rPr>
          <w:rFonts w:ascii="Avenir Next LT Pro Light" w:hAnsi="Avenir Next LT Pro Light"/>
          <w:color w:val="595959"/>
          <w:szCs w:val="24"/>
        </w:rPr>
        <w:t>, etc.</w:t>
      </w:r>
    </w:p>
    <w:p w14:paraId="68C1A25B" w14:textId="4A5317C4" w:rsidR="00F07559" w:rsidRPr="001410D4" w:rsidRDefault="00F07559"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Drag-and-drop modular elements</w:t>
      </w:r>
      <w:r w:rsidR="001410D4">
        <w:rPr>
          <w:rFonts w:ascii="Avenir Next LT Pro Light" w:hAnsi="Avenir Next LT Pro Light"/>
          <w:color w:val="595959"/>
          <w:szCs w:val="24"/>
        </w:rPr>
        <w:t>:</w:t>
      </w:r>
    </w:p>
    <w:p w14:paraId="197522C9" w14:textId="66A73A35" w:rsidR="001410D4" w:rsidRPr="001410D4" w:rsidRDefault="001410D4"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Bed frames</w:t>
      </w:r>
    </w:p>
    <w:p w14:paraId="5E939FBB" w14:textId="051C88AD" w:rsidR="001410D4" w:rsidRPr="001410D4" w:rsidRDefault="001410D4"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Posts</w:t>
      </w:r>
    </w:p>
    <w:p w14:paraId="55A53C08" w14:textId="7127EF46" w:rsidR="001410D4" w:rsidRPr="00B63E2A" w:rsidRDefault="00B63E2A"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D</w:t>
      </w:r>
      <w:r w:rsidR="001410D4">
        <w:rPr>
          <w:rFonts w:ascii="Avenir Next LT Pro Light" w:hAnsi="Avenir Next LT Pro Light"/>
          <w:color w:val="595959"/>
          <w:szCs w:val="24"/>
        </w:rPr>
        <w:t>resser</w:t>
      </w:r>
      <w:r>
        <w:rPr>
          <w:rFonts w:ascii="Avenir Next LT Pro Light" w:hAnsi="Avenir Next LT Pro Light"/>
          <w:color w:val="595959"/>
          <w:szCs w:val="24"/>
        </w:rPr>
        <w:t>s</w:t>
      </w:r>
    </w:p>
    <w:p w14:paraId="72A54F73" w14:textId="26224FC9" w:rsidR="00B63E2A" w:rsidRPr="00B63E2A" w:rsidRDefault="00B63E2A"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Lighting modules</w:t>
      </w:r>
    </w:p>
    <w:p w14:paraId="0B598819" w14:textId="58A3D362" w:rsidR="00B63E2A" w:rsidRPr="00E946E3" w:rsidRDefault="00B63E2A"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Theme skins (textures, colors</w:t>
      </w:r>
      <w:r w:rsidR="00E946E3">
        <w:rPr>
          <w:rFonts w:ascii="Avenir Next LT Pro Light" w:hAnsi="Avenir Next LT Pro Light"/>
          <w:color w:val="595959"/>
          <w:szCs w:val="24"/>
        </w:rPr>
        <w:t>, motifs)</w:t>
      </w:r>
    </w:p>
    <w:p w14:paraId="0423E1FC" w14:textId="16EEA7DD" w:rsidR="00E946E3" w:rsidRPr="00E946E3" w:rsidRDefault="00E946E3"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Rugs</w:t>
      </w:r>
    </w:p>
    <w:p w14:paraId="2BBFA751" w14:textId="609B1495" w:rsidR="00E946E3" w:rsidRPr="00E946E3" w:rsidRDefault="00E946E3"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Carpets</w:t>
      </w:r>
    </w:p>
    <w:p w14:paraId="448B4F13" w14:textId="4BA3B2A6" w:rsidR="00E946E3" w:rsidRPr="00E946E3" w:rsidRDefault="00E946E3"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Pictures frames</w:t>
      </w:r>
    </w:p>
    <w:p w14:paraId="1BF7E0C4" w14:textId="24CFEBA6" w:rsidR="00E946E3" w:rsidRPr="00E946E3" w:rsidRDefault="00A76CB9"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Armoires</w:t>
      </w:r>
    </w:p>
    <w:p w14:paraId="5E3F6B45" w14:textId="1F64E735" w:rsidR="00E946E3" w:rsidRPr="004F3439" w:rsidRDefault="004F3439"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Yard furniture</w:t>
      </w:r>
    </w:p>
    <w:p w14:paraId="03795FEF" w14:textId="24E7C141" w:rsidR="004F3439" w:rsidRPr="004F0060" w:rsidRDefault="004F0060"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Sofas</w:t>
      </w:r>
    </w:p>
    <w:p w14:paraId="0A6FF78E" w14:textId="67267229" w:rsidR="004F0060" w:rsidRPr="004F0060" w:rsidRDefault="004F0060"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Love seats</w:t>
      </w:r>
    </w:p>
    <w:p w14:paraId="30CEFDF4" w14:textId="406F310E" w:rsidR="004F0060" w:rsidRPr="004F0060" w:rsidRDefault="004F0060"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Recliners</w:t>
      </w:r>
    </w:p>
    <w:p w14:paraId="49E4AF2C" w14:textId="77012617" w:rsidR="004F0060" w:rsidRPr="004F0060" w:rsidRDefault="004F0060"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Coffee tables</w:t>
      </w:r>
    </w:p>
    <w:p w14:paraId="00A3E63D" w14:textId="603221AD" w:rsidR="004F0060" w:rsidRPr="00084C1E" w:rsidRDefault="00084C1E"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End tables</w:t>
      </w:r>
    </w:p>
    <w:p w14:paraId="63BB98B3" w14:textId="3964D8D4" w:rsidR="00084C1E" w:rsidRPr="00084C1E" w:rsidRDefault="00084C1E"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Nightstands</w:t>
      </w:r>
    </w:p>
    <w:p w14:paraId="5B63B1DD" w14:textId="66BAC999" w:rsidR="00084C1E" w:rsidRPr="00084C1E" w:rsidRDefault="00084C1E"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lastRenderedPageBreak/>
        <w:t>Kitchen tables</w:t>
      </w:r>
    </w:p>
    <w:p w14:paraId="4E25EC39" w14:textId="04720FE0" w:rsidR="00084C1E" w:rsidRPr="00233B72" w:rsidRDefault="00233B72"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Lamps</w:t>
      </w:r>
    </w:p>
    <w:p w14:paraId="10458780" w14:textId="31A512B5" w:rsidR="00233B72" w:rsidRPr="00233B72" w:rsidRDefault="00233B72"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Vases</w:t>
      </w:r>
    </w:p>
    <w:p w14:paraId="20D8BF72" w14:textId="68CD1B88" w:rsidR="00233B72" w:rsidRPr="00582396" w:rsidRDefault="00233B72"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 xml:space="preserve">Bowls &amp; </w:t>
      </w:r>
      <w:r w:rsidR="00582396">
        <w:rPr>
          <w:rFonts w:ascii="Avenir Next LT Pro Light" w:hAnsi="Avenir Next LT Pro Light"/>
          <w:color w:val="595959"/>
          <w:szCs w:val="24"/>
        </w:rPr>
        <w:t>silverware</w:t>
      </w:r>
    </w:p>
    <w:p w14:paraId="45EB7F1C" w14:textId="6819AB06" w:rsidR="00582396" w:rsidRPr="004C34A9" w:rsidRDefault="004C34A9"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F</w:t>
      </w:r>
      <w:r w:rsidR="00582396">
        <w:rPr>
          <w:rFonts w:ascii="Avenir Next LT Pro Light" w:hAnsi="Avenir Next LT Pro Light"/>
          <w:color w:val="595959"/>
          <w:szCs w:val="24"/>
        </w:rPr>
        <w:t>irepits</w:t>
      </w:r>
    </w:p>
    <w:p w14:paraId="1D7B3A61" w14:textId="50EAC982" w:rsidR="004C34A9" w:rsidRPr="00B87899" w:rsidRDefault="004C34A9"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Grandfather clocks</w:t>
      </w:r>
    </w:p>
    <w:p w14:paraId="36E17339" w14:textId="3BA04F8C" w:rsidR="00B87899" w:rsidRPr="00B87899" w:rsidRDefault="000F009E"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Bookshelves</w:t>
      </w:r>
    </w:p>
    <w:p w14:paraId="556BE21C" w14:textId="638EFF0E" w:rsidR="00B87899" w:rsidRPr="00920841" w:rsidRDefault="00920841"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Gazebos</w:t>
      </w:r>
    </w:p>
    <w:p w14:paraId="42C5E7D0" w14:textId="2F946F59" w:rsidR="00920841" w:rsidRPr="00920841" w:rsidRDefault="00920841"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Greenhouses</w:t>
      </w:r>
    </w:p>
    <w:p w14:paraId="7299F860" w14:textId="5B6F8AB7" w:rsidR="00920841" w:rsidRPr="000F009E" w:rsidRDefault="000F009E"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Statues</w:t>
      </w:r>
    </w:p>
    <w:p w14:paraId="1CA8125A" w14:textId="4224F601" w:rsidR="000F009E" w:rsidRPr="000F009E" w:rsidRDefault="000F009E"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Ottomans</w:t>
      </w:r>
    </w:p>
    <w:p w14:paraId="161B06B9" w14:textId="7C18B740" w:rsidR="000F009E" w:rsidRPr="00A46AAB" w:rsidRDefault="00A46AAB"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C</w:t>
      </w:r>
      <w:r w:rsidR="000F009E">
        <w:rPr>
          <w:rFonts w:ascii="Avenir Next LT Pro Light" w:hAnsi="Avenir Next LT Pro Light"/>
          <w:color w:val="595959"/>
          <w:szCs w:val="24"/>
        </w:rPr>
        <w:t>h</w:t>
      </w:r>
      <w:r>
        <w:rPr>
          <w:rFonts w:ascii="Avenir Next LT Pro Light" w:hAnsi="Avenir Next LT Pro Light"/>
          <w:color w:val="595959"/>
          <w:szCs w:val="24"/>
        </w:rPr>
        <w:t>ests</w:t>
      </w:r>
    </w:p>
    <w:p w14:paraId="5A783BC0" w14:textId="524263C5" w:rsidR="00A46AAB" w:rsidRPr="001D2684" w:rsidRDefault="00A46AAB"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Chaise lounges</w:t>
      </w:r>
    </w:p>
    <w:p w14:paraId="4E17D4DE" w14:textId="18EDEE88" w:rsidR="001D2684" w:rsidRPr="001D2684" w:rsidRDefault="001D2684"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Shoe cabinets</w:t>
      </w:r>
    </w:p>
    <w:p w14:paraId="2FF26C45" w14:textId="1DA783AC" w:rsidR="001D2684" w:rsidRPr="0017079C" w:rsidRDefault="001D2684"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Closet cabinets</w:t>
      </w:r>
    </w:p>
    <w:p w14:paraId="6476DE6C" w14:textId="7D93E54F" w:rsidR="0017079C" w:rsidRPr="00EC6CFC" w:rsidRDefault="00BA4A5F"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Wardrobes</w:t>
      </w:r>
    </w:p>
    <w:p w14:paraId="07B6F482" w14:textId="02BBAA3A" w:rsidR="00EC6CFC" w:rsidRPr="00AC4017" w:rsidRDefault="00FF6BE5"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Shed style RV trailer</w:t>
      </w:r>
    </w:p>
    <w:p w14:paraId="38FA979A" w14:textId="30A4F601" w:rsidR="00AC4017" w:rsidRPr="00AF075B" w:rsidRDefault="00AF075B"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Baby cribs</w:t>
      </w:r>
    </w:p>
    <w:p w14:paraId="5F4A6115" w14:textId="0A45CD9E" w:rsidR="00AF075B" w:rsidRPr="00BA4A5F" w:rsidRDefault="00AF075B" w:rsidP="00624B6C">
      <w:pPr>
        <w:pStyle w:val="ListParagraph"/>
        <w:numPr>
          <w:ilvl w:val="0"/>
          <w:numId w:val="82"/>
        </w:numPr>
        <w:rPr>
          <w:rFonts w:ascii="Avenir Next LT Pro Light" w:hAnsi="Avenir Next LT Pro Light"/>
          <w:b/>
          <w:bCs/>
          <w:i/>
          <w:iCs/>
          <w:color w:val="595959"/>
          <w:szCs w:val="24"/>
        </w:rPr>
      </w:pPr>
      <w:r>
        <w:rPr>
          <w:rFonts w:ascii="Avenir Next LT Pro Light" w:hAnsi="Avenir Next LT Pro Light"/>
          <w:color w:val="595959"/>
          <w:szCs w:val="24"/>
        </w:rPr>
        <w:t>Wooded toys</w:t>
      </w:r>
    </w:p>
    <w:p w14:paraId="77BCB1A7" w14:textId="6C3AC3EF" w:rsidR="00BA4A5F" w:rsidRDefault="001F60E5" w:rsidP="001F60E5">
      <w:pPr>
        <w:ind w:left="360"/>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All of these would have modular or </w:t>
      </w:r>
      <w:r w:rsidR="00EC6CFC">
        <w:rPr>
          <w:rFonts w:ascii="Avenir Next LT Pro Light" w:hAnsi="Avenir Next LT Pro Light"/>
          <w:b/>
          <w:bCs/>
          <w:i/>
          <w:iCs/>
          <w:color w:val="595959"/>
          <w:szCs w:val="24"/>
        </w:rPr>
        <w:t>Lego like interchangeable components</w:t>
      </w:r>
      <w:r w:rsidR="00164724">
        <w:rPr>
          <w:rFonts w:ascii="Avenir Next LT Pro Light" w:hAnsi="Avenir Next LT Pro Light"/>
          <w:b/>
          <w:bCs/>
          <w:i/>
          <w:iCs/>
          <w:color w:val="595959"/>
          <w:szCs w:val="24"/>
        </w:rPr>
        <w:t>.</w:t>
      </w:r>
    </w:p>
    <w:p w14:paraId="489F89F8" w14:textId="2DA16FB7" w:rsidR="00162440" w:rsidRDefault="00A37849" w:rsidP="001F60E5">
      <w:pPr>
        <w:ind w:left="360"/>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Step 1: define the portal as a web </w:t>
      </w:r>
      <w:r w:rsidR="00084975">
        <w:rPr>
          <w:rFonts w:ascii="Avenir Next LT Pro Light" w:hAnsi="Avenir Next LT Pro Light"/>
          <w:b/>
          <w:bCs/>
          <w:i/>
          <w:iCs/>
          <w:color w:val="595959"/>
          <w:szCs w:val="24"/>
        </w:rPr>
        <w:t>application (</w:t>
      </w:r>
      <w:r>
        <w:rPr>
          <w:rFonts w:ascii="Avenir Next LT Pro Light" w:hAnsi="Avenir Next LT Pro Light"/>
          <w:b/>
          <w:bCs/>
          <w:i/>
          <w:iCs/>
          <w:color w:val="595959"/>
          <w:szCs w:val="24"/>
        </w:rPr>
        <w:t>not “</w:t>
      </w:r>
      <w:r w:rsidR="00084975">
        <w:rPr>
          <w:rFonts w:ascii="Avenir Next LT Pro Light" w:hAnsi="Avenir Next LT Pro Light"/>
          <w:b/>
          <w:bCs/>
          <w:i/>
          <w:iCs/>
          <w:color w:val="595959"/>
          <w:szCs w:val="24"/>
        </w:rPr>
        <w:t>just AI)</w:t>
      </w:r>
    </w:p>
    <w:p w14:paraId="2FDFA0CD" w14:textId="66A8160D" w:rsidR="00084975" w:rsidRDefault="00084975" w:rsidP="00624B6C">
      <w:pPr>
        <w:pStyle w:val="ListParagraph"/>
        <w:numPr>
          <w:ilvl w:val="0"/>
          <w:numId w:val="84"/>
        </w:numPr>
        <w:rPr>
          <w:rFonts w:ascii="Avenir Next LT Pro Light" w:hAnsi="Avenir Next LT Pro Light"/>
          <w:color w:val="595959"/>
          <w:szCs w:val="24"/>
        </w:rPr>
      </w:pPr>
      <w:r>
        <w:rPr>
          <w:rFonts w:ascii="Avenir Next LT Pro Light" w:hAnsi="Avenir Next LT Pro Light"/>
          <w:color w:val="595959"/>
          <w:szCs w:val="24"/>
        </w:rPr>
        <w:t>A web</w:t>
      </w:r>
      <w:r w:rsidR="003924D5">
        <w:rPr>
          <w:rFonts w:ascii="Avenir Next LT Pro Light" w:hAnsi="Avenir Next LT Pro Light"/>
          <w:color w:val="595959"/>
          <w:szCs w:val="24"/>
        </w:rPr>
        <w:t xml:space="preserve"> app </w:t>
      </w:r>
      <w:r w:rsidR="003F1247">
        <w:rPr>
          <w:rFonts w:ascii="Avenir Next LT Pro Light" w:hAnsi="Avenir Next LT Pro Light"/>
          <w:color w:val="595959"/>
          <w:szCs w:val="24"/>
        </w:rPr>
        <w:t>that users log into, this is the portal</w:t>
      </w:r>
      <w:r w:rsidR="008B6A0D">
        <w:rPr>
          <w:rFonts w:ascii="Avenir Next LT Pro Light" w:hAnsi="Avenir Next LT Pro Light"/>
          <w:color w:val="595959"/>
          <w:szCs w:val="24"/>
        </w:rPr>
        <w:t xml:space="preserve">. The AI </w:t>
      </w:r>
      <w:r w:rsidR="00622753">
        <w:rPr>
          <w:rFonts w:ascii="Avenir Next LT Pro Light" w:hAnsi="Avenir Next LT Pro Light"/>
          <w:color w:val="595959"/>
          <w:szCs w:val="24"/>
        </w:rPr>
        <w:t xml:space="preserve">is inside the </w:t>
      </w:r>
      <w:r w:rsidR="00BA4CE8">
        <w:rPr>
          <w:rFonts w:ascii="Avenir Next LT Pro Light" w:hAnsi="Avenir Next LT Pro Light"/>
          <w:color w:val="595959"/>
          <w:szCs w:val="24"/>
        </w:rPr>
        <w:t>portal;</w:t>
      </w:r>
      <w:r w:rsidR="00622753">
        <w:rPr>
          <w:rFonts w:ascii="Avenir Next LT Pro Light" w:hAnsi="Avenir Next LT Pro Light"/>
          <w:color w:val="595959"/>
          <w:szCs w:val="24"/>
        </w:rPr>
        <w:t xml:space="preserve"> </w:t>
      </w:r>
      <w:r w:rsidR="00BA4CE8">
        <w:rPr>
          <w:rFonts w:ascii="Avenir Next LT Pro Light" w:hAnsi="Avenir Next LT Pro Light"/>
          <w:color w:val="595959"/>
          <w:szCs w:val="24"/>
        </w:rPr>
        <w:t>it’s</w:t>
      </w:r>
      <w:r w:rsidR="00622753">
        <w:rPr>
          <w:rFonts w:ascii="Avenir Next LT Pro Light" w:hAnsi="Avenir Next LT Pro Light"/>
          <w:color w:val="595959"/>
          <w:szCs w:val="24"/>
        </w:rPr>
        <w:t xml:space="preserve"> not the portal itself.</w:t>
      </w:r>
    </w:p>
    <w:p w14:paraId="0F4AFC4E" w14:textId="35D98A88" w:rsidR="00E54627" w:rsidRDefault="00E54627" w:rsidP="00E54627">
      <w:pPr>
        <w:ind w:left="720"/>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Step 2: </w:t>
      </w:r>
      <w:r w:rsidR="00993885">
        <w:rPr>
          <w:rFonts w:ascii="Avenir Next LT Pro Light" w:hAnsi="Avenir Next LT Pro Light"/>
          <w:b/>
          <w:bCs/>
          <w:i/>
          <w:iCs/>
          <w:color w:val="595959"/>
          <w:szCs w:val="24"/>
        </w:rPr>
        <w:t>The peo</w:t>
      </w:r>
      <w:r w:rsidR="004F6B86">
        <w:rPr>
          <w:rFonts w:ascii="Avenir Next LT Pro Light" w:hAnsi="Avenir Next LT Pro Light"/>
          <w:b/>
          <w:bCs/>
          <w:i/>
          <w:iCs/>
          <w:color w:val="595959"/>
          <w:szCs w:val="24"/>
        </w:rPr>
        <w:t xml:space="preserve">ple who </w:t>
      </w:r>
      <w:r w:rsidR="00BA4CE8">
        <w:rPr>
          <w:rFonts w:ascii="Avenir Next LT Pro Light" w:hAnsi="Avenir Next LT Pro Light"/>
          <w:b/>
          <w:bCs/>
          <w:i/>
          <w:iCs/>
          <w:color w:val="595959"/>
          <w:szCs w:val="24"/>
        </w:rPr>
        <w:t>build</w:t>
      </w:r>
      <w:r w:rsidR="004F6B86">
        <w:rPr>
          <w:rFonts w:ascii="Avenir Next LT Pro Light" w:hAnsi="Avenir Next LT Pro Light"/>
          <w:b/>
          <w:bCs/>
          <w:i/>
          <w:iCs/>
          <w:color w:val="595959"/>
          <w:szCs w:val="24"/>
        </w:rPr>
        <w:t xml:space="preserve"> it: Software Development Teams</w:t>
      </w:r>
    </w:p>
    <w:p w14:paraId="699EC0BF" w14:textId="5A88D579" w:rsidR="007D7E42" w:rsidRDefault="007D7E42" w:rsidP="00E54627">
      <w:pPr>
        <w:ind w:left="720"/>
        <w:rPr>
          <w:rFonts w:ascii="Avenir Next LT Pro Light" w:hAnsi="Avenir Next LT Pro Light"/>
          <w:color w:val="595959"/>
          <w:szCs w:val="24"/>
        </w:rPr>
      </w:pPr>
      <w:r>
        <w:rPr>
          <w:rFonts w:ascii="Avenir Next LT Pro Light" w:hAnsi="Avenir Next LT Pro Light"/>
          <w:color w:val="595959"/>
          <w:szCs w:val="24"/>
        </w:rPr>
        <w:t>Once you have a technical lead (or if you skip straight to vendors)</w:t>
      </w:r>
      <w:r w:rsidR="00C6651B">
        <w:rPr>
          <w:rFonts w:ascii="Avenir Next LT Pro Light" w:hAnsi="Avenir Next LT Pro Light"/>
          <w:color w:val="595959"/>
          <w:szCs w:val="24"/>
        </w:rPr>
        <w:t>, you talk to:</w:t>
      </w:r>
    </w:p>
    <w:p w14:paraId="13C0B6E6" w14:textId="3A5EB534" w:rsidR="00C6651B" w:rsidRDefault="00C6651B" w:rsidP="00E54627">
      <w:pPr>
        <w:ind w:left="720"/>
        <w:rPr>
          <w:rFonts w:ascii="Avenir Next LT Pro Light" w:hAnsi="Avenir Next LT Pro Light"/>
          <w:b/>
          <w:bCs/>
          <w:i/>
          <w:iCs/>
          <w:color w:val="595959"/>
          <w:szCs w:val="24"/>
        </w:rPr>
      </w:pPr>
      <w:r>
        <w:rPr>
          <w:rFonts w:ascii="Avenir Next LT Pro Light" w:hAnsi="Avenir Next LT Pro Light"/>
          <w:b/>
          <w:bCs/>
          <w:i/>
          <w:iCs/>
          <w:color w:val="595959"/>
          <w:szCs w:val="24"/>
        </w:rPr>
        <w:t>Option A: Custom Software Deve</w:t>
      </w:r>
      <w:r w:rsidR="00A11A10">
        <w:rPr>
          <w:rFonts w:ascii="Avenir Next LT Pro Light" w:hAnsi="Avenir Next LT Pro Light"/>
          <w:b/>
          <w:bCs/>
          <w:i/>
          <w:iCs/>
          <w:color w:val="595959"/>
          <w:szCs w:val="24"/>
        </w:rPr>
        <w:t>lopment Agencies</w:t>
      </w:r>
    </w:p>
    <w:p w14:paraId="6D56134B" w14:textId="5B4EF42A" w:rsidR="006F2B38" w:rsidRDefault="006F2B38" w:rsidP="00E54627">
      <w:pPr>
        <w:ind w:left="720"/>
        <w:rPr>
          <w:rFonts w:ascii="Avenir Next LT Pro Light" w:hAnsi="Avenir Next LT Pro Light"/>
          <w:color w:val="595959"/>
          <w:szCs w:val="24"/>
        </w:rPr>
      </w:pPr>
      <w:r>
        <w:rPr>
          <w:rFonts w:ascii="Avenir Next LT Pro Light" w:hAnsi="Avenir Next LT Pro Light"/>
          <w:color w:val="595959"/>
          <w:szCs w:val="24"/>
        </w:rPr>
        <w:t>These are companies that:</w:t>
      </w:r>
    </w:p>
    <w:p w14:paraId="51D23CAA" w14:textId="517F6FDF" w:rsidR="006F2B38" w:rsidRDefault="004816D3" w:rsidP="00624B6C">
      <w:pPr>
        <w:pStyle w:val="ListParagraph"/>
        <w:numPr>
          <w:ilvl w:val="0"/>
          <w:numId w:val="84"/>
        </w:numPr>
        <w:rPr>
          <w:rFonts w:ascii="Avenir Next LT Pro Light" w:hAnsi="Avenir Next LT Pro Light"/>
          <w:color w:val="595959"/>
          <w:szCs w:val="24"/>
        </w:rPr>
      </w:pPr>
      <w:r>
        <w:rPr>
          <w:rFonts w:ascii="Avenir Next LT Pro Light" w:hAnsi="Avenir Next LT Pro Light"/>
          <w:color w:val="595959"/>
          <w:szCs w:val="24"/>
        </w:rPr>
        <w:t>B</w:t>
      </w:r>
      <w:r w:rsidR="00C40F96">
        <w:rPr>
          <w:rFonts w:ascii="Avenir Next LT Pro Light" w:hAnsi="Avenir Next LT Pro Light"/>
          <w:color w:val="595959"/>
          <w:szCs w:val="24"/>
        </w:rPr>
        <w:t>uild</w:t>
      </w:r>
      <w:r>
        <w:rPr>
          <w:rFonts w:ascii="Avenir Next LT Pro Light" w:hAnsi="Avenir Next LT Pro Light"/>
          <w:color w:val="595959"/>
          <w:szCs w:val="24"/>
        </w:rPr>
        <w:t xml:space="preserve"> web apps from scratch</w:t>
      </w:r>
    </w:p>
    <w:p w14:paraId="60679513" w14:textId="21E7575E" w:rsidR="004816D3" w:rsidRDefault="004816D3" w:rsidP="00624B6C">
      <w:pPr>
        <w:pStyle w:val="ListParagraph"/>
        <w:numPr>
          <w:ilvl w:val="0"/>
          <w:numId w:val="84"/>
        </w:numPr>
        <w:rPr>
          <w:rFonts w:ascii="Avenir Next LT Pro Light" w:hAnsi="Avenir Next LT Pro Light"/>
          <w:color w:val="595959"/>
          <w:szCs w:val="24"/>
        </w:rPr>
      </w:pPr>
      <w:r>
        <w:rPr>
          <w:rFonts w:ascii="Avenir Next LT Pro Light" w:hAnsi="Avenir Next LT Pro Light"/>
          <w:color w:val="595959"/>
          <w:szCs w:val="24"/>
        </w:rPr>
        <w:t xml:space="preserve">Handle </w:t>
      </w:r>
      <w:r w:rsidR="007506AB">
        <w:rPr>
          <w:rFonts w:ascii="Avenir Next LT Pro Light" w:hAnsi="Avenir Next LT Pro Light"/>
          <w:color w:val="595959"/>
          <w:szCs w:val="24"/>
        </w:rPr>
        <w:t>UI, backend, AI integration, and</w:t>
      </w:r>
      <w:r w:rsidR="00431F73">
        <w:rPr>
          <w:rFonts w:ascii="Avenir Next LT Pro Light" w:hAnsi="Avenir Next LT Pro Light"/>
          <w:color w:val="595959"/>
          <w:szCs w:val="24"/>
        </w:rPr>
        <w:t xml:space="preserve"> hosting</w:t>
      </w:r>
    </w:p>
    <w:p w14:paraId="4CC175F1" w14:textId="66D8FB53" w:rsidR="00253100" w:rsidRDefault="00253100" w:rsidP="00253100">
      <w:pPr>
        <w:ind w:left="720"/>
        <w:rPr>
          <w:rFonts w:ascii="Avenir Next LT Pro Light" w:hAnsi="Avenir Next LT Pro Light"/>
          <w:color w:val="595959"/>
          <w:szCs w:val="24"/>
        </w:rPr>
      </w:pPr>
      <w:r>
        <w:rPr>
          <w:rFonts w:ascii="Avenir Next LT Pro Light" w:hAnsi="Avenir Next LT Pro Light"/>
          <w:b/>
          <w:bCs/>
          <w:i/>
          <w:iCs/>
          <w:color w:val="595959"/>
          <w:szCs w:val="24"/>
        </w:rPr>
        <w:t xml:space="preserve">Good fit because </w:t>
      </w:r>
      <w:r w:rsidR="005D31BE">
        <w:rPr>
          <w:rFonts w:ascii="Avenir Next LT Pro Light" w:hAnsi="Avenir Next LT Pro Light"/>
          <w:color w:val="595959"/>
          <w:szCs w:val="24"/>
        </w:rPr>
        <w:t>Your portal is:</w:t>
      </w:r>
    </w:p>
    <w:p w14:paraId="70A437BA" w14:textId="6A5155D8" w:rsidR="005D31BE" w:rsidRDefault="005D31BE" w:rsidP="00624B6C">
      <w:pPr>
        <w:pStyle w:val="ListParagraph"/>
        <w:numPr>
          <w:ilvl w:val="0"/>
          <w:numId w:val="85"/>
        </w:numPr>
        <w:rPr>
          <w:rFonts w:ascii="Avenir Next LT Pro Light" w:hAnsi="Avenir Next LT Pro Light"/>
          <w:color w:val="595959"/>
          <w:szCs w:val="24"/>
        </w:rPr>
      </w:pPr>
      <w:r>
        <w:rPr>
          <w:rFonts w:ascii="Avenir Next LT Pro Light" w:hAnsi="Avenir Next LT Pro Light"/>
          <w:color w:val="595959"/>
          <w:szCs w:val="24"/>
        </w:rPr>
        <w:t>Custom</w:t>
      </w:r>
    </w:p>
    <w:p w14:paraId="5F526439" w14:textId="720BDB97" w:rsidR="005D31BE" w:rsidRDefault="005D31BE" w:rsidP="00624B6C">
      <w:pPr>
        <w:pStyle w:val="ListParagraph"/>
        <w:numPr>
          <w:ilvl w:val="0"/>
          <w:numId w:val="85"/>
        </w:numPr>
        <w:rPr>
          <w:rFonts w:ascii="Avenir Next LT Pro Light" w:hAnsi="Avenir Next LT Pro Light"/>
          <w:color w:val="595959"/>
          <w:szCs w:val="24"/>
        </w:rPr>
      </w:pPr>
      <w:r>
        <w:rPr>
          <w:rFonts w:ascii="Avenir Next LT Pro Light" w:hAnsi="Avenir Next LT Pro Light"/>
          <w:color w:val="595959"/>
          <w:szCs w:val="24"/>
        </w:rPr>
        <w:t>Visual</w:t>
      </w:r>
    </w:p>
    <w:p w14:paraId="0C019596" w14:textId="204379EC" w:rsidR="005D31BE" w:rsidRDefault="00201E7C" w:rsidP="00624B6C">
      <w:pPr>
        <w:pStyle w:val="ListParagraph"/>
        <w:numPr>
          <w:ilvl w:val="0"/>
          <w:numId w:val="85"/>
        </w:numPr>
        <w:rPr>
          <w:rFonts w:ascii="Avenir Next LT Pro Light" w:hAnsi="Avenir Next LT Pro Light"/>
          <w:color w:val="595959"/>
          <w:szCs w:val="24"/>
        </w:rPr>
      </w:pPr>
      <w:r>
        <w:rPr>
          <w:rFonts w:ascii="Avenir Next LT Pro Light" w:hAnsi="Avenir Next LT Pro Light"/>
          <w:color w:val="595959"/>
          <w:szCs w:val="24"/>
        </w:rPr>
        <w:t>M</w:t>
      </w:r>
      <w:r w:rsidR="005D31BE">
        <w:rPr>
          <w:rFonts w:ascii="Avenir Next LT Pro Light" w:hAnsi="Avenir Next LT Pro Light"/>
          <w:color w:val="595959"/>
          <w:szCs w:val="24"/>
        </w:rPr>
        <w:t>odu</w:t>
      </w:r>
      <w:r>
        <w:rPr>
          <w:rFonts w:ascii="Avenir Next LT Pro Light" w:hAnsi="Avenir Next LT Pro Light"/>
          <w:color w:val="595959"/>
          <w:szCs w:val="24"/>
        </w:rPr>
        <w:t>lar</w:t>
      </w:r>
    </w:p>
    <w:p w14:paraId="1B7C5ED4" w14:textId="0034342E" w:rsidR="00201E7C" w:rsidRDefault="00201E7C" w:rsidP="00624B6C">
      <w:pPr>
        <w:pStyle w:val="ListParagraph"/>
        <w:numPr>
          <w:ilvl w:val="0"/>
          <w:numId w:val="85"/>
        </w:numPr>
        <w:rPr>
          <w:rFonts w:ascii="Avenir Next LT Pro Light" w:hAnsi="Avenir Next LT Pro Light"/>
          <w:color w:val="595959"/>
          <w:szCs w:val="24"/>
        </w:rPr>
      </w:pPr>
      <w:r>
        <w:rPr>
          <w:rFonts w:ascii="Avenir Next LT Pro Light" w:hAnsi="Avenir Next LT Pro Light"/>
          <w:color w:val="595959"/>
          <w:szCs w:val="24"/>
        </w:rPr>
        <w:t>Not an off-the-shelf website</w:t>
      </w:r>
    </w:p>
    <w:p w14:paraId="571AC685" w14:textId="709463BC" w:rsidR="00201E7C" w:rsidRDefault="00463A57" w:rsidP="00201E7C">
      <w:pPr>
        <w:ind w:left="1080"/>
        <w:rPr>
          <w:rFonts w:ascii="Avenir Next LT Pro Light" w:hAnsi="Avenir Next LT Pro Light"/>
          <w:color w:val="595959"/>
          <w:szCs w:val="24"/>
        </w:rPr>
      </w:pPr>
      <w:r>
        <w:rPr>
          <w:rFonts w:ascii="Avenir Next LT Pro Light" w:hAnsi="Avenir Next LT Pro Light"/>
          <w:color w:val="595959"/>
          <w:szCs w:val="24"/>
        </w:rPr>
        <w:lastRenderedPageBreak/>
        <w:t>You would ask them</w:t>
      </w:r>
      <w:r w:rsidR="002578C6">
        <w:rPr>
          <w:rFonts w:ascii="Avenir Next LT Pro Light" w:hAnsi="Avenir Next LT Pro Light"/>
          <w:color w:val="595959"/>
          <w:szCs w:val="24"/>
        </w:rPr>
        <w:t xml:space="preserve"> for:</w:t>
      </w:r>
    </w:p>
    <w:p w14:paraId="62FF4536" w14:textId="2D5D9F56" w:rsidR="002578C6" w:rsidRDefault="00CA629D" w:rsidP="00201E7C">
      <w:pPr>
        <w:ind w:left="1080"/>
        <w:rPr>
          <w:rFonts w:ascii="Avenir Next LT Pro Light" w:hAnsi="Avenir Next LT Pro Light"/>
          <w:color w:val="595959"/>
          <w:szCs w:val="24"/>
        </w:rPr>
      </w:pPr>
      <w:r>
        <w:rPr>
          <w:rFonts w:ascii="Avenir Next LT Pro Light" w:hAnsi="Avenir Next LT Pro Light"/>
          <w:color w:val="595959"/>
          <w:szCs w:val="24"/>
        </w:rPr>
        <w:t>“</w:t>
      </w:r>
      <w:r w:rsidR="002578C6">
        <w:rPr>
          <w:rFonts w:ascii="Avenir Next LT Pro Light" w:hAnsi="Avenir Next LT Pro Light"/>
          <w:color w:val="595959"/>
          <w:szCs w:val="24"/>
        </w:rPr>
        <w:t>A custom web application for an AI-assisted</w:t>
      </w:r>
      <w:r w:rsidR="00A04F7E">
        <w:rPr>
          <w:rFonts w:ascii="Avenir Next LT Pro Light" w:hAnsi="Avenir Next LT Pro Light"/>
          <w:color w:val="595959"/>
          <w:szCs w:val="24"/>
        </w:rPr>
        <w:t xml:space="preserve"> room design and visualization portal</w:t>
      </w:r>
      <w:r>
        <w:rPr>
          <w:rFonts w:ascii="Avenir Next LT Pro Light" w:hAnsi="Avenir Next LT Pro Light"/>
          <w:color w:val="595959"/>
          <w:szCs w:val="24"/>
        </w:rPr>
        <w:t>.”</w:t>
      </w:r>
    </w:p>
    <w:p w14:paraId="2006BDB6" w14:textId="13B0DC28" w:rsidR="00CA629D" w:rsidRDefault="003D68CC" w:rsidP="00201E7C">
      <w:pPr>
        <w:ind w:left="1080"/>
        <w:rPr>
          <w:rFonts w:ascii="Avenir Next LT Pro Light" w:hAnsi="Avenir Next LT Pro Light"/>
          <w:b/>
          <w:bCs/>
          <w:i/>
          <w:iCs/>
          <w:color w:val="595959"/>
          <w:szCs w:val="24"/>
        </w:rPr>
      </w:pPr>
      <w:r>
        <w:rPr>
          <w:rFonts w:ascii="Avenir Next LT Pro Light" w:hAnsi="Avenir Next LT Pro Light"/>
          <w:b/>
          <w:bCs/>
          <w:i/>
          <w:iCs/>
          <w:color w:val="595959"/>
          <w:szCs w:val="24"/>
        </w:rPr>
        <w:t>Option B: Game / Interactive Experience Studios</w:t>
      </w:r>
    </w:p>
    <w:p w14:paraId="654A105A" w14:textId="28379F74" w:rsidR="003D68CC" w:rsidRDefault="003D68CC" w:rsidP="00201E7C">
      <w:pPr>
        <w:ind w:left="1080"/>
        <w:rPr>
          <w:rFonts w:ascii="Avenir Next LT Pro Light" w:hAnsi="Avenir Next LT Pro Light"/>
          <w:color w:val="595959"/>
          <w:szCs w:val="24"/>
        </w:rPr>
      </w:pPr>
      <w:r>
        <w:rPr>
          <w:rFonts w:ascii="Avenir Next LT Pro Light" w:hAnsi="Avenir Next LT Pro Light"/>
          <w:color w:val="595959"/>
          <w:szCs w:val="24"/>
        </w:rPr>
        <w:t>Because your document explicitly says:</w:t>
      </w:r>
    </w:p>
    <w:p w14:paraId="29F2BF1B" w14:textId="5DB2B203" w:rsidR="00AC20E7" w:rsidRDefault="00AC20E7" w:rsidP="00201E7C">
      <w:pPr>
        <w:ind w:left="1080"/>
        <w:rPr>
          <w:rFonts w:ascii="Avenir Next LT Pro Light" w:hAnsi="Avenir Next LT Pro Light"/>
          <w:color w:val="595959"/>
          <w:szCs w:val="24"/>
        </w:rPr>
      </w:pPr>
      <w:r>
        <w:rPr>
          <w:rFonts w:ascii="Avenir Next LT Pro Light" w:hAnsi="Avenir Next LT Pro Light"/>
          <w:color w:val="595959"/>
          <w:szCs w:val="24"/>
        </w:rPr>
        <w:t>“The AI portals… could be designed as a game.”</w:t>
      </w:r>
    </w:p>
    <w:p w14:paraId="5817823D" w14:textId="546A196D" w:rsidR="00F22DD7" w:rsidRDefault="00F22DD7" w:rsidP="00201E7C">
      <w:pPr>
        <w:ind w:left="1080"/>
        <w:rPr>
          <w:rFonts w:ascii="Avenir Next LT Pro Light" w:hAnsi="Avenir Next LT Pro Light"/>
          <w:color w:val="595959"/>
          <w:szCs w:val="24"/>
        </w:rPr>
      </w:pPr>
      <w:r>
        <w:rPr>
          <w:rFonts w:ascii="Avenir Next LT Pro Light" w:hAnsi="Avenir Next LT Pro Light"/>
          <w:color w:val="595959"/>
          <w:szCs w:val="24"/>
        </w:rPr>
        <w:t>You can also talk to:</w:t>
      </w:r>
    </w:p>
    <w:p w14:paraId="0F9EE9E5" w14:textId="6D92BCE8" w:rsidR="00F22DD7" w:rsidRDefault="00F22DD7" w:rsidP="00624B6C">
      <w:pPr>
        <w:pStyle w:val="ListParagraph"/>
        <w:numPr>
          <w:ilvl w:val="0"/>
          <w:numId w:val="86"/>
        </w:numPr>
        <w:rPr>
          <w:rFonts w:ascii="Avenir Next LT Pro Light" w:hAnsi="Avenir Next LT Pro Light"/>
          <w:color w:val="595959"/>
          <w:szCs w:val="24"/>
        </w:rPr>
      </w:pPr>
      <w:r>
        <w:rPr>
          <w:rFonts w:ascii="Avenir Next LT Pro Light" w:hAnsi="Avenir Next LT Pro Light"/>
          <w:color w:val="595959"/>
          <w:szCs w:val="24"/>
        </w:rPr>
        <w:t>Game studios</w:t>
      </w:r>
    </w:p>
    <w:p w14:paraId="3220678E" w14:textId="20398493" w:rsidR="00F22DD7" w:rsidRDefault="00F22DD7" w:rsidP="00624B6C">
      <w:pPr>
        <w:pStyle w:val="ListParagraph"/>
        <w:numPr>
          <w:ilvl w:val="0"/>
          <w:numId w:val="86"/>
        </w:numPr>
        <w:rPr>
          <w:rFonts w:ascii="Avenir Next LT Pro Light" w:hAnsi="Avenir Next LT Pro Light"/>
          <w:color w:val="595959"/>
          <w:szCs w:val="24"/>
        </w:rPr>
      </w:pPr>
      <w:r>
        <w:rPr>
          <w:rFonts w:ascii="Avenir Next LT Pro Light" w:hAnsi="Avenir Next LT Pro Light"/>
          <w:color w:val="595959"/>
          <w:szCs w:val="24"/>
        </w:rPr>
        <w:t>Interactive 3D</w:t>
      </w:r>
      <w:r w:rsidR="00147B25">
        <w:rPr>
          <w:rFonts w:ascii="Avenir Next LT Pro Light" w:hAnsi="Avenir Next LT Pro Light"/>
          <w:color w:val="595959"/>
          <w:szCs w:val="24"/>
        </w:rPr>
        <w:t xml:space="preserve"> or simulation developers</w:t>
      </w:r>
    </w:p>
    <w:p w14:paraId="606623FE" w14:textId="5A4755BA" w:rsidR="00147B25" w:rsidRDefault="00147B25" w:rsidP="00147B25">
      <w:pPr>
        <w:rPr>
          <w:rFonts w:ascii="Avenir Next LT Pro Light" w:hAnsi="Avenir Next LT Pro Light"/>
          <w:color w:val="595959"/>
          <w:szCs w:val="24"/>
        </w:rPr>
      </w:pPr>
      <w:r>
        <w:rPr>
          <w:rFonts w:ascii="Avenir Next LT Pro Light" w:hAnsi="Avenir Next LT Pro Light"/>
          <w:color w:val="595959"/>
          <w:szCs w:val="24"/>
        </w:rPr>
        <w:t>They are especially useful for:</w:t>
      </w:r>
    </w:p>
    <w:p w14:paraId="7B937AA4" w14:textId="4B03354C" w:rsidR="00147B25" w:rsidRDefault="00BB488B" w:rsidP="00624B6C">
      <w:pPr>
        <w:pStyle w:val="ListParagraph"/>
        <w:numPr>
          <w:ilvl w:val="0"/>
          <w:numId w:val="87"/>
        </w:numPr>
        <w:rPr>
          <w:rFonts w:ascii="Avenir Next LT Pro Light" w:hAnsi="Avenir Next LT Pro Light"/>
          <w:color w:val="595959"/>
          <w:szCs w:val="24"/>
        </w:rPr>
      </w:pPr>
      <w:r>
        <w:rPr>
          <w:rFonts w:ascii="Avenir Next LT Pro Light" w:hAnsi="Avenir Next LT Pro Light"/>
          <w:color w:val="595959"/>
          <w:szCs w:val="24"/>
        </w:rPr>
        <w:t>Drag-and-drop design</w:t>
      </w:r>
    </w:p>
    <w:p w14:paraId="5AB9B249" w14:textId="2D7BD2F0" w:rsidR="00BB488B" w:rsidRDefault="00BB488B" w:rsidP="00624B6C">
      <w:pPr>
        <w:pStyle w:val="ListParagraph"/>
        <w:numPr>
          <w:ilvl w:val="0"/>
          <w:numId w:val="87"/>
        </w:numPr>
        <w:rPr>
          <w:rFonts w:ascii="Avenir Next LT Pro Light" w:hAnsi="Avenir Next LT Pro Light"/>
          <w:color w:val="595959"/>
          <w:szCs w:val="24"/>
        </w:rPr>
      </w:pPr>
      <w:r>
        <w:rPr>
          <w:rFonts w:ascii="Avenir Next LT Pro Light" w:hAnsi="Avenir Next LT Pro Light"/>
          <w:color w:val="595959"/>
          <w:szCs w:val="24"/>
        </w:rPr>
        <w:t>Visual environment</w:t>
      </w:r>
    </w:p>
    <w:p w14:paraId="08A19243" w14:textId="2C3B7069" w:rsidR="00BB488B" w:rsidRDefault="00B665FB" w:rsidP="00624B6C">
      <w:pPr>
        <w:pStyle w:val="ListParagraph"/>
        <w:numPr>
          <w:ilvl w:val="0"/>
          <w:numId w:val="87"/>
        </w:numPr>
        <w:rPr>
          <w:rFonts w:ascii="Avenir Next LT Pro Light" w:hAnsi="Avenir Next LT Pro Light"/>
          <w:color w:val="595959"/>
          <w:szCs w:val="24"/>
        </w:rPr>
      </w:pPr>
      <w:r>
        <w:rPr>
          <w:rFonts w:ascii="Avenir Next LT Pro Light" w:hAnsi="Avenir Next LT Pro Light"/>
          <w:color w:val="595959"/>
          <w:szCs w:val="24"/>
        </w:rPr>
        <w:t>G</w:t>
      </w:r>
      <w:r w:rsidR="00BB488B">
        <w:rPr>
          <w:rFonts w:ascii="Avenir Next LT Pro Light" w:hAnsi="Avenir Next LT Pro Light"/>
          <w:color w:val="595959"/>
          <w:szCs w:val="24"/>
        </w:rPr>
        <w:t>amifi</w:t>
      </w:r>
      <w:r>
        <w:rPr>
          <w:rFonts w:ascii="Avenir Next LT Pro Light" w:hAnsi="Avenir Next LT Pro Light"/>
          <w:color w:val="595959"/>
          <w:szCs w:val="24"/>
        </w:rPr>
        <w:t>ed interaction</w:t>
      </w:r>
    </w:p>
    <w:p w14:paraId="5A8EC3BD" w14:textId="5DA14B52" w:rsidR="00B665FB" w:rsidRDefault="00967432" w:rsidP="00B665FB">
      <w:pPr>
        <w:ind w:left="360"/>
        <w:rPr>
          <w:rFonts w:ascii="Avenir Next LT Pro Light" w:hAnsi="Avenir Next LT Pro Light"/>
          <w:b/>
          <w:bCs/>
          <w:i/>
          <w:iCs/>
          <w:color w:val="595959"/>
          <w:szCs w:val="24"/>
        </w:rPr>
      </w:pPr>
      <w:r>
        <w:rPr>
          <w:rFonts w:ascii="Avenir Next LT Pro Light" w:hAnsi="Avenir Next LT Pro Light"/>
          <w:b/>
          <w:bCs/>
          <w:i/>
          <w:iCs/>
          <w:color w:val="595959"/>
          <w:szCs w:val="24"/>
        </w:rPr>
        <w:t>Option C: AI-focused product</w:t>
      </w:r>
      <w:r w:rsidR="00262C98">
        <w:rPr>
          <w:rFonts w:ascii="Avenir Next LT Pro Light" w:hAnsi="Avenir Next LT Pro Light"/>
          <w:b/>
          <w:bCs/>
          <w:i/>
          <w:iCs/>
          <w:color w:val="595959"/>
          <w:szCs w:val="24"/>
        </w:rPr>
        <w:t xml:space="preserve"> studios</w:t>
      </w:r>
    </w:p>
    <w:p w14:paraId="3CB7BDEF" w14:textId="2562FB5E" w:rsidR="00262C98" w:rsidRDefault="00262C98" w:rsidP="00B665FB">
      <w:pPr>
        <w:ind w:left="360"/>
        <w:rPr>
          <w:rFonts w:ascii="Avenir Next LT Pro Light" w:hAnsi="Avenir Next LT Pro Light"/>
          <w:color w:val="595959"/>
          <w:szCs w:val="24"/>
        </w:rPr>
      </w:pPr>
      <w:r>
        <w:rPr>
          <w:rFonts w:ascii="Avenir Next LT Pro Light" w:hAnsi="Avenir Next LT Pro Light"/>
          <w:color w:val="595959"/>
          <w:szCs w:val="24"/>
        </w:rPr>
        <w:t>These are newer firms that specialize</w:t>
      </w:r>
      <w:r w:rsidR="00130E03">
        <w:rPr>
          <w:rFonts w:ascii="Avenir Next LT Pro Light" w:hAnsi="Avenir Next LT Pro Light"/>
          <w:color w:val="595959"/>
          <w:szCs w:val="24"/>
        </w:rPr>
        <w:t xml:space="preserve"> in:</w:t>
      </w:r>
    </w:p>
    <w:p w14:paraId="25846CB5" w14:textId="453691DD" w:rsidR="00130E03" w:rsidRDefault="00130E03" w:rsidP="00624B6C">
      <w:pPr>
        <w:pStyle w:val="ListParagraph"/>
        <w:numPr>
          <w:ilvl w:val="0"/>
          <w:numId w:val="88"/>
        </w:numPr>
        <w:rPr>
          <w:rFonts w:ascii="Avenir Next LT Pro Light" w:hAnsi="Avenir Next LT Pro Light"/>
          <w:color w:val="595959"/>
          <w:szCs w:val="24"/>
        </w:rPr>
      </w:pPr>
      <w:r>
        <w:rPr>
          <w:rFonts w:ascii="Avenir Next LT Pro Light" w:hAnsi="Avenir Next LT Pro Light"/>
          <w:color w:val="595959"/>
          <w:szCs w:val="24"/>
        </w:rPr>
        <w:t>AI-powered applications</w:t>
      </w:r>
    </w:p>
    <w:p w14:paraId="1B8E046A" w14:textId="168DCE90" w:rsidR="00130E03" w:rsidRDefault="00492FC5" w:rsidP="00624B6C">
      <w:pPr>
        <w:pStyle w:val="ListParagraph"/>
        <w:numPr>
          <w:ilvl w:val="0"/>
          <w:numId w:val="88"/>
        </w:numPr>
        <w:rPr>
          <w:rFonts w:ascii="Avenir Next LT Pro Light" w:hAnsi="Avenir Next LT Pro Light"/>
          <w:color w:val="595959"/>
          <w:szCs w:val="24"/>
        </w:rPr>
      </w:pPr>
      <w:r>
        <w:rPr>
          <w:rFonts w:ascii="Avenir Next LT Pro Light" w:hAnsi="Avenir Next LT Pro Light"/>
          <w:color w:val="595959"/>
          <w:szCs w:val="24"/>
        </w:rPr>
        <w:t>V</w:t>
      </w:r>
      <w:r w:rsidR="00130E03">
        <w:rPr>
          <w:rFonts w:ascii="Avenir Next LT Pro Light" w:hAnsi="Avenir Next LT Pro Light"/>
          <w:color w:val="595959"/>
          <w:szCs w:val="24"/>
        </w:rPr>
        <w:t>is</w:t>
      </w:r>
      <w:r>
        <w:rPr>
          <w:rFonts w:ascii="Avenir Next LT Pro Light" w:hAnsi="Avenir Next LT Pro Light"/>
          <w:color w:val="595959"/>
          <w:szCs w:val="24"/>
        </w:rPr>
        <w:t>ualization tools</w:t>
      </w:r>
    </w:p>
    <w:p w14:paraId="2966F416" w14:textId="3634EB51" w:rsidR="00492FC5" w:rsidRDefault="00492FC5" w:rsidP="00624B6C">
      <w:pPr>
        <w:pStyle w:val="ListParagraph"/>
        <w:numPr>
          <w:ilvl w:val="0"/>
          <w:numId w:val="88"/>
        </w:numPr>
        <w:rPr>
          <w:rFonts w:ascii="Avenir Next LT Pro Light" w:hAnsi="Avenir Next LT Pro Light"/>
          <w:color w:val="595959"/>
          <w:szCs w:val="24"/>
        </w:rPr>
      </w:pPr>
      <w:r>
        <w:rPr>
          <w:rFonts w:ascii="Avenir Next LT Pro Light" w:hAnsi="Avenir Next LT Pro Light"/>
          <w:color w:val="595959"/>
          <w:szCs w:val="24"/>
        </w:rPr>
        <w:t>Generative or rule-based design system</w:t>
      </w:r>
    </w:p>
    <w:p w14:paraId="1F45C88F" w14:textId="132C6FB5" w:rsidR="00492FC5" w:rsidRDefault="0014392E" w:rsidP="00492FC5">
      <w:pPr>
        <w:rPr>
          <w:rFonts w:ascii="Avenir Next LT Pro Light" w:hAnsi="Avenir Next LT Pro Light"/>
          <w:color w:val="595959"/>
          <w:szCs w:val="24"/>
        </w:rPr>
      </w:pPr>
      <w:r>
        <w:rPr>
          <w:rFonts w:ascii="Avenir Next LT Pro Light" w:hAnsi="Avenir Next LT Pro Light"/>
          <w:color w:val="595959"/>
          <w:szCs w:val="24"/>
        </w:rPr>
        <w:t>They are useful when:</w:t>
      </w:r>
    </w:p>
    <w:p w14:paraId="0F1732B6" w14:textId="398014A3" w:rsidR="0014392E" w:rsidRDefault="0014392E" w:rsidP="00624B6C">
      <w:pPr>
        <w:pStyle w:val="ListParagraph"/>
        <w:numPr>
          <w:ilvl w:val="0"/>
          <w:numId w:val="89"/>
        </w:numPr>
        <w:rPr>
          <w:rFonts w:ascii="Avenir Next LT Pro Light" w:hAnsi="Avenir Next LT Pro Light"/>
          <w:color w:val="595959"/>
          <w:szCs w:val="24"/>
        </w:rPr>
      </w:pPr>
      <w:r>
        <w:rPr>
          <w:rFonts w:ascii="Avenir Next LT Pro Light" w:hAnsi="Avenir Next LT Pro Light"/>
          <w:color w:val="595959"/>
          <w:szCs w:val="24"/>
        </w:rPr>
        <w:t>AI logic + UI must work together</w:t>
      </w:r>
    </w:p>
    <w:p w14:paraId="38AE65EA" w14:textId="207C21BA" w:rsidR="00032257" w:rsidRDefault="00032257" w:rsidP="00624B6C">
      <w:pPr>
        <w:pStyle w:val="ListParagraph"/>
        <w:numPr>
          <w:ilvl w:val="0"/>
          <w:numId w:val="89"/>
        </w:numPr>
        <w:rPr>
          <w:rFonts w:ascii="Avenir Next LT Pro Light" w:hAnsi="Avenir Next LT Pro Light"/>
          <w:color w:val="595959"/>
          <w:szCs w:val="24"/>
        </w:rPr>
      </w:pPr>
      <w:r>
        <w:rPr>
          <w:rFonts w:ascii="Avenir Next LT Pro Light" w:hAnsi="Avenir Next LT Pro Light"/>
          <w:color w:val="595959"/>
          <w:szCs w:val="24"/>
        </w:rPr>
        <w:t>You want smart defaults, recommendations, or guided design</w:t>
      </w:r>
    </w:p>
    <w:p w14:paraId="37F25184" w14:textId="77777777" w:rsidR="00AD0E07" w:rsidRDefault="00AD0E07" w:rsidP="00AD0E07">
      <w:pPr>
        <w:pStyle w:val="ListParagraph"/>
        <w:rPr>
          <w:rFonts w:ascii="Avenir Next LT Pro Light" w:hAnsi="Avenir Next LT Pro Light"/>
          <w:color w:val="595959"/>
          <w:szCs w:val="24"/>
        </w:rPr>
      </w:pPr>
    </w:p>
    <w:p w14:paraId="754ABB5C" w14:textId="00510780" w:rsidR="00FA5E15" w:rsidRPr="000A01AE" w:rsidRDefault="00075B5B" w:rsidP="000A01AE">
      <w:pPr>
        <w:rPr>
          <w:rFonts w:ascii="Avenir Next LT Pro Light" w:hAnsi="Avenir Next LT Pro Light"/>
          <w:b/>
          <w:bCs/>
          <w:i/>
          <w:iCs/>
          <w:color w:val="595959"/>
          <w:szCs w:val="24"/>
        </w:rPr>
      </w:pPr>
      <w:r w:rsidRPr="000A01AE">
        <w:rPr>
          <w:rFonts w:ascii="Avenir Next LT Pro Light" w:hAnsi="Avenir Next LT Pro Light"/>
          <w:b/>
          <w:bCs/>
          <w:i/>
          <w:iCs/>
          <w:color w:val="595959"/>
          <w:szCs w:val="24"/>
        </w:rPr>
        <w:t xml:space="preserve">Step </w:t>
      </w:r>
      <w:r w:rsidR="000A01AE">
        <w:rPr>
          <w:rFonts w:ascii="Avenir Next LT Pro Light" w:hAnsi="Avenir Next LT Pro Light"/>
          <w:b/>
          <w:bCs/>
          <w:i/>
          <w:iCs/>
          <w:color w:val="595959"/>
          <w:szCs w:val="24"/>
        </w:rPr>
        <w:t>3:</w:t>
      </w:r>
      <w:r w:rsidRPr="000A01AE">
        <w:rPr>
          <w:rFonts w:ascii="Avenir Next LT Pro Light" w:hAnsi="Avenir Next LT Pro Light"/>
          <w:b/>
          <w:bCs/>
          <w:i/>
          <w:iCs/>
          <w:color w:val="595959"/>
          <w:szCs w:val="24"/>
        </w:rPr>
        <w:t xml:space="preserve"> What you do not need (yet)</w:t>
      </w:r>
    </w:p>
    <w:p w14:paraId="7984A2BF" w14:textId="283E533E" w:rsidR="00075B5B" w:rsidRDefault="00CB71BB" w:rsidP="00A548BC">
      <w:pPr>
        <w:pStyle w:val="ListParagraph"/>
        <w:rPr>
          <w:rFonts w:ascii="Avenir Next LT Pro Light" w:hAnsi="Avenir Next LT Pro Light"/>
          <w:b/>
          <w:bCs/>
          <w:color w:val="595959"/>
          <w:szCs w:val="24"/>
        </w:rPr>
      </w:pPr>
      <w:r>
        <w:rPr>
          <w:rFonts w:ascii="Avenir Next LT Pro Light" w:hAnsi="Avenir Next LT Pro Light"/>
          <w:color w:val="595959"/>
          <w:szCs w:val="24"/>
        </w:rPr>
        <w:t xml:space="preserve">Based on your documents, you </w:t>
      </w:r>
      <w:r>
        <w:rPr>
          <w:rFonts w:ascii="Avenir Next LT Pro Light" w:hAnsi="Avenir Next LT Pro Light"/>
          <w:b/>
          <w:bCs/>
          <w:color w:val="595959"/>
          <w:szCs w:val="24"/>
        </w:rPr>
        <w:t>do not need:</w:t>
      </w:r>
    </w:p>
    <w:p w14:paraId="0910ACAF" w14:textId="0F423259" w:rsidR="000C3444" w:rsidRDefault="00BD3270" w:rsidP="00624B6C">
      <w:pPr>
        <w:pStyle w:val="ListParagraph"/>
        <w:numPr>
          <w:ilvl w:val="0"/>
          <w:numId w:val="89"/>
        </w:numPr>
        <w:rPr>
          <w:rFonts w:ascii="Avenir Next LT Pro Light" w:hAnsi="Avenir Next LT Pro Light"/>
          <w:color w:val="595959"/>
          <w:szCs w:val="24"/>
        </w:rPr>
      </w:pPr>
      <w:r>
        <w:rPr>
          <w:rFonts w:ascii="Avenir Next LT Pro Light" w:hAnsi="Avenir Next LT Pro Light"/>
          <w:color w:val="595959"/>
          <w:szCs w:val="24"/>
        </w:rPr>
        <w:t>A massive in-house engineering team</w:t>
      </w:r>
    </w:p>
    <w:p w14:paraId="78F71C93" w14:textId="5CE1D27A" w:rsidR="00BD3270" w:rsidRDefault="00BD3270" w:rsidP="00624B6C">
      <w:pPr>
        <w:pStyle w:val="ListParagraph"/>
        <w:numPr>
          <w:ilvl w:val="0"/>
          <w:numId w:val="89"/>
        </w:numPr>
        <w:rPr>
          <w:rFonts w:ascii="Avenir Next LT Pro Light" w:hAnsi="Avenir Next LT Pro Light"/>
          <w:color w:val="595959"/>
          <w:szCs w:val="24"/>
        </w:rPr>
      </w:pPr>
      <w:r>
        <w:rPr>
          <w:rFonts w:ascii="Avenir Next LT Pro Light" w:hAnsi="Avenir Next LT Pro Light"/>
          <w:color w:val="595959"/>
          <w:szCs w:val="24"/>
        </w:rPr>
        <w:t>A resea</w:t>
      </w:r>
      <w:r w:rsidR="0012587B">
        <w:rPr>
          <w:rFonts w:ascii="Avenir Next LT Pro Light" w:hAnsi="Avenir Next LT Pro Light"/>
          <w:color w:val="595959"/>
          <w:szCs w:val="24"/>
        </w:rPr>
        <w:t>rch AI lab</w:t>
      </w:r>
    </w:p>
    <w:p w14:paraId="6A360D81" w14:textId="076C3827" w:rsidR="0012587B" w:rsidRDefault="0012587B" w:rsidP="00624B6C">
      <w:pPr>
        <w:pStyle w:val="ListParagraph"/>
        <w:numPr>
          <w:ilvl w:val="0"/>
          <w:numId w:val="89"/>
        </w:numPr>
        <w:rPr>
          <w:rFonts w:ascii="Avenir Next LT Pro Light" w:hAnsi="Avenir Next LT Pro Light"/>
          <w:color w:val="595959"/>
          <w:szCs w:val="24"/>
        </w:rPr>
      </w:pPr>
      <w:r>
        <w:rPr>
          <w:rFonts w:ascii="Avenir Next LT Pro Light" w:hAnsi="Avenir Next LT Pro Light"/>
          <w:color w:val="595959"/>
          <w:szCs w:val="24"/>
        </w:rPr>
        <w:t>A generic website designer</w:t>
      </w:r>
    </w:p>
    <w:p w14:paraId="331EBF40" w14:textId="7681D0C5" w:rsidR="0012587B" w:rsidRDefault="000A01AE" w:rsidP="0012587B">
      <w:pPr>
        <w:ind w:left="360"/>
        <w:rPr>
          <w:rFonts w:ascii="Avenir Next LT Pro Light" w:hAnsi="Avenir Next LT Pro Light"/>
          <w:color w:val="595959"/>
          <w:szCs w:val="24"/>
        </w:rPr>
      </w:pPr>
      <w:r>
        <w:rPr>
          <w:rFonts w:ascii="Avenir Next LT Pro Light" w:hAnsi="Avenir Next LT Pro Light"/>
          <w:color w:val="595959"/>
          <w:szCs w:val="24"/>
        </w:rPr>
        <w:t>The</w:t>
      </w:r>
      <w:r w:rsidR="00083886">
        <w:rPr>
          <w:rFonts w:ascii="Avenir Next LT Pro Light" w:hAnsi="Avenir Next LT Pro Light"/>
          <w:color w:val="595959"/>
          <w:szCs w:val="24"/>
        </w:rPr>
        <w:t xml:space="preserve"> plan explicitly assumes </w:t>
      </w:r>
      <w:r w:rsidR="00083886">
        <w:rPr>
          <w:rFonts w:ascii="Avenir Next LT Pro Light" w:hAnsi="Avenir Next LT Pro Light"/>
          <w:b/>
          <w:bCs/>
          <w:color w:val="595959"/>
          <w:szCs w:val="24"/>
        </w:rPr>
        <w:t>minimal long-term</w:t>
      </w:r>
      <w:r w:rsidR="00F332C6">
        <w:rPr>
          <w:rFonts w:ascii="Avenir Next LT Pro Light" w:hAnsi="Avenir Next LT Pro Light"/>
          <w:b/>
          <w:bCs/>
          <w:color w:val="595959"/>
          <w:szCs w:val="24"/>
        </w:rPr>
        <w:t xml:space="preserve"> tech labor </w:t>
      </w:r>
      <w:r w:rsidR="00BD17C7">
        <w:rPr>
          <w:rFonts w:ascii="Avenir Next LT Pro Light" w:hAnsi="Avenir Next LT Pro Light"/>
          <w:color w:val="595959"/>
          <w:szCs w:val="24"/>
        </w:rPr>
        <w:t>after initial build, which alig</w:t>
      </w:r>
      <w:r w:rsidR="004F31CA">
        <w:rPr>
          <w:rFonts w:ascii="Avenir Next LT Pro Light" w:hAnsi="Avenir Next LT Pro Light"/>
          <w:color w:val="595959"/>
          <w:szCs w:val="24"/>
        </w:rPr>
        <w:t>ns with contractor or studio work.</w:t>
      </w:r>
    </w:p>
    <w:p w14:paraId="37957C68" w14:textId="6DEB3B55" w:rsidR="00126018" w:rsidRDefault="00AD0E07" w:rsidP="000A01AE">
      <w:pPr>
        <w:rPr>
          <w:rFonts w:ascii="Avenir Next LT Pro Light" w:hAnsi="Avenir Next LT Pro Light"/>
          <w:b/>
          <w:bCs/>
          <w:i/>
          <w:iCs/>
          <w:color w:val="595959"/>
          <w:szCs w:val="24"/>
        </w:rPr>
      </w:pPr>
      <w:r>
        <w:rPr>
          <w:rFonts w:ascii="Avenir Next LT Pro Light" w:hAnsi="Avenir Next LT Pro Light"/>
          <w:b/>
          <w:bCs/>
          <w:i/>
          <w:iCs/>
          <w:color w:val="595959"/>
          <w:szCs w:val="24"/>
        </w:rPr>
        <w:t>Step 4:</w:t>
      </w:r>
      <w:r w:rsidR="001F0CBF">
        <w:rPr>
          <w:rFonts w:ascii="Avenir Next LT Pro Light" w:hAnsi="Avenir Next LT Pro Light"/>
          <w:b/>
          <w:bCs/>
          <w:i/>
          <w:iCs/>
          <w:color w:val="595959"/>
          <w:szCs w:val="24"/>
        </w:rPr>
        <w:t xml:space="preserve"> What you </w:t>
      </w:r>
      <w:r w:rsidR="006C492C">
        <w:rPr>
          <w:rFonts w:ascii="Avenir Next LT Pro Light" w:hAnsi="Avenir Next LT Pro Light"/>
          <w:b/>
          <w:bCs/>
          <w:i/>
          <w:iCs/>
          <w:color w:val="595959"/>
          <w:szCs w:val="24"/>
        </w:rPr>
        <w:t>say</w:t>
      </w:r>
      <w:r w:rsidR="001F0CBF">
        <w:rPr>
          <w:rFonts w:ascii="Avenir Next LT Pro Light" w:hAnsi="Avenir Next LT Pro Light"/>
          <w:b/>
          <w:bCs/>
          <w:i/>
          <w:iCs/>
          <w:color w:val="595959"/>
          <w:szCs w:val="24"/>
        </w:rPr>
        <w:t xml:space="preserve"> when you contact them</w:t>
      </w:r>
    </w:p>
    <w:p w14:paraId="2B09524E" w14:textId="60B489A0" w:rsidR="006C492C" w:rsidRDefault="006C492C" w:rsidP="000A01AE">
      <w:pPr>
        <w:rPr>
          <w:rFonts w:ascii="Avenir Next LT Pro Light" w:hAnsi="Avenir Next LT Pro Light"/>
          <w:color w:val="595959"/>
          <w:szCs w:val="24"/>
        </w:rPr>
      </w:pPr>
      <w:r>
        <w:rPr>
          <w:rFonts w:ascii="Avenir Next LT Pro Light" w:hAnsi="Avenir Next LT Pro Light"/>
          <w:color w:val="595959"/>
          <w:szCs w:val="24"/>
        </w:rPr>
        <w:t xml:space="preserve">Here is </w:t>
      </w:r>
      <w:r w:rsidR="0036544C">
        <w:rPr>
          <w:rFonts w:ascii="Avenir Next LT Pro Light" w:hAnsi="Avenir Next LT Pro Light"/>
          <w:b/>
          <w:bCs/>
          <w:color w:val="595959"/>
          <w:szCs w:val="24"/>
        </w:rPr>
        <w:t xml:space="preserve">what </w:t>
      </w:r>
      <w:r w:rsidR="00A12E1C">
        <w:rPr>
          <w:rFonts w:ascii="Avenir Next LT Pro Light" w:hAnsi="Avenir Next LT Pro Light"/>
          <w:color w:val="595959"/>
          <w:szCs w:val="24"/>
        </w:rPr>
        <w:t>you can use (this matters):</w:t>
      </w:r>
    </w:p>
    <w:p w14:paraId="720ADDC4" w14:textId="3A504DCD" w:rsidR="00A12E1C" w:rsidRDefault="0087513F" w:rsidP="000A01AE">
      <w:pPr>
        <w:rPr>
          <w:rFonts w:ascii="Avenir Next LT Pro Light" w:hAnsi="Avenir Next LT Pro Light"/>
          <w:color w:val="595959"/>
          <w:szCs w:val="24"/>
        </w:rPr>
      </w:pPr>
      <w:r>
        <w:rPr>
          <w:rFonts w:ascii="Avenir Next LT Pro Light" w:hAnsi="Avenir Next LT Pro Light"/>
          <w:color w:val="595959"/>
          <w:szCs w:val="24"/>
        </w:rPr>
        <w:lastRenderedPageBreak/>
        <w:t>“I’m building a customer-facing web portal where user</w:t>
      </w:r>
      <w:r w:rsidR="006148DF">
        <w:rPr>
          <w:rFonts w:ascii="Avenir Next LT Pro Light" w:hAnsi="Avenir Next LT Pro Light"/>
          <w:color w:val="595959"/>
          <w:szCs w:val="24"/>
        </w:rPr>
        <w:t>s design themed rooms using modular furniture,</w:t>
      </w:r>
      <w:r w:rsidR="00AA531D">
        <w:rPr>
          <w:rFonts w:ascii="Avenir Next LT Pro Light" w:hAnsi="Avenir Next LT Pro Light"/>
          <w:color w:val="595959"/>
          <w:szCs w:val="24"/>
        </w:rPr>
        <w:t xml:space="preserve"> visualize the result, and submit designs for manufacturing</w:t>
      </w:r>
      <w:r w:rsidR="00355B60">
        <w:rPr>
          <w:rFonts w:ascii="Avenir Next LT Pro Light" w:hAnsi="Avenir Next LT Pro Light"/>
          <w:color w:val="595959"/>
          <w:szCs w:val="24"/>
        </w:rPr>
        <w:t>. The experience should feel</w:t>
      </w:r>
      <w:r w:rsidR="002948B5">
        <w:rPr>
          <w:rFonts w:ascii="Avenir Next LT Pro Light" w:hAnsi="Avenir Next LT Pro Light"/>
          <w:color w:val="595959"/>
          <w:szCs w:val="24"/>
        </w:rPr>
        <w:t xml:space="preserve"> game-like and creative, not just transactional</w:t>
      </w:r>
      <w:r w:rsidR="00EE24C6">
        <w:rPr>
          <w:rFonts w:ascii="Avenir Next LT Pro Light" w:hAnsi="Avenir Next LT Pro Light"/>
          <w:color w:val="595959"/>
          <w:szCs w:val="24"/>
        </w:rPr>
        <w:t>. I have a detailed business plan and need a team to build the software</w:t>
      </w:r>
      <w:r w:rsidR="009C53D4">
        <w:rPr>
          <w:rFonts w:ascii="Avenir Next LT Pro Light" w:hAnsi="Avenir Next LT Pro Light"/>
          <w:color w:val="595959"/>
          <w:szCs w:val="24"/>
        </w:rPr>
        <w:t>.”</w:t>
      </w:r>
    </w:p>
    <w:p w14:paraId="74DAA09D" w14:textId="191B0BB6" w:rsidR="009C53D4" w:rsidRDefault="009C53D4" w:rsidP="000A01AE">
      <w:pPr>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Step </w:t>
      </w:r>
      <w:r w:rsidR="002819AF">
        <w:rPr>
          <w:rFonts w:ascii="Avenir Next LT Pro Light" w:hAnsi="Avenir Next LT Pro Light"/>
          <w:b/>
          <w:bCs/>
          <w:i/>
          <w:iCs/>
          <w:color w:val="595959"/>
          <w:szCs w:val="24"/>
        </w:rPr>
        <w:t xml:space="preserve">5: Typical engagement structure </w:t>
      </w:r>
    </w:p>
    <w:p w14:paraId="5E0CE057" w14:textId="12A7C9AE" w:rsidR="004372E1" w:rsidRDefault="00A60C66" w:rsidP="000A01AE">
      <w:pPr>
        <w:rPr>
          <w:rFonts w:ascii="Avenir Next LT Pro Light" w:hAnsi="Avenir Next LT Pro Light"/>
          <w:color w:val="595959"/>
          <w:szCs w:val="24"/>
        </w:rPr>
      </w:pPr>
      <w:r>
        <w:rPr>
          <w:rFonts w:ascii="Avenir Next LT Pro Light" w:hAnsi="Avenir Next LT Pro Light"/>
          <w:color w:val="595959"/>
          <w:szCs w:val="24"/>
        </w:rPr>
        <w:t>The</w:t>
      </w:r>
      <w:r w:rsidR="004372E1">
        <w:rPr>
          <w:rFonts w:ascii="Avenir Next LT Pro Light" w:hAnsi="Avenir Next LT Pro Light"/>
          <w:color w:val="595959"/>
          <w:szCs w:val="24"/>
        </w:rPr>
        <w:t xml:space="preserve"> plan implies this structure:</w:t>
      </w:r>
    </w:p>
    <w:p w14:paraId="34DFDAD4" w14:textId="00EF7178" w:rsidR="00A60C66" w:rsidRDefault="00A60C66" w:rsidP="00624B6C">
      <w:pPr>
        <w:pStyle w:val="ListParagraph"/>
        <w:numPr>
          <w:ilvl w:val="0"/>
          <w:numId w:val="90"/>
        </w:numPr>
        <w:rPr>
          <w:rFonts w:ascii="Avenir Next LT Pro Light" w:hAnsi="Avenir Next LT Pro Light"/>
          <w:color w:val="595959"/>
          <w:szCs w:val="24"/>
        </w:rPr>
      </w:pPr>
      <w:r>
        <w:rPr>
          <w:rFonts w:ascii="Avenir Next LT Pro Light" w:hAnsi="Avenir Next LT Pro Light"/>
          <w:color w:val="595959"/>
          <w:szCs w:val="24"/>
        </w:rPr>
        <w:t xml:space="preserve">You (founder / </w:t>
      </w:r>
      <w:r w:rsidR="00301C38">
        <w:rPr>
          <w:rFonts w:ascii="Avenir Next LT Pro Light" w:hAnsi="Avenir Next LT Pro Light"/>
          <w:color w:val="595959"/>
          <w:szCs w:val="24"/>
        </w:rPr>
        <w:t>vision)</w:t>
      </w:r>
    </w:p>
    <w:p w14:paraId="530C4230" w14:textId="5196F6F7" w:rsidR="00301C38" w:rsidRDefault="00301C38" w:rsidP="00624B6C">
      <w:pPr>
        <w:pStyle w:val="ListParagraph"/>
        <w:numPr>
          <w:ilvl w:val="0"/>
          <w:numId w:val="90"/>
        </w:numPr>
        <w:rPr>
          <w:rFonts w:ascii="Avenir Next LT Pro Light" w:hAnsi="Avenir Next LT Pro Light"/>
          <w:color w:val="595959"/>
          <w:szCs w:val="24"/>
        </w:rPr>
      </w:pPr>
      <w:r>
        <w:rPr>
          <w:rFonts w:ascii="Avenir Next LT Pro Light" w:hAnsi="Avenir Next LT Pro Light"/>
          <w:color w:val="595959"/>
          <w:szCs w:val="24"/>
        </w:rPr>
        <w:t>Technical lead or CTO-type person</w:t>
      </w:r>
    </w:p>
    <w:p w14:paraId="6EA9536D" w14:textId="4E3EC87B" w:rsidR="00301C38" w:rsidRDefault="00301C38" w:rsidP="00624B6C">
      <w:pPr>
        <w:pStyle w:val="ListParagraph"/>
        <w:numPr>
          <w:ilvl w:val="0"/>
          <w:numId w:val="90"/>
        </w:numPr>
        <w:rPr>
          <w:rFonts w:ascii="Avenir Next LT Pro Light" w:hAnsi="Avenir Next LT Pro Light"/>
          <w:color w:val="595959"/>
          <w:szCs w:val="24"/>
        </w:rPr>
      </w:pPr>
      <w:r>
        <w:rPr>
          <w:rFonts w:ascii="Avenir Next LT Pro Light" w:hAnsi="Avenir Next LT Pro Light"/>
          <w:color w:val="595959"/>
          <w:szCs w:val="24"/>
        </w:rPr>
        <w:t>Development agency or studio</w:t>
      </w:r>
    </w:p>
    <w:p w14:paraId="1B2F75B5" w14:textId="794556D7" w:rsidR="00301C38" w:rsidRDefault="00301C38" w:rsidP="00624B6C">
      <w:pPr>
        <w:pStyle w:val="ListParagraph"/>
        <w:numPr>
          <w:ilvl w:val="0"/>
          <w:numId w:val="90"/>
        </w:numPr>
        <w:rPr>
          <w:rFonts w:ascii="Avenir Next LT Pro Light" w:hAnsi="Avenir Next LT Pro Light"/>
          <w:color w:val="595959"/>
          <w:szCs w:val="24"/>
        </w:rPr>
      </w:pPr>
      <w:r>
        <w:rPr>
          <w:rFonts w:ascii="Avenir Next LT Pro Light" w:hAnsi="Avenir Next LT Pro Light"/>
          <w:color w:val="595959"/>
          <w:szCs w:val="24"/>
        </w:rPr>
        <w:t>Ongoing main</w:t>
      </w:r>
      <w:r w:rsidR="00257CF8">
        <w:rPr>
          <w:rFonts w:ascii="Avenir Next LT Pro Light" w:hAnsi="Avenir Next LT Pro Light"/>
          <w:color w:val="595959"/>
          <w:szCs w:val="24"/>
        </w:rPr>
        <w:t>tenance (small)</w:t>
      </w:r>
    </w:p>
    <w:p w14:paraId="4AA34943" w14:textId="44652907" w:rsidR="00257CF8" w:rsidRDefault="00257CF8" w:rsidP="00257CF8">
      <w:pPr>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Step 6: How </w:t>
      </w:r>
      <w:r w:rsidR="003A4F85">
        <w:rPr>
          <w:rFonts w:ascii="Avenir Next LT Pro Light" w:hAnsi="Avenir Next LT Pro Light"/>
          <w:b/>
          <w:bCs/>
          <w:i/>
          <w:iCs/>
          <w:color w:val="595959"/>
          <w:szCs w:val="24"/>
        </w:rPr>
        <w:t>to phrase this</w:t>
      </w:r>
      <w:r w:rsidR="006E64BE">
        <w:rPr>
          <w:rFonts w:ascii="Avenir Next LT Pro Light" w:hAnsi="Avenir Next LT Pro Light"/>
          <w:b/>
          <w:bCs/>
          <w:i/>
          <w:iCs/>
          <w:color w:val="595959"/>
          <w:szCs w:val="24"/>
        </w:rPr>
        <w:t xml:space="preserve"> for </w:t>
      </w:r>
      <w:r w:rsidR="0036544C">
        <w:rPr>
          <w:rFonts w:ascii="Avenir Next LT Pro Light" w:hAnsi="Avenir Next LT Pro Light"/>
          <w:b/>
          <w:bCs/>
          <w:i/>
          <w:iCs/>
          <w:color w:val="595959"/>
          <w:szCs w:val="24"/>
        </w:rPr>
        <w:t>investors</w:t>
      </w:r>
    </w:p>
    <w:p w14:paraId="7AAA6EC1" w14:textId="6E48A0C0" w:rsidR="00A008E4" w:rsidRDefault="0036544C" w:rsidP="00257CF8">
      <w:pPr>
        <w:rPr>
          <w:rFonts w:ascii="Avenir Next LT Pro Light" w:hAnsi="Avenir Next LT Pro Light"/>
          <w:color w:val="595959"/>
          <w:szCs w:val="24"/>
        </w:rPr>
      </w:pPr>
      <w:r>
        <w:rPr>
          <w:rFonts w:ascii="Avenir Next LT Pro Light" w:hAnsi="Avenir Next LT Pro Light"/>
          <w:color w:val="595959"/>
          <w:szCs w:val="24"/>
        </w:rPr>
        <w:t>“</w:t>
      </w:r>
      <w:r w:rsidR="00861EC4">
        <w:rPr>
          <w:rFonts w:ascii="Avenir Next LT Pro Light" w:hAnsi="Avenir Next LT Pro Light"/>
          <w:color w:val="595959"/>
          <w:szCs w:val="24"/>
        </w:rPr>
        <w:t>Dreamscape’s AI portal will be built by a dedicat</w:t>
      </w:r>
      <w:r w:rsidR="00452072">
        <w:rPr>
          <w:rFonts w:ascii="Avenir Next LT Pro Light" w:hAnsi="Avenir Next LT Pro Light"/>
          <w:color w:val="595959"/>
          <w:szCs w:val="24"/>
        </w:rPr>
        <w:t>ed technology function using experienced external deve</w:t>
      </w:r>
      <w:r w:rsidR="00AD1BB0">
        <w:rPr>
          <w:rFonts w:ascii="Avenir Next LT Pro Light" w:hAnsi="Avenir Next LT Pro Light"/>
          <w:color w:val="595959"/>
          <w:szCs w:val="24"/>
        </w:rPr>
        <w:t>lopment partners, with long-term mainten</w:t>
      </w:r>
      <w:r w:rsidR="00496BF5">
        <w:rPr>
          <w:rFonts w:ascii="Avenir Next LT Pro Light" w:hAnsi="Avenir Next LT Pro Light"/>
          <w:color w:val="595959"/>
          <w:szCs w:val="24"/>
        </w:rPr>
        <w:t>ance handled leanly as the platform scales.”</w:t>
      </w:r>
    </w:p>
    <w:p w14:paraId="16490575" w14:textId="65C140D3" w:rsidR="000365C3" w:rsidRDefault="00C708C8" w:rsidP="00257CF8">
      <w:pPr>
        <w:rPr>
          <w:rFonts w:ascii="Avenir Next LT Pro Light" w:hAnsi="Avenir Next LT Pro Light"/>
          <w:b/>
          <w:bCs/>
          <w:i/>
          <w:iCs/>
          <w:color w:val="595959"/>
          <w:szCs w:val="24"/>
        </w:rPr>
      </w:pPr>
      <w:r>
        <w:rPr>
          <w:rFonts w:ascii="Avenir Next LT Pro Light" w:hAnsi="Avenir Next LT Pro Light"/>
          <w:b/>
          <w:bCs/>
          <w:i/>
          <w:iCs/>
          <w:color w:val="595959"/>
          <w:szCs w:val="24"/>
        </w:rPr>
        <w:t xml:space="preserve">Summary </w:t>
      </w:r>
    </w:p>
    <w:p w14:paraId="70B30BDC" w14:textId="649AB641" w:rsidR="00077990" w:rsidRDefault="00077990" w:rsidP="00257CF8">
      <w:pPr>
        <w:rPr>
          <w:rFonts w:ascii="Avenir Next LT Pro Light" w:hAnsi="Avenir Next LT Pro Light"/>
          <w:color w:val="595959"/>
          <w:szCs w:val="24"/>
        </w:rPr>
      </w:pPr>
      <w:r>
        <w:rPr>
          <w:rFonts w:ascii="Avenir Next LT Pro Light" w:hAnsi="Avenir Next LT Pro Light"/>
          <w:color w:val="595959"/>
          <w:szCs w:val="24"/>
        </w:rPr>
        <w:t>To get Dreamscape’s AI portal made, you would:</w:t>
      </w:r>
    </w:p>
    <w:p w14:paraId="4C5E4846" w14:textId="73DACE1B" w:rsidR="00DB6436" w:rsidRPr="00C70782" w:rsidRDefault="00DB6436" w:rsidP="00624B6C">
      <w:pPr>
        <w:pStyle w:val="ListParagraph"/>
        <w:numPr>
          <w:ilvl w:val="0"/>
          <w:numId w:val="91"/>
        </w:numPr>
        <w:rPr>
          <w:rFonts w:ascii="Avenir Next LT Pro Light" w:hAnsi="Avenir Next LT Pro Light"/>
          <w:color w:val="595959"/>
          <w:szCs w:val="24"/>
        </w:rPr>
      </w:pPr>
      <w:r>
        <w:rPr>
          <w:rFonts w:ascii="Avenir Next LT Pro Light" w:hAnsi="Avenir Next LT Pro Light"/>
          <w:color w:val="595959"/>
          <w:szCs w:val="24"/>
        </w:rPr>
        <w:t xml:space="preserve">First talk to a </w:t>
      </w:r>
      <w:r>
        <w:rPr>
          <w:rFonts w:ascii="Avenir Next LT Pro Light" w:hAnsi="Avenir Next LT Pro Light"/>
          <w:b/>
          <w:bCs/>
          <w:color w:val="595959"/>
          <w:szCs w:val="24"/>
        </w:rPr>
        <w:t xml:space="preserve">technical lead / fractional </w:t>
      </w:r>
      <w:r w:rsidR="00C70782">
        <w:rPr>
          <w:rFonts w:ascii="Avenir Next LT Pro Light" w:hAnsi="Avenir Next LT Pro Light"/>
          <w:b/>
          <w:bCs/>
          <w:color w:val="595959"/>
          <w:szCs w:val="24"/>
        </w:rPr>
        <w:t>CTO</w:t>
      </w:r>
    </w:p>
    <w:p w14:paraId="5D16D95F" w14:textId="1D08A4EA" w:rsidR="00C70782" w:rsidRPr="00160C62" w:rsidRDefault="00C70782" w:rsidP="00624B6C">
      <w:pPr>
        <w:pStyle w:val="ListParagraph"/>
        <w:numPr>
          <w:ilvl w:val="0"/>
          <w:numId w:val="91"/>
        </w:numPr>
        <w:rPr>
          <w:rFonts w:ascii="Avenir Next LT Pro Light" w:hAnsi="Avenir Next LT Pro Light"/>
          <w:color w:val="595959"/>
          <w:szCs w:val="24"/>
        </w:rPr>
      </w:pPr>
      <w:r>
        <w:rPr>
          <w:rFonts w:ascii="Avenir Next LT Pro Light" w:hAnsi="Avenir Next LT Pro Light"/>
          <w:color w:val="595959"/>
          <w:szCs w:val="24"/>
        </w:rPr>
        <w:t xml:space="preserve">Then hire a </w:t>
      </w:r>
      <w:r>
        <w:rPr>
          <w:rFonts w:ascii="Avenir Next LT Pro Light" w:hAnsi="Avenir Next LT Pro Light"/>
          <w:b/>
          <w:bCs/>
          <w:color w:val="595959"/>
          <w:szCs w:val="24"/>
        </w:rPr>
        <w:t>custom software development agency</w:t>
      </w:r>
      <w:r w:rsidR="008E345E">
        <w:rPr>
          <w:rFonts w:ascii="Avenir Next LT Pro Light" w:hAnsi="Avenir Next LT Pro Light"/>
          <w:b/>
          <w:bCs/>
          <w:color w:val="595959"/>
          <w:szCs w:val="24"/>
        </w:rPr>
        <w:t>, a game interactive design studio</w:t>
      </w:r>
      <w:r w:rsidR="00160C62">
        <w:rPr>
          <w:rFonts w:ascii="Avenir Next LT Pro Light" w:hAnsi="Avenir Next LT Pro Light"/>
          <w:b/>
          <w:bCs/>
          <w:color w:val="595959"/>
          <w:szCs w:val="24"/>
        </w:rPr>
        <w:t>, or an AI product studio</w:t>
      </w:r>
    </w:p>
    <w:p w14:paraId="204B06B9" w14:textId="6ACC363C" w:rsidR="00160C62" w:rsidRDefault="001C3CA0" w:rsidP="00624B6C">
      <w:pPr>
        <w:pStyle w:val="ListParagraph"/>
        <w:numPr>
          <w:ilvl w:val="0"/>
          <w:numId w:val="91"/>
        </w:numPr>
        <w:rPr>
          <w:rFonts w:ascii="Avenir Next LT Pro Light" w:hAnsi="Avenir Next LT Pro Light"/>
          <w:color w:val="595959"/>
          <w:szCs w:val="24"/>
        </w:rPr>
      </w:pPr>
      <w:r>
        <w:rPr>
          <w:rFonts w:ascii="Avenir Next LT Pro Light" w:hAnsi="Avenir Next LT Pro Light"/>
          <w:color w:val="595959"/>
          <w:szCs w:val="24"/>
        </w:rPr>
        <w:t>Provide them with your business plan and portal workflow</w:t>
      </w:r>
    </w:p>
    <w:p w14:paraId="02D715A4" w14:textId="621BBB9E" w:rsidR="001C3CA0" w:rsidRPr="008E345E" w:rsidRDefault="00D731BB" w:rsidP="00624B6C">
      <w:pPr>
        <w:pStyle w:val="ListParagraph"/>
        <w:numPr>
          <w:ilvl w:val="0"/>
          <w:numId w:val="91"/>
        </w:numPr>
        <w:rPr>
          <w:rFonts w:ascii="Avenir Next LT Pro Light" w:hAnsi="Avenir Next LT Pro Light"/>
          <w:color w:val="595959"/>
          <w:szCs w:val="24"/>
        </w:rPr>
      </w:pPr>
      <w:r>
        <w:rPr>
          <w:rFonts w:ascii="Avenir Next LT Pro Light" w:hAnsi="Avenir Next LT Pro Light"/>
          <w:color w:val="595959"/>
          <w:szCs w:val="24"/>
        </w:rPr>
        <w:t>Let them build the web app while you own the vision</w:t>
      </w:r>
    </w:p>
    <w:p w14:paraId="28BDEAD5" w14:textId="77777777" w:rsidR="00FF4552" w:rsidRPr="00FF4552" w:rsidRDefault="00FF4552" w:rsidP="00257CF8">
      <w:pPr>
        <w:rPr>
          <w:rFonts w:ascii="Avenir Next LT Pro Light" w:hAnsi="Avenir Next LT Pro Light"/>
          <w:color w:val="595959"/>
          <w:szCs w:val="24"/>
        </w:rPr>
      </w:pPr>
    </w:p>
    <w:p w14:paraId="2E5C7F2D" w14:textId="77777777" w:rsidR="004372E1" w:rsidRPr="004372E1" w:rsidRDefault="004372E1" w:rsidP="000A01AE">
      <w:pPr>
        <w:rPr>
          <w:rFonts w:ascii="Avenir Next LT Pro Light" w:hAnsi="Avenir Next LT Pro Light"/>
          <w:color w:val="595959"/>
          <w:szCs w:val="24"/>
        </w:rPr>
      </w:pPr>
    </w:p>
    <w:p w14:paraId="221777C9" w14:textId="77777777" w:rsidR="00BA4CE8" w:rsidRPr="00E54627" w:rsidRDefault="00BA4CE8" w:rsidP="00E54627">
      <w:pPr>
        <w:ind w:left="720"/>
        <w:rPr>
          <w:rFonts w:ascii="Avenir Next LT Pro Light" w:hAnsi="Avenir Next LT Pro Light"/>
          <w:b/>
          <w:bCs/>
          <w:i/>
          <w:iCs/>
          <w:color w:val="595959"/>
          <w:szCs w:val="24"/>
        </w:rPr>
      </w:pPr>
    </w:p>
    <w:p w14:paraId="1507E2A0" w14:textId="77777777" w:rsidR="00F15458" w:rsidRPr="00F15458" w:rsidRDefault="00F15458" w:rsidP="003E729C">
      <w:pPr>
        <w:rPr>
          <w:rFonts w:ascii="Avenir Next LT Pro Light" w:hAnsi="Avenir Next LT Pro Light"/>
          <w:color w:val="595959"/>
          <w:szCs w:val="24"/>
        </w:rPr>
      </w:pPr>
    </w:p>
    <w:p w14:paraId="089A8D31" w14:textId="77777777" w:rsidR="00117D85" w:rsidRPr="00035BE1" w:rsidRDefault="00117D85" w:rsidP="003E729C">
      <w:pPr>
        <w:rPr>
          <w:rFonts w:ascii="Avenir Next LT Pro Light" w:hAnsi="Avenir Next LT Pro Light"/>
          <w:color w:val="595959"/>
          <w:szCs w:val="24"/>
        </w:rPr>
      </w:pPr>
    </w:p>
    <w:p w14:paraId="599D19AF" w14:textId="77777777" w:rsidR="00D3160F" w:rsidRPr="00C4430E" w:rsidRDefault="00D3160F" w:rsidP="00C4430E">
      <w:pPr>
        <w:rPr>
          <w:rFonts w:ascii="Avenir Next LT Pro Light" w:hAnsi="Avenir Next LT Pro Light"/>
          <w:color w:val="595959"/>
          <w:szCs w:val="24"/>
        </w:rPr>
      </w:pPr>
    </w:p>
    <w:p w14:paraId="7B88F0B6" w14:textId="77777777" w:rsidR="0046226C" w:rsidRPr="00BA1F8B" w:rsidRDefault="0046226C" w:rsidP="000331B7">
      <w:pPr>
        <w:rPr>
          <w:rFonts w:ascii="Avenir Next LT Pro Light" w:hAnsi="Avenir Next LT Pro Light"/>
          <w:i/>
          <w:iCs/>
          <w:color w:val="595959"/>
          <w:szCs w:val="24"/>
        </w:rPr>
      </w:pPr>
    </w:p>
    <w:p w14:paraId="044B104F" w14:textId="77777777" w:rsidR="00001F2E" w:rsidRPr="00A34CE6" w:rsidRDefault="00001F2E" w:rsidP="00A34CE6">
      <w:pPr>
        <w:rPr>
          <w:rFonts w:ascii="Avenir Next LT Pro Light" w:hAnsi="Avenir Next LT Pro Light"/>
          <w:b/>
          <w:bCs/>
          <w:i/>
          <w:iCs/>
          <w:color w:val="595959"/>
          <w:szCs w:val="24"/>
        </w:rPr>
      </w:pPr>
    </w:p>
    <w:p w14:paraId="76B24C40" w14:textId="05650E84" w:rsidR="001231BF" w:rsidRDefault="001231BF" w:rsidP="00583E3E">
      <w:pPr>
        <w:pStyle w:val="ListBullet"/>
        <w:numPr>
          <w:ilvl w:val="0"/>
          <w:numId w:val="0"/>
        </w:numPr>
      </w:pPr>
    </w:p>
    <w:p w14:paraId="58C814B4" w14:textId="77777777" w:rsidR="00060DF5" w:rsidRDefault="00060DF5" w:rsidP="00982E7A">
      <w:pPr>
        <w:rPr>
          <w:b/>
          <w:bCs/>
          <w:i/>
          <w:iCs/>
          <w:sz w:val="32"/>
          <w:szCs w:val="32"/>
        </w:rPr>
      </w:pPr>
      <w:bookmarkStart w:id="3" w:name="_Toc197437040"/>
    </w:p>
    <w:p w14:paraId="5335EDB7" w14:textId="22A2C0B8" w:rsidR="001231BF" w:rsidRPr="00CF5414" w:rsidRDefault="00D74521" w:rsidP="00982E7A">
      <w:pPr>
        <w:rPr>
          <w:b/>
          <w:bCs/>
          <w:i/>
          <w:iCs/>
          <w:sz w:val="32"/>
          <w:szCs w:val="32"/>
        </w:rPr>
      </w:pPr>
      <w:r w:rsidRPr="00CF5414">
        <w:rPr>
          <w:b/>
          <w:bCs/>
          <w:i/>
          <w:iCs/>
          <w:sz w:val="32"/>
          <w:szCs w:val="32"/>
        </w:rPr>
        <w:lastRenderedPageBreak/>
        <w:t xml:space="preserve">Business </w:t>
      </w:r>
      <w:r w:rsidR="004E5581" w:rsidRPr="00CF5414">
        <w:rPr>
          <w:b/>
          <w:bCs/>
          <w:i/>
          <w:iCs/>
          <w:sz w:val="32"/>
          <w:szCs w:val="32"/>
        </w:rPr>
        <w:t>description</w:t>
      </w:r>
      <w:bookmarkEnd w:id="3"/>
      <w:r w:rsidR="004E5581" w:rsidRPr="00CF5414">
        <w:rPr>
          <w:b/>
          <w:bCs/>
          <w:i/>
          <w:iCs/>
          <w:sz w:val="32"/>
          <w:szCs w:val="32"/>
        </w:rPr>
        <w:t xml:space="preserve"> </w:t>
      </w:r>
    </w:p>
    <w:p w14:paraId="7494F048" w14:textId="03C9366D" w:rsidR="0082785F" w:rsidRPr="00AF080A" w:rsidRDefault="00D74521" w:rsidP="00AF080A">
      <w:r w:rsidRPr="00D74521">
        <w:t xml:space="preserve">This section will first frame the business opportunity and answer the question: what problem(s) is the company trying to solve? </w:t>
      </w:r>
      <w:r w:rsidR="00EF703B">
        <w:t>Homeowners</w:t>
      </w:r>
      <w:r w:rsidR="00327D2A">
        <w:t xml:space="preserve"> will buy furniture</w:t>
      </w:r>
      <w:r w:rsidR="003225A7">
        <w:t xml:space="preserve">, renovate, and </w:t>
      </w:r>
      <w:r w:rsidR="00CF7361">
        <w:t>have desires for personal aesthetics</w:t>
      </w:r>
      <w:r w:rsidR="00AA47CC">
        <w:t>.</w:t>
      </w:r>
      <w:r w:rsidR="00EF703B">
        <w:t xml:space="preserve"> Dreamscape </w:t>
      </w:r>
      <w:r w:rsidR="00B1211D">
        <w:t>is a</w:t>
      </w:r>
      <w:r w:rsidR="00E54229">
        <w:t xml:space="preserve"> company that provides </w:t>
      </w:r>
      <w:r w:rsidR="009A3AB6">
        <w:t xml:space="preserve">homeowners </w:t>
      </w:r>
      <w:r w:rsidR="00E54229">
        <w:t xml:space="preserve">with </w:t>
      </w:r>
      <w:r w:rsidR="00C752A4">
        <w:t>an opportunity to decorate their homes in excitin</w:t>
      </w:r>
      <w:r w:rsidR="002B6505">
        <w:t>g creative new ways and enjoy doing it.</w:t>
      </w:r>
      <w:r w:rsidR="00532050">
        <w:t xml:space="preserve"> Custom modular furniture is in high demand</w:t>
      </w:r>
      <w:r w:rsidR="00722D9D">
        <w:t>.</w:t>
      </w:r>
      <w:r w:rsidR="00FC034F">
        <w:t xml:space="preserve"> We also</w:t>
      </w:r>
      <w:r w:rsidR="004B4A3A">
        <w:t xml:space="preserve"> add </w:t>
      </w:r>
      <w:r w:rsidR="00963AD5">
        <w:t>technology (</w:t>
      </w:r>
      <w:r w:rsidR="004B4A3A">
        <w:t>AI visualization</w:t>
      </w:r>
      <w:r w:rsidR="00520D4A">
        <w:t xml:space="preserve"> / gamification)</w:t>
      </w:r>
      <w:r w:rsidR="00CF541E">
        <w:t xml:space="preserve"> which is </w:t>
      </w:r>
      <w:r w:rsidR="00722D9D">
        <w:t>expanding rapidly</w:t>
      </w:r>
      <w:r w:rsidR="00FB669D">
        <w:t>; this company fits perfectly into the niche</w:t>
      </w:r>
      <w:r w:rsidR="00AF080A">
        <w:t>.</w:t>
      </w:r>
      <w:r w:rsidR="002B6505">
        <w:t xml:space="preserve"> </w:t>
      </w:r>
      <w:r w:rsidR="000C4815">
        <w:t xml:space="preserve">From the AI </w:t>
      </w:r>
      <w:r w:rsidR="008E603A">
        <w:t>portals</w:t>
      </w:r>
      <w:r w:rsidR="000C4815">
        <w:t xml:space="preserve"> to the custom modular designs</w:t>
      </w:r>
      <w:r w:rsidR="008E603A">
        <w:t xml:space="preserve">, to the </w:t>
      </w:r>
      <w:r w:rsidR="004E6907">
        <w:t>delivery and installation, we aim to reduce stress,</w:t>
      </w:r>
      <w:r w:rsidR="00C22F6D">
        <w:t xml:space="preserve"> save money, and bring the customer joy. </w:t>
      </w:r>
    </w:p>
    <w:p w14:paraId="62614257" w14:textId="1F4591E4" w:rsidR="00016B19" w:rsidRDefault="00FB5F7D" w:rsidP="00D74521">
      <w:r>
        <w:t xml:space="preserve">Traditional furniture </w:t>
      </w:r>
      <w:r w:rsidR="007072C7">
        <w:t>shopping creates several problems for customers</w:t>
      </w:r>
      <w:r w:rsidR="00E8731A">
        <w:t>. For instance,</w:t>
      </w:r>
      <w:r w:rsidR="00AD37E9">
        <w:t xml:space="preserve"> customers cannot visualize </w:t>
      </w:r>
      <w:proofErr w:type="gramStart"/>
      <w:r w:rsidR="00AD37E9">
        <w:t>the final result</w:t>
      </w:r>
      <w:proofErr w:type="gramEnd"/>
      <w:r w:rsidR="00AD37E9">
        <w:t>, furniture</w:t>
      </w:r>
      <w:r w:rsidR="008A5692">
        <w:t xml:space="preserve"> shopping is disconnected from creativity</w:t>
      </w:r>
      <w:r w:rsidR="006E1F48">
        <w:t>, high-value purchases feel risky</w:t>
      </w:r>
      <w:r w:rsidR="002522C9">
        <w:t>,</w:t>
      </w:r>
      <w:r w:rsidR="005B61E6">
        <w:t xml:space="preserve"> and</w:t>
      </w:r>
      <w:r w:rsidR="00896103">
        <w:t xml:space="preserve"> customization is fragmented and </w:t>
      </w:r>
      <w:r w:rsidR="002522C9">
        <w:t>difficult.</w:t>
      </w:r>
      <w:r w:rsidR="00D06806">
        <w:t xml:space="preserve"> With </w:t>
      </w:r>
      <w:r w:rsidR="00FB2B40">
        <w:t>Dreamscape, the art exhibits will position the fur</w:t>
      </w:r>
      <w:r w:rsidR="00947BAD">
        <w:t xml:space="preserve">niture as </w:t>
      </w:r>
      <w:r w:rsidR="00993FD2">
        <w:t>high value products.</w:t>
      </w:r>
      <w:r w:rsidR="002522C9">
        <w:t xml:space="preserve"> The</w:t>
      </w:r>
      <w:r w:rsidR="00B861B8">
        <w:t xml:space="preserve"> modular Lego</w:t>
      </w:r>
      <w:r w:rsidR="00A62031">
        <w:t>-like concept opens a door of possibilities</w:t>
      </w:r>
      <w:r w:rsidR="00E9677F">
        <w:t xml:space="preserve"> that can fuel creati</w:t>
      </w:r>
      <w:r w:rsidR="00B85E6C">
        <w:t xml:space="preserve">vity </w:t>
      </w:r>
      <w:r w:rsidR="00235FF4">
        <w:t>and new ideas.</w:t>
      </w:r>
      <w:r w:rsidR="005D0F4A">
        <w:t xml:space="preserve"> Customer</w:t>
      </w:r>
      <w:r w:rsidR="00E447BD">
        <w:t>s gain the ability to express</w:t>
      </w:r>
      <w:r w:rsidR="00CB27C6">
        <w:t xml:space="preserve"> their imagination through themed environments</w:t>
      </w:r>
      <w:r w:rsidR="0005355D">
        <w:t xml:space="preserve"> inspired by travel, fantasy, history, or</w:t>
      </w:r>
      <w:r w:rsidR="001771D6">
        <w:t xml:space="preserve"> personal taste and impress</w:t>
      </w:r>
      <w:r w:rsidR="00F03DD1">
        <w:t xml:space="preserve"> their viewers, rather than </w:t>
      </w:r>
      <w:r w:rsidR="000301A0">
        <w:t>settling for generic furniture options.</w:t>
      </w:r>
      <w:r w:rsidR="00235FF4">
        <w:t xml:space="preserve"> </w:t>
      </w:r>
      <w:r w:rsidR="00DD6090">
        <w:t xml:space="preserve">However, </w:t>
      </w:r>
      <w:r w:rsidR="002C70D0">
        <w:t>D</w:t>
      </w:r>
      <w:r w:rsidR="00DD6090">
        <w:t>reamscape</w:t>
      </w:r>
      <w:r w:rsidR="002C70D0">
        <w:t xml:space="preserve"> </w:t>
      </w:r>
      <w:r w:rsidR="00C1560B">
        <w:t>is not</w:t>
      </w:r>
      <w:r w:rsidR="00DF4F45">
        <w:t xml:space="preserve"> simply selling</w:t>
      </w:r>
      <w:r w:rsidR="006645B6">
        <w:t xml:space="preserve"> furniture</w:t>
      </w:r>
      <w:r w:rsidR="001E469C">
        <w:t>. We</w:t>
      </w:r>
      <w:r w:rsidR="00876CD6">
        <w:t>’</w:t>
      </w:r>
      <w:r w:rsidR="001E469C">
        <w:t>re selling</w:t>
      </w:r>
      <w:r w:rsidR="00DF4F45">
        <w:t xml:space="preserve"> access to a personalized design experience powered by AI</w:t>
      </w:r>
      <w:r w:rsidR="00567ABB">
        <w:t xml:space="preserve"> visualization, with furniture as the physical realization</w:t>
      </w:r>
      <w:r w:rsidR="00A425EE">
        <w:t xml:space="preserve"> of that experience. </w:t>
      </w:r>
      <w:r w:rsidR="00587B92">
        <w:t>C</w:t>
      </w:r>
      <w:r w:rsidR="00F20004">
        <w:t>us</w:t>
      </w:r>
      <w:r w:rsidR="00587B92">
        <w:t xml:space="preserve">tomers no longer need to coordinate </w:t>
      </w:r>
      <w:r w:rsidR="006D40F7">
        <w:t>multiple pieces, vendors</w:t>
      </w:r>
      <w:r w:rsidR="006A1F10">
        <w:t>, or design guesses. The AI portal unifies design</w:t>
      </w:r>
      <w:r w:rsidR="00AD1D69">
        <w:t>, pricing, and ordering into one seamless experience</w:t>
      </w:r>
      <w:r w:rsidR="0012113B">
        <w:t>. The portal can also provide paid design</w:t>
      </w:r>
      <w:r w:rsidR="006F1F30">
        <w:t xml:space="preserve"> sessions or premium access, allowing customers to receive </w:t>
      </w:r>
      <w:proofErr w:type="gramStart"/>
      <w:r w:rsidR="006F1F30">
        <w:t>expert-level</w:t>
      </w:r>
      <w:proofErr w:type="gramEnd"/>
      <w:r w:rsidR="006F1F30">
        <w:t xml:space="preserve"> guidance while </w:t>
      </w:r>
      <w:r w:rsidR="00D67CCE">
        <w:t>retaining ownership of their final design.</w:t>
      </w:r>
    </w:p>
    <w:p w14:paraId="6B04433E" w14:textId="0FC6088E" w:rsidR="00D74521" w:rsidRDefault="004668D3" w:rsidP="00D74521">
      <w:r>
        <w:t xml:space="preserve">The </w:t>
      </w:r>
      <w:r w:rsidRPr="003D3943">
        <w:rPr>
          <w:b/>
          <w:bCs/>
        </w:rPr>
        <w:t>AI-assisted design portal</w:t>
      </w:r>
      <w:r w:rsidR="0020396B">
        <w:rPr>
          <w:b/>
          <w:bCs/>
        </w:rPr>
        <w:t xml:space="preserve"> </w:t>
      </w:r>
      <w:r w:rsidR="007A3F45">
        <w:t xml:space="preserve">is the </w:t>
      </w:r>
      <w:r w:rsidR="000D2EEA">
        <w:t xml:space="preserve">customer’s </w:t>
      </w:r>
      <w:r w:rsidR="007A3F45">
        <w:t>main point of interaction</w:t>
      </w:r>
      <w:r w:rsidR="000D2EEA">
        <w:t xml:space="preserve"> with the company.</w:t>
      </w:r>
      <w:r w:rsidR="00963C34">
        <w:t xml:space="preserve"> </w:t>
      </w:r>
      <w:r w:rsidR="009A44C3">
        <w:t xml:space="preserve">Dreamscape clients </w:t>
      </w:r>
      <w:proofErr w:type="gramStart"/>
      <w:r w:rsidR="009A44C3">
        <w:t>are able to</w:t>
      </w:r>
      <w:proofErr w:type="gramEnd"/>
      <w:r w:rsidR="009A44C3">
        <w:t xml:space="preserve"> visualize, customize, and approve themed living spaces before manufacturing</w:t>
      </w:r>
      <w:r w:rsidR="00994CD0">
        <w:t>.</w:t>
      </w:r>
      <w:r w:rsidR="007F01D9">
        <w:t xml:space="preserve"> </w:t>
      </w:r>
      <w:r w:rsidR="0048082F">
        <w:t>Normal e-c</w:t>
      </w:r>
      <w:r w:rsidR="004C1979">
        <w:t xml:space="preserve">ommerce sites </w:t>
      </w:r>
      <w:r w:rsidR="00DC1FDC">
        <w:t xml:space="preserve">are usually </w:t>
      </w:r>
      <w:r w:rsidR="00FD18BF">
        <w:t>product lists and prices</w:t>
      </w:r>
      <w:r w:rsidR="00055849">
        <w:t xml:space="preserve">; Dreamscape’s </w:t>
      </w:r>
      <w:r w:rsidR="006E72FB">
        <w:t xml:space="preserve">AI portal </w:t>
      </w:r>
      <w:r w:rsidR="00931764">
        <w:t xml:space="preserve">is designed as a game. This makes the </w:t>
      </w:r>
      <w:r w:rsidR="009B2D5F">
        <w:t>process enjoyable and engaging.</w:t>
      </w:r>
      <w:r w:rsidR="007F01D9">
        <w:t xml:space="preserve"> </w:t>
      </w:r>
      <w:r w:rsidR="00994CD0">
        <w:t xml:space="preserve"> </w:t>
      </w:r>
      <w:r w:rsidR="003F3144">
        <w:t>O</w:t>
      </w:r>
      <w:r w:rsidR="00C54833">
        <w:t>nce</w:t>
      </w:r>
      <w:r w:rsidR="003F3144">
        <w:t xml:space="preserve"> the design is complete, it is reviewed</w:t>
      </w:r>
      <w:r w:rsidR="00F32D7D">
        <w:t xml:space="preserve">, priced, and approved within the portal. </w:t>
      </w:r>
      <w:r w:rsidR="00795E0E">
        <w:t>A</w:t>
      </w:r>
      <w:r w:rsidR="00F32D7D">
        <w:t>pproved</w:t>
      </w:r>
      <w:r w:rsidR="00795E0E">
        <w:t xml:space="preserve"> designs are sent directly to manufacturing.</w:t>
      </w:r>
      <w:r w:rsidR="00A52A81">
        <w:t xml:space="preserve"> Finished furniture is then delivered and, for premium offerings, installed on-site for the customer.</w:t>
      </w:r>
      <w:r w:rsidR="000607E2">
        <w:t xml:space="preserve"> </w:t>
      </w:r>
      <w:r w:rsidR="006E426D">
        <w:t xml:space="preserve">In addition to product-based services, </w:t>
      </w:r>
      <w:r w:rsidR="00CB0FD5">
        <w:t>Dreamscape may also render paid design services</w:t>
      </w:r>
      <w:r w:rsidR="00773B76">
        <w:t>, where customers receive guided design</w:t>
      </w:r>
      <w:r w:rsidR="00405423">
        <w:t xml:space="preserve"> </w:t>
      </w:r>
      <w:r w:rsidR="00B8603F">
        <w:t xml:space="preserve">support or premium access to AI </w:t>
      </w:r>
      <w:r w:rsidR="004555C3">
        <w:t>portals</w:t>
      </w:r>
      <w:r w:rsidR="00B8603F">
        <w:t xml:space="preserve"> regardless of whether they purchase furniture</w:t>
      </w:r>
      <w:r w:rsidR="00726181">
        <w:t xml:space="preserve">. </w:t>
      </w:r>
      <w:r w:rsidR="008576C9">
        <w:t xml:space="preserve">As far </w:t>
      </w:r>
      <w:r w:rsidR="004555C3">
        <w:t>as pricing is concerned, Dreamscape</w:t>
      </w:r>
      <w:r w:rsidR="008576C9">
        <w:t xml:space="preserve"> us</w:t>
      </w:r>
      <w:r w:rsidR="00E545CB">
        <w:t>es a hybrid pricing model, rather than a single ho</w:t>
      </w:r>
      <w:r w:rsidR="007A4704">
        <w:t xml:space="preserve">urly or fixed-fee approach. </w:t>
      </w:r>
      <w:r w:rsidR="00BC6E34">
        <w:t>F</w:t>
      </w:r>
      <w:r w:rsidR="004555C3">
        <w:t>urnitu</w:t>
      </w:r>
      <w:r w:rsidR="00BC6E34">
        <w:t xml:space="preserve">re is sold at </w:t>
      </w:r>
      <w:r w:rsidR="00A56FEF">
        <w:t>fixed prices per product or modular system</w:t>
      </w:r>
      <w:r w:rsidR="002E6A76">
        <w:t xml:space="preserve"> reflecting materials, modularity</w:t>
      </w:r>
      <w:r w:rsidR="00F84E0C">
        <w:t>, themes,</w:t>
      </w:r>
      <w:r w:rsidR="00AC1A4D">
        <w:t xml:space="preserve"> and</w:t>
      </w:r>
      <w:r w:rsidR="00F84E0C">
        <w:t xml:space="preserve"> premium upgrades</w:t>
      </w:r>
      <w:r w:rsidR="00AC1A4D">
        <w:t xml:space="preserve">. Customers see </w:t>
      </w:r>
      <w:r w:rsidR="00AC1A4D">
        <w:lastRenderedPageBreak/>
        <w:t>pricing before manufacturing begins.</w:t>
      </w:r>
      <w:r w:rsidR="0063325D">
        <w:t xml:space="preserve"> The paid </w:t>
      </w:r>
      <w:r w:rsidR="00AC296A">
        <w:t xml:space="preserve">design consultations </w:t>
      </w:r>
      <w:r w:rsidR="008C2057">
        <w:t>function</w:t>
      </w:r>
      <w:r w:rsidR="00AC296A">
        <w:t xml:space="preserve"> closer to a fixed fee per session</w:t>
      </w:r>
      <w:r w:rsidR="008C2057">
        <w:t xml:space="preserve">. To manage cash flow and reduce risk, </w:t>
      </w:r>
      <w:r w:rsidR="005F0C54">
        <w:t>customers provide deposits before production begins</w:t>
      </w:r>
      <w:r w:rsidR="009D68BB">
        <w:t xml:space="preserve"> and manufacturing is order-based not inventory based</w:t>
      </w:r>
      <w:r w:rsidR="006828C3">
        <w:t xml:space="preserve">. How Dreamscape is different </w:t>
      </w:r>
      <w:r w:rsidR="00E9565F">
        <w:t>from its competitors is</w:t>
      </w:r>
      <w:r w:rsidR="00AD66FC">
        <w:t xml:space="preserve"> structural not cosmetic.</w:t>
      </w:r>
      <w:r w:rsidR="00C03B3F">
        <w:t xml:space="preserve"> Dreamscape sells complete themed </w:t>
      </w:r>
      <w:r w:rsidR="006B721E">
        <w:t>environments not isolated pieces</w:t>
      </w:r>
      <w:r w:rsidR="003876A7">
        <w:t xml:space="preserve">. Furniture is presented </w:t>
      </w:r>
      <w:r w:rsidR="00480402">
        <w:t xml:space="preserve">as part of a larger creative vision rather than standalone items. </w:t>
      </w:r>
      <w:r w:rsidR="00760F92">
        <w:t>The furniture itself is designed as intercha</w:t>
      </w:r>
      <w:r w:rsidR="001F74F4">
        <w:t>ngeable building blocks rather than fixed, single</w:t>
      </w:r>
      <w:r w:rsidR="00087C0A">
        <w:t>-purpose items.</w:t>
      </w:r>
      <w:r w:rsidR="00173AD6">
        <w:t xml:space="preserve"> </w:t>
      </w:r>
      <w:r w:rsidR="00322D3F">
        <w:t xml:space="preserve">Also, the customer </w:t>
      </w:r>
      <w:proofErr w:type="gramStart"/>
      <w:r w:rsidR="00322D3F">
        <w:t>is able to</w:t>
      </w:r>
      <w:proofErr w:type="gramEnd"/>
      <w:r w:rsidR="00322D3F">
        <w:t xml:space="preserve"> see </w:t>
      </w:r>
      <w:proofErr w:type="gramStart"/>
      <w:r w:rsidR="00322D3F">
        <w:t>the final result</w:t>
      </w:r>
      <w:proofErr w:type="gramEnd"/>
      <w:r w:rsidR="00322D3F">
        <w:t xml:space="preserve"> before buying</w:t>
      </w:r>
      <w:r w:rsidR="006E7B54">
        <w:t xml:space="preserve"> rather being forced to imagine outcome from furniture they’ve selected online or in store. This reduces uncertainty</w:t>
      </w:r>
      <w:r w:rsidR="00043E1D">
        <w:t xml:space="preserve"> and hesitation.</w:t>
      </w:r>
      <w:r w:rsidR="002359A4">
        <w:t xml:space="preserve"> The modularity increases customization</w:t>
      </w:r>
      <w:r w:rsidR="00B8252B">
        <w:t>, longevity, and upgrade potential.</w:t>
      </w:r>
      <w:r w:rsidR="00517FCD">
        <w:t xml:space="preserve"> </w:t>
      </w:r>
      <w:r w:rsidR="003C2726">
        <w:t xml:space="preserve">This company operates at the intersection of, furniture, home décor, custom design, </w:t>
      </w:r>
      <w:r w:rsidR="00A42653">
        <w:t xml:space="preserve">and Ai visualization technology. This is a rare </w:t>
      </w:r>
      <w:r w:rsidR="00E11F9B">
        <w:t xml:space="preserve">overlap in the furniture market and positions the company </w:t>
      </w:r>
      <w:r w:rsidR="00D80EC5">
        <w:t>in a premium micro-segment rather than mass retail competition.</w:t>
      </w:r>
    </w:p>
    <w:p w14:paraId="08774DC9" w14:textId="6C38D7F1" w:rsidR="0037040A" w:rsidRDefault="000E7195" w:rsidP="00D74521">
      <w:r>
        <w:t>Dreamscape intentionally</w:t>
      </w:r>
      <w:r w:rsidR="00426BCE">
        <w:t xml:space="preserve"> avoids mass-market</w:t>
      </w:r>
      <w:r w:rsidR="00F74A54">
        <w:t xml:space="preserve"> competition and instead focuses on a premium</w:t>
      </w:r>
      <w:r w:rsidR="00731B9B">
        <w:t xml:space="preserve">, design driven niche with higher margins and lower volume. </w:t>
      </w:r>
      <w:r w:rsidR="00B35C4E">
        <w:t xml:space="preserve">The target market is defined </w:t>
      </w:r>
      <w:r w:rsidR="005540A9">
        <w:t>better by separating it into two sections</w:t>
      </w:r>
      <w:r w:rsidR="001A369C">
        <w:t xml:space="preserve">. One is the primary target market. </w:t>
      </w:r>
      <w:r w:rsidR="006A1DFD">
        <w:t>This consists of middle- to upper-income customers, buyers</w:t>
      </w:r>
      <w:r w:rsidR="00C03646">
        <w:t xml:space="preserve"> seeking premium, </w:t>
      </w:r>
      <w:proofErr w:type="gramStart"/>
      <w:r w:rsidR="00C03646">
        <w:t>custom</w:t>
      </w:r>
      <w:proofErr w:type="gramEnd"/>
      <w:r w:rsidR="00C03646">
        <w:t>, or themed</w:t>
      </w:r>
      <w:r w:rsidR="00B36EFC">
        <w:t xml:space="preserve"> furniture, and customers who value creativity, design, and personal expression. </w:t>
      </w:r>
      <w:r w:rsidR="00A53E5B">
        <w:t>The second</w:t>
      </w:r>
      <w:r w:rsidR="003E1B5C">
        <w:t xml:space="preserve"> section is the secondary target market</w:t>
      </w:r>
      <w:r w:rsidR="009C630D">
        <w:t xml:space="preserve">. This consists </w:t>
      </w:r>
      <w:r w:rsidR="00063544">
        <w:t>of</w:t>
      </w:r>
      <w:r w:rsidR="009C630D">
        <w:t xml:space="preserve"> working-class customers seeking affordable modular optio</w:t>
      </w:r>
      <w:r w:rsidR="00C34DCA">
        <w:t>ns, creative individuals interested in home</w:t>
      </w:r>
      <w:r w:rsidR="006A12DA">
        <w:t xml:space="preserve"> décor, art, or design, customers with travel</w:t>
      </w:r>
      <w:r w:rsidR="00B170C5">
        <w:t>, fantasy, or themed lifestyle interests.</w:t>
      </w:r>
      <w:r w:rsidR="00E6038E">
        <w:t xml:space="preserve"> </w:t>
      </w:r>
      <w:r w:rsidR="00941651">
        <w:t>Customers benefit from Dreamscape’s model in several ways</w:t>
      </w:r>
      <w:r w:rsidR="001F4394">
        <w:t>. These ways are</w:t>
      </w:r>
      <w:r w:rsidR="00F31540">
        <w:t>, they gain creative control, they reduce risk, they invest in modular</w:t>
      </w:r>
      <w:r w:rsidR="009B13EE">
        <w:t xml:space="preserve"> systems, they receive </w:t>
      </w:r>
      <w:proofErr w:type="gramStart"/>
      <w:r w:rsidR="009B13EE">
        <w:t>a guided</w:t>
      </w:r>
      <w:proofErr w:type="gramEnd"/>
      <w:r w:rsidR="009B13EE">
        <w:t xml:space="preserve"> experience, and</w:t>
      </w:r>
      <w:r w:rsidR="00B95732">
        <w:t xml:space="preserve"> they access premium design outcomes.</w:t>
      </w:r>
      <w:r w:rsidR="0060397F">
        <w:t xml:space="preserve"> </w:t>
      </w:r>
      <w:r w:rsidR="00523676">
        <w:t xml:space="preserve">The plan is to introduce </w:t>
      </w:r>
      <w:r w:rsidR="002A222A">
        <w:rPr>
          <w:b/>
          <w:bCs/>
        </w:rPr>
        <w:t>optional revenue and risk-management layers over time</w:t>
      </w:r>
      <w:r w:rsidR="00115951">
        <w:rPr>
          <w:b/>
          <w:bCs/>
        </w:rPr>
        <w:t xml:space="preserve">. </w:t>
      </w:r>
      <w:r w:rsidR="00115951">
        <w:t xml:space="preserve">These include </w:t>
      </w:r>
      <w:r w:rsidR="008430C9">
        <w:rPr>
          <w:b/>
          <w:bCs/>
        </w:rPr>
        <w:t>retail</w:t>
      </w:r>
      <w:r w:rsidR="00EC7792">
        <w:rPr>
          <w:b/>
          <w:bCs/>
        </w:rPr>
        <w:t xml:space="preserve"> &amp; gallery-style partnerships, temporary</w:t>
      </w:r>
      <w:r w:rsidR="003D29C8">
        <w:rPr>
          <w:b/>
          <w:bCs/>
        </w:rPr>
        <w:t xml:space="preserve"> art-exhibit showcases, rentals</w:t>
      </w:r>
      <w:r w:rsidR="00616FE0">
        <w:rPr>
          <w:b/>
          <w:bCs/>
        </w:rPr>
        <w:t>, subscriptions, and reuse of furniture</w:t>
      </w:r>
      <w:r w:rsidR="002B2E17">
        <w:rPr>
          <w:b/>
          <w:bCs/>
        </w:rPr>
        <w:t xml:space="preserve"> assets, financing orchestration (BN</w:t>
      </w:r>
      <w:r w:rsidR="00C60A5A">
        <w:rPr>
          <w:b/>
          <w:bCs/>
        </w:rPr>
        <w:t>PL, partners- not Dreamscape as a bank</w:t>
      </w:r>
      <w:r w:rsidR="000D391B">
        <w:rPr>
          <w:b/>
          <w:bCs/>
        </w:rPr>
        <w:t>), Long-term capital management (brokerage layer, added last</w:t>
      </w:r>
      <w:r w:rsidR="0099330C">
        <w:rPr>
          <w:b/>
          <w:bCs/>
        </w:rPr>
        <w:t>).</w:t>
      </w:r>
      <w:r w:rsidR="009A429F">
        <w:t xml:space="preserve"> </w:t>
      </w:r>
      <w:r w:rsidR="00636872">
        <w:t>Now yo</w:t>
      </w:r>
      <w:r w:rsidR="003577EF">
        <w:t xml:space="preserve">u can see how Dreamscape is </w:t>
      </w:r>
      <w:r w:rsidR="00AE57C5">
        <w:t>framed and</w:t>
      </w:r>
      <w:r w:rsidR="00147637">
        <w:t xml:space="preserve"> understand where and how it will succeed in </w:t>
      </w:r>
      <w:r w:rsidR="00D84DBC">
        <w:t>today’s</w:t>
      </w:r>
      <w:r w:rsidR="00147637">
        <w:t xml:space="preserve"> furniture market.</w:t>
      </w:r>
    </w:p>
    <w:p w14:paraId="0DF47D87" w14:textId="77777777" w:rsidR="005C58E2" w:rsidRDefault="005C58E2" w:rsidP="00D74521"/>
    <w:p w14:paraId="6E699B38" w14:textId="77777777" w:rsidR="00D84DBC" w:rsidRPr="00D84DBC" w:rsidRDefault="00D84DBC">
      <w:pPr>
        <w:pStyle w:val="Heading1"/>
        <w:rPr>
          <w:rFonts w:ascii="Avenir Next LT Pro Light" w:eastAsia="Times New Roman" w:hAnsi="Avenir Next LT Pro Light"/>
          <w:color w:val="595959"/>
          <w:sz w:val="24"/>
          <w:szCs w:val="48"/>
        </w:rPr>
      </w:pPr>
      <w:r w:rsidRPr="00D84DBC">
        <w:rPr>
          <w:rFonts w:ascii="Avenir Next LT Pro Light" w:eastAsia="Times New Roman" w:hAnsi="Avenir Next LT Pro Light"/>
          <w:color w:val="595959"/>
          <w:sz w:val="24"/>
        </w:rPr>
        <w:t>Potential Risks and Mitigation Strategies</w:t>
      </w:r>
    </w:p>
    <w:p w14:paraId="6474B7F7" w14:textId="77777777" w:rsidR="00D84DBC" w:rsidRPr="00D84DBC" w:rsidRDefault="00D84DBC">
      <w:pPr>
        <w:pStyle w:val="NormalWeb"/>
        <w:rPr>
          <w:rFonts w:ascii="Avenir Next LT Pro Light" w:hAnsi="Avenir Next LT Pro Light"/>
          <w:color w:val="595959"/>
        </w:rPr>
      </w:pPr>
      <w:r w:rsidRPr="00D84DBC">
        <w:rPr>
          <w:rStyle w:val="Emphasis"/>
          <w:rFonts w:ascii="Avenir Next LT Pro Light" w:hAnsi="Avenir Next LT Pro Light"/>
          <w:color w:val="595959"/>
        </w:rPr>
        <w:t>(Dreamscape / AI Portal–Driven Business)</w:t>
      </w:r>
    </w:p>
    <w:p w14:paraId="6CC26C0C" w14:textId="77777777" w:rsidR="00D84DBC" w:rsidRPr="00D84DBC" w:rsidRDefault="00D84DBC">
      <w:pPr>
        <w:pStyle w:val="Heading2"/>
        <w:rPr>
          <w:rFonts w:ascii="Avenir Next LT Pro Light" w:eastAsia="Times New Roman" w:hAnsi="Avenir Next LT Pro Light"/>
          <w:color w:val="595959"/>
          <w:sz w:val="24"/>
        </w:rPr>
      </w:pPr>
      <w:r w:rsidRPr="00D84DBC">
        <w:rPr>
          <w:rFonts w:ascii="Avenir Next LT Pro Light" w:eastAsia="Times New Roman" w:hAnsi="Avenir Next LT Pro Light"/>
          <w:color w:val="595959"/>
          <w:sz w:val="24"/>
        </w:rPr>
        <w:lastRenderedPageBreak/>
        <w:t>1. Technology Development Risk</w:t>
      </w:r>
    </w:p>
    <w:p w14:paraId="79B80915"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Risk:</w:t>
      </w:r>
      <w:r w:rsidRPr="00D84DBC">
        <w:rPr>
          <w:rFonts w:ascii="Avenir Next LT Pro Light" w:hAnsi="Avenir Next LT Pro Light"/>
          <w:color w:val="595959"/>
        </w:rPr>
        <w:br/>
        <w:t xml:space="preserve">Dreamscape relies on a custom </w:t>
      </w:r>
      <w:r w:rsidRPr="00D84DBC">
        <w:rPr>
          <w:rStyle w:val="Strong"/>
          <w:rFonts w:ascii="Avenir Next LT Pro Light" w:hAnsi="Avenir Next LT Pro Light"/>
          <w:color w:val="595959"/>
        </w:rPr>
        <w:t>AI</w:t>
      </w:r>
      <w:r w:rsidRPr="00D84DBC">
        <w:rPr>
          <w:rStyle w:val="Strong"/>
          <w:rFonts w:ascii="Avenir Next LT Pro Light" w:hAnsi="Avenir Next LT Pro Light"/>
          <w:color w:val="595959"/>
        </w:rPr>
        <w:noBreakHyphen/>
        <w:t>assisted design portal</w:t>
      </w:r>
      <w:r w:rsidRPr="00D84DBC">
        <w:rPr>
          <w:rFonts w:ascii="Avenir Next LT Pro Light" w:hAnsi="Avenir Next LT Pro Light"/>
          <w:color w:val="595959"/>
        </w:rPr>
        <w:t xml:space="preserve"> as its primary customer interface. Delays, cost overruns, or underperformance in developing this portal could slow launch or limit customer adoption. The business plan explicitly identifies the need for a dedicated technology function and AI portal development as a core dependency.</w:t>
      </w:r>
    </w:p>
    <w:p w14:paraId="24416D3B"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Mitigation Strategy:</w:t>
      </w:r>
    </w:p>
    <w:p w14:paraId="7D083AFC" w14:textId="77777777" w:rsidR="00D84DBC" w:rsidRPr="00D84DBC" w:rsidRDefault="00D84DBC" w:rsidP="00624B6C">
      <w:pPr>
        <w:numPr>
          <w:ilvl w:val="0"/>
          <w:numId w:val="92"/>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 xml:space="preserve">Develop the AI portal in </w:t>
      </w:r>
      <w:r w:rsidRPr="00D84DBC">
        <w:rPr>
          <w:rStyle w:val="Strong"/>
          <w:rFonts w:ascii="Avenir Next LT Pro Light" w:eastAsia="Times New Roman" w:hAnsi="Avenir Next LT Pro Light"/>
          <w:color w:val="595959"/>
        </w:rPr>
        <w:t>phases</w:t>
      </w:r>
      <w:r w:rsidRPr="00D84DBC">
        <w:rPr>
          <w:rFonts w:ascii="Avenir Next LT Pro Light" w:eastAsia="Times New Roman" w:hAnsi="Avenir Next LT Pro Light"/>
          <w:color w:val="595959"/>
        </w:rPr>
        <w:t>, beginning with a minimum viable version that supports room selection, templates, and basic visualization.</w:t>
      </w:r>
    </w:p>
    <w:p w14:paraId="3FCBCB7C" w14:textId="77777777" w:rsidR="00D84DBC" w:rsidRPr="00D84DBC" w:rsidRDefault="00D84DBC" w:rsidP="00624B6C">
      <w:pPr>
        <w:numPr>
          <w:ilvl w:val="0"/>
          <w:numId w:val="92"/>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Use external technology contractors or studios, as implied by the plan’s assumption of minimal long</w:t>
      </w:r>
      <w:r w:rsidRPr="00D84DBC">
        <w:rPr>
          <w:rFonts w:ascii="Avenir Next LT Pro Light" w:eastAsia="Times New Roman" w:hAnsi="Avenir Next LT Pro Light"/>
          <w:color w:val="595959"/>
        </w:rPr>
        <w:noBreakHyphen/>
        <w:t>term tech labor, to control fixed costs while building core functionality.</w:t>
      </w:r>
    </w:p>
    <w:p w14:paraId="084A2A4B" w14:textId="77777777" w:rsidR="00D84DBC" w:rsidRPr="00D84DBC" w:rsidRDefault="00D84DBC" w:rsidP="00624B6C">
      <w:pPr>
        <w:numPr>
          <w:ilvl w:val="0"/>
          <w:numId w:val="92"/>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Expand features (advanced customization, gamification, premium access) incrementally as the platform stabilizes.</w:t>
      </w:r>
    </w:p>
    <w:p w14:paraId="20453559" w14:textId="77777777" w:rsidR="00D84DBC" w:rsidRPr="00D84DBC" w:rsidRDefault="00D84DBC">
      <w:pPr>
        <w:pStyle w:val="Heading2"/>
        <w:rPr>
          <w:rFonts w:ascii="Avenir Next LT Pro Light" w:eastAsia="Times New Roman" w:hAnsi="Avenir Next LT Pro Light"/>
          <w:color w:val="595959"/>
          <w:sz w:val="24"/>
        </w:rPr>
      </w:pPr>
      <w:r w:rsidRPr="00D84DBC">
        <w:rPr>
          <w:rFonts w:ascii="Avenir Next LT Pro Light" w:eastAsia="Times New Roman" w:hAnsi="Avenir Next LT Pro Light"/>
          <w:color w:val="595959"/>
          <w:sz w:val="24"/>
        </w:rPr>
        <w:t>2. Customer Adoption Risk</w:t>
      </w:r>
    </w:p>
    <w:p w14:paraId="1A1C505B"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Risk:</w:t>
      </w:r>
      <w:r w:rsidRPr="00D84DBC">
        <w:rPr>
          <w:rFonts w:ascii="Avenir Next LT Pro Light" w:hAnsi="Avenir Next LT Pro Light"/>
          <w:color w:val="595959"/>
        </w:rPr>
        <w:br/>
        <w:t xml:space="preserve">The Dreamscape model introduces a </w:t>
      </w:r>
      <w:r w:rsidRPr="00D84DBC">
        <w:rPr>
          <w:rStyle w:val="Strong"/>
          <w:rFonts w:ascii="Avenir Next LT Pro Light" w:hAnsi="Avenir Next LT Pro Light"/>
          <w:color w:val="595959"/>
        </w:rPr>
        <w:t>new way of buying furniture</w:t>
      </w:r>
      <w:r w:rsidRPr="00D84DBC">
        <w:rPr>
          <w:rFonts w:ascii="Avenir Next LT Pro Light" w:hAnsi="Avenir Next LT Pro Light"/>
          <w:color w:val="595959"/>
        </w:rPr>
        <w:t>, replacing traditional browsing with an AI</w:t>
      </w:r>
      <w:r w:rsidRPr="00D84DBC">
        <w:rPr>
          <w:rFonts w:ascii="Avenir Next LT Pro Light" w:hAnsi="Avenir Next LT Pro Light"/>
          <w:color w:val="595959"/>
        </w:rPr>
        <w:noBreakHyphen/>
        <w:t>driven, game</w:t>
      </w:r>
      <w:r w:rsidRPr="00D84DBC">
        <w:rPr>
          <w:rFonts w:ascii="Avenir Next LT Pro Light" w:hAnsi="Avenir Next LT Pro Light"/>
          <w:color w:val="595959"/>
        </w:rPr>
        <w:noBreakHyphen/>
        <w:t>like design process. Some customers may find this unfamiliar or intimidating, particularly those accustomed to conventional retail experiences.</w:t>
      </w:r>
    </w:p>
    <w:p w14:paraId="4B436F4D"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Mitigation Strategy:</w:t>
      </w:r>
    </w:p>
    <w:p w14:paraId="7511B84F" w14:textId="77777777" w:rsidR="00D84DBC" w:rsidRPr="00D84DBC" w:rsidRDefault="00D84DBC" w:rsidP="00624B6C">
      <w:pPr>
        <w:numPr>
          <w:ilvl w:val="0"/>
          <w:numId w:val="93"/>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 xml:space="preserve">Offer </w:t>
      </w:r>
      <w:r w:rsidRPr="00D84DBC">
        <w:rPr>
          <w:rStyle w:val="Strong"/>
          <w:rFonts w:ascii="Avenir Next LT Pro Light" w:eastAsia="Times New Roman" w:hAnsi="Avenir Next LT Pro Light"/>
          <w:color w:val="595959"/>
        </w:rPr>
        <w:t>standard templates</w:t>
      </w:r>
      <w:r w:rsidRPr="00D84DBC">
        <w:rPr>
          <w:rFonts w:ascii="Avenir Next LT Pro Light" w:eastAsia="Times New Roman" w:hAnsi="Avenir Next LT Pro Light"/>
          <w:color w:val="595959"/>
        </w:rPr>
        <w:t xml:space="preserve"> alongside advanced design modes, allowing customers to choose their comfort level.</w:t>
      </w:r>
    </w:p>
    <w:p w14:paraId="43D898A6" w14:textId="77777777" w:rsidR="00D84DBC" w:rsidRPr="00D84DBC" w:rsidRDefault="00D84DBC" w:rsidP="00624B6C">
      <w:pPr>
        <w:numPr>
          <w:ilvl w:val="0"/>
          <w:numId w:val="93"/>
        </w:numPr>
        <w:spacing w:before="100" w:beforeAutospacing="1" w:after="100" w:afterAutospacing="1" w:line="240" w:lineRule="auto"/>
        <w:rPr>
          <w:rFonts w:ascii="Avenir Next LT Pro Light" w:eastAsia="Times New Roman" w:hAnsi="Avenir Next LT Pro Light"/>
          <w:color w:val="595959"/>
        </w:rPr>
      </w:pPr>
      <w:proofErr w:type="gramStart"/>
      <w:r w:rsidRPr="00D84DBC">
        <w:rPr>
          <w:rFonts w:ascii="Avenir Next LT Pro Light" w:eastAsia="Times New Roman" w:hAnsi="Avenir Next LT Pro Light"/>
          <w:color w:val="595959"/>
        </w:rPr>
        <w:t>Position</w:t>
      </w:r>
      <w:proofErr w:type="gramEnd"/>
      <w:r w:rsidRPr="00D84DBC">
        <w:rPr>
          <w:rFonts w:ascii="Avenir Next LT Pro Light" w:eastAsia="Times New Roman" w:hAnsi="Avenir Next LT Pro Light"/>
          <w:color w:val="595959"/>
        </w:rPr>
        <w:t xml:space="preserve"> the portal as optional guidance rather than a requirement for creativity.</w:t>
      </w:r>
    </w:p>
    <w:p w14:paraId="6764EC26" w14:textId="77777777" w:rsidR="00D84DBC" w:rsidRPr="00D84DBC" w:rsidRDefault="00D84DBC" w:rsidP="00624B6C">
      <w:pPr>
        <w:numPr>
          <w:ilvl w:val="0"/>
          <w:numId w:val="93"/>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Emphasize ease of use and visual clarity to reduce friction for first</w:t>
      </w:r>
      <w:r w:rsidRPr="00D84DBC">
        <w:rPr>
          <w:rFonts w:ascii="Avenir Next LT Pro Light" w:eastAsia="Times New Roman" w:hAnsi="Avenir Next LT Pro Light"/>
          <w:color w:val="595959"/>
        </w:rPr>
        <w:noBreakHyphen/>
        <w:t>time users.</w:t>
      </w:r>
    </w:p>
    <w:p w14:paraId="25C45176" w14:textId="77777777" w:rsidR="00D84DBC" w:rsidRPr="00D84DBC" w:rsidRDefault="00D84DBC">
      <w:pPr>
        <w:pStyle w:val="Heading2"/>
        <w:rPr>
          <w:rFonts w:ascii="Avenir Next LT Pro Light" w:eastAsia="Times New Roman" w:hAnsi="Avenir Next LT Pro Light"/>
          <w:color w:val="595959"/>
          <w:sz w:val="24"/>
        </w:rPr>
      </w:pPr>
      <w:r w:rsidRPr="00D84DBC">
        <w:rPr>
          <w:rFonts w:ascii="Avenir Next LT Pro Light" w:eastAsia="Times New Roman" w:hAnsi="Avenir Next LT Pro Light"/>
          <w:color w:val="595959"/>
          <w:sz w:val="24"/>
        </w:rPr>
        <w:t>3. Execution and Manufacturing Risk</w:t>
      </w:r>
    </w:p>
    <w:p w14:paraId="7775E5AB"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Risk:</w:t>
      </w:r>
      <w:r w:rsidRPr="00D84DBC">
        <w:rPr>
          <w:rFonts w:ascii="Avenir Next LT Pro Light" w:hAnsi="Avenir Next LT Pro Light"/>
          <w:color w:val="595959"/>
        </w:rPr>
        <w:br/>
        <w:t>The business depends on a workflow where customer designs move directly from the AI portal into manufacturing. Errors in translating designs into buildable specifications could lead to delays, rework, or customer dissatisfaction.</w:t>
      </w:r>
    </w:p>
    <w:p w14:paraId="00F8CE1B"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Mitigation Strategy:</w:t>
      </w:r>
    </w:p>
    <w:p w14:paraId="64079462" w14:textId="77777777" w:rsidR="00D84DBC" w:rsidRPr="00D84DBC" w:rsidRDefault="00D84DBC" w:rsidP="00624B6C">
      <w:pPr>
        <w:numPr>
          <w:ilvl w:val="0"/>
          <w:numId w:val="94"/>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lastRenderedPageBreak/>
        <w:t xml:space="preserve">Use </w:t>
      </w:r>
      <w:r w:rsidRPr="00D84DBC">
        <w:rPr>
          <w:rStyle w:val="Strong"/>
          <w:rFonts w:ascii="Avenir Next LT Pro Light" w:eastAsia="Times New Roman" w:hAnsi="Avenir Next LT Pro Light"/>
          <w:color w:val="595959"/>
        </w:rPr>
        <w:t>standardized modular components</w:t>
      </w:r>
      <w:r w:rsidRPr="00D84DBC">
        <w:rPr>
          <w:rFonts w:ascii="Avenir Next LT Pro Light" w:eastAsia="Times New Roman" w:hAnsi="Avenir Next LT Pro Light"/>
          <w:color w:val="595959"/>
        </w:rPr>
        <w:t xml:space="preserve"> and predefined compatibility rules, as emphasized throughout the business plan.</w:t>
      </w:r>
    </w:p>
    <w:p w14:paraId="11D464BF" w14:textId="77777777" w:rsidR="00D84DBC" w:rsidRPr="00D84DBC" w:rsidRDefault="00D84DBC" w:rsidP="00624B6C">
      <w:pPr>
        <w:numPr>
          <w:ilvl w:val="0"/>
          <w:numId w:val="94"/>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Require design approval and pricing confirmation before production begins.</w:t>
      </w:r>
    </w:p>
    <w:p w14:paraId="1C29BCF8" w14:textId="77777777" w:rsidR="00D84DBC" w:rsidRPr="00D84DBC" w:rsidRDefault="00D84DBC" w:rsidP="00624B6C">
      <w:pPr>
        <w:numPr>
          <w:ilvl w:val="0"/>
          <w:numId w:val="94"/>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Limit early offerings to a controlled set of modular products before expanding the catalog.</w:t>
      </w:r>
    </w:p>
    <w:p w14:paraId="084337CF" w14:textId="77777777" w:rsidR="00D84DBC" w:rsidRPr="00D84DBC" w:rsidRDefault="00D84DBC">
      <w:pPr>
        <w:pStyle w:val="Heading2"/>
        <w:rPr>
          <w:rFonts w:ascii="Avenir Next LT Pro Light" w:eastAsia="Times New Roman" w:hAnsi="Avenir Next LT Pro Light"/>
          <w:color w:val="595959"/>
          <w:sz w:val="24"/>
        </w:rPr>
      </w:pPr>
      <w:r w:rsidRPr="00D84DBC">
        <w:rPr>
          <w:rFonts w:ascii="Avenir Next LT Pro Light" w:eastAsia="Times New Roman" w:hAnsi="Avenir Next LT Pro Light"/>
          <w:color w:val="595959"/>
          <w:sz w:val="24"/>
        </w:rPr>
        <w:t>4. Cost and Cash</w:t>
      </w:r>
      <w:r w:rsidRPr="00D84DBC">
        <w:rPr>
          <w:rFonts w:ascii="Avenir Next LT Pro Light" w:eastAsia="Times New Roman" w:hAnsi="Avenir Next LT Pro Light"/>
          <w:color w:val="595959"/>
          <w:sz w:val="24"/>
        </w:rPr>
        <w:noBreakHyphen/>
        <w:t>Flow Risk</w:t>
      </w:r>
    </w:p>
    <w:p w14:paraId="15C0BF24"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Risk:</w:t>
      </w:r>
      <w:r w:rsidRPr="00D84DBC">
        <w:rPr>
          <w:rFonts w:ascii="Avenir Next LT Pro Light" w:hAnsi="Avenir Next LT Pro Light"/>
          <w:color w:val="595959"/>
        </w:rPr>
        <w:br/>
        <w:t>Furniture manufacturing is capital</w:t>
      </w:r>
      <w:r w:rsidRPr="00D84DBC">
        <w:rPr>
          <w:rFonts w:ascii="Avenir Next LT Pro Light" w:hAnsi="Avenir Next LT Pro Light"/>
          <w:color w:val="595959"/>
        </w:rPr>
        <w:noBreakHyphen/>
        <w:t xml:space="preserve">intensive, and custom products can expose the company to inventory and </w:t>
      </w:r>
      <w:proofErr w:type="gramStart"/>
      <w:r w:rsidRPr="00D84DBC">
        <w:rPr>
          <w:rFonts w:ascii="Avenir Next LT Pro Light" w:hAnsi="Avenir Next LT Pro Light"/>
          <w:color w:val="595959"/>
        </w:rPr>
        <w:t>cash</w:t>
      </w:r>
      <w:r w:rsidRPr="00D84DBC">
        <w:rPr>
          <w:rFonts w:ascii="Avenir Next LT Pro Light" w:hAnsi="Avenir Next LT Pro Light"/>
          <w:color w:val="595959"/>
        </w:rPr>
        <w:noBreakHyphen/>
        <w:t>flow</w:t>
      </w:r>
      <w:proofErr w:type="gramEnd"/>
      <w:r w:rsidRPr="00D84DBC">
        <w:rPr>
          <w:rFonts w:ascii="Avenir Next LT Pro Light" w:hAnsi="Avenir Next LT Pro Light"/>
          <w:color w:val="595959"/>
        </w:rPr>
        <w:t xml:space="preserve"> strain. The plan explicitly acknowledges start</w:t>
      </w:r>
      <w:r w:rsidRPr="00D84DBC">
        <w:rPr>
          <w:rFonts w:ascii="Avenir Next LT Pro Light" w:hAnsi="Avenir Next LT Pro Light"/>
          <w:color w:val="595959"/>
        </w:rPr>
        <w:noBreakHyphen/>
        <w:t>up costs, tooling, AI development, and manufacturing expenses.</w:t>
      </w:r>
    </w:p>
    <w:p w14:paraId="1E7191BC"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Mitigation Strategy:</w:t>
      </w:r>
    </w:p>
    <w:p w14:paraId="05F0A1FB" w14:textId="77777777" w:rsidR="00D84DBC" w:rsidRPr="00D84DBC" w:rsidRDefault="00D84DBC" w:rsidP="00624B6C">
      <w:pPr>
        <w:numPr>
          <w:ilvl w:val="0"/>
          <w:numId w:val="95"/>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 xml:space="preserve">Maintain an </w:t>
      </w:r>
      <w:r w:rsidRPr="00D84DBC">
        <w:rPr>
          <w:rStyle w:val="Strong"/>
          <w:rFonts w:ascii="Avenir Next LT Pro Light" w:eastAsia="Times New Roman" w:hAnsi="Avenir Next LT Pro Light"/>
          <w:color w:val="595959"/>
        </w:rPr>
        <w:t>order</w:t>
      </w:r>
      <w:r w:rsidRPr="00D84DBC">
        <w:rPr>
          <w:rStyle w:val="Strong"/>
          <w:rFonts w:ascii="Avenir Next LT Pro Light" w:eastAsia="Times New Roman" w:hAnsi="Avenir Next LT Pro Light"/>
          <w:color w:val="595959"/>
        </w:rPr>
        <w:noBreakHyphen/>
        <w:t>based production model</w:t>
      </w:r>
      <w:r w:rsidRPr="00D84DBC">
        <w:rPr>
          <w:rFonts w:ascii="Avenir Next LT Pro Light" w:eastAsia="Times New Roman" w:hAnsi="Avenir Next LT Pro Light"/>
          <w:color w:val="595959"/>
        </w:rPr>
        <w:t xml:space="preserve"> rather than building inventory in advance.</w:t>
      </w:r>
    </w:p>
    <w:p w14:paraId="7B82D500" w14:textId="77777777" w:rsidR="00D84DBC" w:rsidRPr="00D84DBC" w:rsidRDefault="00D84DBC" w:rsidP="00624B6C">
      <w:pPr>
        <w:numPr>
          <w:ilvl w:val="0"/>
          <w:numId w:val="95"/>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 xml:space="preserve">Require customer </w:t>
      </w:r>
      <w:r w:rsidRPr="00D84DBC">
        <w:rPr>
          <w:rStyle w:val="Strong"/>
          <w:rFonts w:ascii="Avenir Next LT Pro Light" w:eastAsia="Times New Roman" w:hAnsi="Avenir Next LT Pro Light"/>
          <w:color w:val="595959"/>
        </w:rPr>
        <w:t>deposits prior to manufacturing</w:t>
      </w:r>
      <w:r w:rsidRPr="00D84DBC">
        <w:rPr>
          <w:rFonts w:ascii="Avenir Next LT Pro Light" w:eastAsia="Times New Roman" w:hAnsi="Avenir Next LT Pro Light"/>
          <w:color w:val="595959"/>
        </w:rPr>
        <w:t>, aligning cash inflows with production schedules.</w:t>
      </w:r>
    </w:p>
    <w:p w14:paraId="65325164" w14:textId="77777777" w:rsidR="00D84DBC" w:rsidRPr="00D84DBC" w:rsidRDefault="00D84DBC" w:rsidP="00624B6C">
      <w:pPr>
        <w:numPr>
          <w:ilvl w:val="0"/>
          <w:numId w:val="95"/>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Focus on high</w:t>
      </w:r>
      <w:r w:rsidRPr="00D84DBC">
        <w:rPr>
          <w:rFonts w:ascii="Avenir Next LT Pro Light" w:eastAsia="Times New Roman" w:hAnsi="Avenir Next LT Pro Light"/>
          <w:color w:val="595959"/>
        </w:rPr>
        <w:noBreakHyphen/>
        <w:t>margin modular products to offset development and operational costs.</w:t>
      </w:r>
    </w:p>
    <w:p w14:paraId="566954D9" w14:textId="77777777" w:rsidR="00D84DBC" w:rsidRPr="00D84DBC" w:rsidRDefault="00D84DBC">
      <w:pPr>
        <w:pStyle w:val="Heading2"/>
        <w:rPr>
          <w:rFonts w:ascii="Avenir Next LT Pro Light" w:eastAsia="Times New Roman" w:hAnsi="Avenir Next LT Pro Light"/>
          <w:color w:val="595959"/>
          <w:sz w:val="24"/>
        </w:rPr>
      </w:pPr>
      <w:r w:rsidRPr="00D84DBC">
        <w:rPr>
          <w:rFonts w:ascii="Avenir Next LT Pro Light" w:eastAsia="Times New Roman" w:hAnsi="Avenir Next LT Pro Light"/>
          <w:color w:val="595959"/>
          <w:sz w:val="24"/>
        </w:rPr>
        <w:t>5. Market Positioning Risk</w:t>
      </w:r>
    </w:p>
    <w:p w14:paraId="21E8FBC6"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Risk:</w:t>
      </w:r>
      <w:r w:rsidRPr="00D84DBC">
        <w:rPr>
          <w:rFonts w:ascii="Avenir Next LT Pro Light" w:hAnsi="Avenir Next LT Pro Light"/>
          <w:color w:val="595959"/>
        </w:rPr>
        <w:br/>
        <w:t>Dreamscape operates in a premium, design</w:t>
      </w:r>
      <w:r w:rsidRPr="00D84DBC">
        <w:rPr>
          <w:rFonts w:ascii="Avenir Next LT Pro Light" w:hAnsi="Avenir Next LT Pro Light"/>
          <w:color w:val="595959"/>
        </w:rPr>
        <w:noBreakHyphen/>
        <w:t>driven niche that combines furniture, décor, and technology. If the value proposition is not clearly communicated, customers may perceive pricing as high compared to traditional furniture retailers.</w:t>
      </w:r>
    </w:p>
    <w:p w14:paraId="020FA6D6"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Mitigation Strategy:</w:t>
      </w:r>
    </w:p>
    <w:p w14:paraId="2D80134B" w14:textId="77777777" w:rsidR="00D84DBC" w:rsidRPr="00D84DBC" w:rsidRDefault="00D84DBC" w:rsidP="00624B6C">
      <w:pPr>
        <w:numPr>
          <w:ilvl w:val="0"/>
          <w:numId w:val="96"/>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 xml:space="preserve">Clearly position Dreamscape as a </w:t>
      </w:r>
      <w:r w:rsidRPr="00D84DBC">
        <w:rPr>
          <w:rStyle w:val="Strong"/>
          <w:rFonts w:ascii="Avenir Next LT Pro Light" w:eastAsia="Times New Roman" w:hAnsi="Avenir Next LT Pro Light"/>
          <w:color w:val="595959"/>
        </w:rPr>
        <w:t>design experience plus product</w:t>
      </w:r>
      <w:r w:rsidRPr="00D84DBC">
        <w:rPr>
          <w:rFonts w:ascii="Avenir Next LT Pro Light" w:eastAsia="Times New Roman" w:hAnsi="Avenir Next LT Pro Light"/>
          <w:color w:val="595959"/>
        </w:rPr>
        <w:t>, not a commodity furniture seller.</w:t>
      </w:r>
    </w:p>
    <w:p w14:paraId="2570FCE4" w14:textId="77777777" w:rsidR="00D84DBC" w:rsidRPr="00D84DBC" w:rsidRDefault="00D84DBC" w:rsidP="00624B6C">
      <w:pPr>
        <w:numPr>
          <w:ilvl w:val="0"/>
          <w:numId w:val="96"/>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Highlight visualization, personalization, and modular longevity as value drivers.</w:t>
      </w:r>
    </w:p>
    <w:p w14:paraId="7AA27CBC" w14:textId="77777777" w:rsidR="00D84DBC" w:rsidRPr="00D84DBC" w:rsidRDefault="00D84DBC" w:rsidP="00624B6C">
      <w:pPr>
        <w:numPr>
          <w:ilvl w:val="0"/>
          <w:numId w:val="96"/>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Target early adopters and design</w:t>
      </w:r>
      <w:r w:rsidRPr="00D84DBC">
        <w:rPr>
          <w:rFonts w:ascii="Avenir Next LT Pro Light" w:eastAsia="Times New Roman" w:hAnsi="Avenir Next LT Pro Light"/>
          <w:color w:val="595959"/>
        </w:rPr>
        <w:noBreakHyphen/>
        <w:t>oriented customers rather than mass retail buyers.</w:t>
      </w:r>
    </w:p>
    <w:p w14:paraId="46982432" w14:textId="77777777" w:rsidR="00D84DBC" w:rsidRPr="00D84DBC" w:rsidRDefault="00D84DBC">
      <w:pPr>
        <w:pStyle w:val="Heading2"/>
        <w:rPr>
          <w:rFonts w:ascii="Avenir Next LT Pro Light" w:eastAsia="Times New Roman" w:hAnsi="Avenir Next LT Pro Light"/>
          <w:color w:val="595959"/>
          <w:sz w:val="24"/>
        </w:rPr>
      </w:pPr>
      <w:r w:rsidRPr="00D84DBC">
        <w:rPr>
          <w:rFonts w:ascii="Avenir Next LT Pro Light" w:eastAsia="Times New Roman" w:hAnsi="Avenir Next LT Pro Light"/>
          <w:color w:val="595959"/>
          <w:sz w:val="24"/>
        </w:rPr>
        <w:t>6. Competitive Imitation Risk</w:t>
      </w:r>
    </w:p>
    <w:p w14:paraId="55B15B38"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Risk:</w:t>
      </w:r>
      <w:r w:rsidRPr="00D84DBC">
        <w:rPr>
          <w:rFonts w:ascii="Avenir Next LT Pro Light" w:hAnsi="Avenir Next LT Pro Light"/>
          <w:color w:val="595959"/>
        </w:rPr>
        <w:br/>
        <w:t>As AI visualization and customization tools become more common, competitors may attempt to replicate parts of the Dreamscape experience, particularly visualization features.</w:t>
      </w:r>
    </w:p>
    <w:p w14:paraId="10055102"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lastRenderedPageBreak/>
        <w:t>Mitigation Strategy:</w:t>
      </w:r>
    </w:p>
    <w:p w14:paraId="37016F27" w14:textId="77777777" w:rsidR="00D84DBC" w:rsidRPr="00D84DBC" w:rsidRDefault="00D84DBC" w:rsidP="00624B6C">
      <w:pPr>
        <w:numPr>
          <w:ilvl w:val="0"/>
          <w:numId w:val="97"/>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 xml:space="preserve">Focus differentiation on the </w:t>
      </w:r>
      <w:r w:rsidRPr="00D84DBC">
        <w:rPr>
          <w:rStyle w:val="Strong"/>
          <w:rFonts w:ascii="Avenir Next LT Pro Light" w:eastAsia="Times New Roman" w:hAnsi="Avenir Next LT Pro Light"/>
          <w:color w:val="595959"/>
        </w:rPr>
        <w:t>integration</w:t>
      </w:r>
      <w:r w:rsidRPr="00D84DBC">
        <w:rPr>
          <w:rFonts w:ascii="Avenir Next LT Pro Light" w:eastAsia="Times New Roman" w:hAnsi="Avenir Next LT Pro Light"/>
          <w:color w:val="595959"/>
        </w:rPr>
        <w:t xml:space="preserve"> of modular furniture, themed design, AI visualization, and a game</w:t>
      </w:r>
      <w:r w:rsidRPr="00D84DBC">
        <w:rPr>
          <w:rFonts w:ascii="Avenir Next LT Pro Light" w:eastAsia="Times New Roman" w:hAnsi="Avenir Next LT Pro Light"/>
          <w:color w:val="595959"/>
        </w:rPr>
        <w:noBreakHyphen/>
        <w:t>like customer journey.</w:t>
      </w:r>
    </w:p>
    <w:p w14:paraId="4D11F233" w14:textId="77777777" w:rsidR="00D84DBC" w:rsidRPr="00D84DBC" w:rsidRDefault="00D84DBC" w:rsidP="00624B6C">
      <w:pPr>
        <w:numPr>
          <w:ilvl w:val="0"/>
          <w:numId w:val="97"/>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Continue expanding catalogs, themes, and modular compatibility to deepen the ecosystem.</w:t>
      </w:r>
    </w:p>
    <w:p w14:paraId="44856FDC" w14:textId="77777777" w:rsidR="00D84DBC" w:rsidRPr="00D84DBC" w:rsidRDefault="00D84DBC" w:rsidP="00624B6C">
      <w:pPr>
        <w:numPr>
          <w:ilvl w:val="0"/>
          <w:numId w:val="97"/>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 xml:space="preserve">Position Dreamscape as a </w:t>
      </w:r>
      <w:r w:rsidRPr="00D84DBC">
        <w:rPr>
          <w:rStyle w:val="Strong"/>
          <w:rFonts w:ascii="Avenir Next LT Pro Light" w:eastAsia="Times New Roman" w:hAnsi="Avenir Next LT Pro Light"/>
          <w:color w:val="595959"/>
        </w:rPr>
        <w:t>platform</w:t>
      </w:r>
      <w:r w:rsidRPr="00D84DBC">
        <w:rPr>
          <w:rFonts w:ascii="Avenir Next LT Pro Light" w:eastAsia="Times New Roman" w:hAnsi="Avenir Next LT Pro Light"/>
          <w:color w:val="595959"/>
        </w:rPr>
        <w:t>, not just a tool or product line.</w:t>
      </w:r>
    </w:p>
    <w:p w14:paraId="4E2122E3" w14:textId="77777777" w:rsidR="00D84DBC" w:rsidRPr="00D84DBC" w:rsidRDefault="00D84DBC">
      <w:pPr>
        <w:pStyle w:val="Heading2"/>
        <w:rPr>
          <w:rFonts w:ascii="Avenir Next LT Pro Light" w:eastAsia="Times New Roman" w:hAnsi="Avenir Next LT Pro Light"/>
          <w:color w:val="595959"/>
          <w:sz w:val="24"/>
        </w:rPr>
      </w:pPr>
      <w:r w:rsidRPr="00D84DBC">
        <w:rPr>
          <w:rFonts w:ascii="Avenir Next LT Pro Light" w:eastAsia="Times New Roman" w:hAnsi="Avenir Next LT Pro Light"/>
          <w:color w:val="595959"/>
          <w:sz w:val="24"/>
        </w:rPr>
        <w:t>7. Scalability Risk</w:t>
      </w:r>
    </w:p>
    <w:p w14:paraId="684441BE"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Risk:</w:t>
      </w:r>
      <w:r w:rsidRPr="00D84DBC">
        <w:rPr>
          <w:rFonts w:ascii="Avenir Next LT Pro Light" w:hAnsi="Avenir Next LT Pro Light"/>
          <w:color w:val="595959"/>
        </w:rPr>
        <w:br/>
        <w:t>Rapid growth could strain technology systems, manufacturing capacity, or delivery operations if expansion outpaces infrastructure readiness. The business plan anticipates growth but emphasizes controlled, phased scaling.</w:t>
      </w:r>
    </w:p>
    <w:p w14:paraId="1D9B09B7" w14:textId="77777777" w:rsidR="00D84DBC" w:rsidRPr="00D84DBC" w:rsidRDefault="00D84DBC">
      <w:pPr>
        <w:pStyle w:val="NormalWeb"/>
        <w:rPr>
          <w:rFonts w:ascii="Avenir Next LT Pro Light" w:hAnsi="Avenir Next LT Pro Light"/>
          <w:color w:val="595959"/>
        </w:rPr>
      </w:pPr>
      <w:r w:rsidRPr="00D84DBC">
        <w:rPr>
          <w:rStyle w:val="Strong"/>
          <w:rFonts w:ascii="Avenir Next LT Pro Light" w:hAnsi="Avenir Next LT Pro Light"/>
          <w:color w:val="595959"/>
        </w:rPr>
        <w:t>Mitigation Strategy:</w:t>
      </w:r>
    </w:p>
    <w:p w14:paraId="5FD07657" w14:textId="77777777" w:rsidR="00D84DBC" w:rsidRPr="00D84DBC" w:rsidRDefault="00D84DBC" w:rsidP="00624B6C">
      <w:pPr>
        <w:numPr>
          <w:ilvl w:val="0"/>
          <w:numId w:val="98"/>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Scale gradually by expanding catalogs and themes before increasing production volume.</w:t>
      </w:r>
    </w:p>
    <w:p w14:paraId="5B58BEAC" w14:textId="77777777" w:rsidR="00D84DBC" w:rsidRPr="00D84DBC" w:rsidRDefault="00D84DBC" w:rsidP="00624B6C">
      <w:pPr>
        <w:numPr>
          <w:ilvl w:val="0"/>
          <w:numId w:val="98"/>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Use standardized designs and modular systems to simplify scaling.</w:t>
      </w:r>
    </w:p>
    <w:p w14:paraId="7697A8DE" w14:textId="77777777" w:rsidR="00D84DBC" w:rsidRPr="00D84DBC" w:rsidRDefault="00D84DBC" w:rsidP="00624B6C">
      <w:pPr>
        <w:numPr>
          <w:ilvl w:val="0"/>
          <w:numId w:val="98"/>
        </w:numPr>
        <w:spacing w:before="100" w:beforeAutospacing="1" w:after="100" w:afterAutospacing="1" w:line="240" w:lineRule="auto"/>
        <w:rPr>
          <w:rFonts w:ascii="Avenir Next LT Pro Light" w:eastAsia="Times New Roman" w:hAnsi="Avenir Next LT Pro Light"/>
          <w:color w:val="595959"/>
        </w:rPr>
      </w:pPr>
      <w:r w:rsidRPr="00D84DBC">
        <w:rPr>
          <w:rFonts w:ascii="Avenir Next LT Pro Light" w:eastAsia="Times New Roman" w:hAnsi="Avenir Next LT Pro Light"/>
          <w:color w:val="595959"/>
        </w:rPr>
        <w:t>Reinforce automation within the AI portal to reduce manual processing as order volume grows.</w:t>
      </w:r>
    </w:p>
    <w:p w14:paraId="33364B6E" w14:textId="77777777" w:rsidR="00D84DBC" w:rsidRPr="00D84DBC" w:rsidRDefault="00D84DBC">
      <w:pPr>
        <w:pStyle w:val="Heading2"/>
        <w:rPr>
          <w:rFonts w:ascii="Avenir Next LT Pro Light" w:eastAsia="Times New Roman" w:hAnsi="Avenir Next LT Pro Light"/>
          <w:color w:val="595959"/>
          <w:sz w:val="24"/>
        </w:rPr>
      </w:pPr>
      <w:r w:rsidRPr="00D84DBC">
        <w:rPr>
          <w:rFonts w:ascii="Avenir Next LT Pro Light" w:eastAsia="Times New Roman" w:hAnsi="Avenir Next LT Pro Light"/>
          <w:color w:val="595959"/>
          <w:sz w:val="24"/>
        </w:rPr>
        <w:t>Summary Table (Business</w:t>
      </w:r>
      <w:r w:rsidRPr="00D84DBC">
        <w:rPr>
          <w:rFonts w:ascii="Avenir Next LT Pro Light" w:eastAsia="Times New Roman" w:hAnsi="Avenir Next LT Pro Light"/>
          <w:color w:val="595959"/>
          <w:sz w:val="24"/>
        </w:rPr>
        <w:noBreakHyphen/>
        <w:t>Plan Friendly)</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1654"/>
        <w:gridCol w:w="4120"/>
        <w:gridCol w:w="3586"/>
      </w:tblGrid>
      <w:tr w:rsidR="00D84DBC" w:rsidRPr="00D84DBC" w14:paraId="42E4C6AA" w14:textId="77777777">
        <w:trPr>
          <w:tblHeader/>
          <w:tblCellSpacing w:w="15" w:type="dxa"/>
        </w:trPr>
        <w:tc>
          <w:tcPr>
            <w:tcW w:w="0" w:type="auto"/>
            <w:vAlign w:val="center"/>
            <w:hideMark/>
          </w:tcPr>
          <w:p w14:paraId="44F87B53" w14:textId="77777777" w:rsidR="00D84DBC" w:rsidRPr="00D84DBC" w:rsidRDefault="00D84DBC">
            <w:pPr>
              <w:jc w:val="center"/>
              <w:rPr>
                <w:rFonts w:ascii="Avenir Next LT Pro Light" w:eastAsia="Times New Roman" w:hAnsi="Avenir Next LT Pro Light"/>
                <w:b/>
                <w:bCs/>
                <w:color w:val="595959"/>
              </w:rPr>
            </w:pPr>
            <w:r w:rsidRPr="00D84DBC">
              <w:rPr>
                <w:rFonts w:ascii="Avenir Next LT Pro Light" w:eastAsia="Times New Roman" w:hAnsi="Avenir Next LT Pro Light"/>
                <w:b/>
                <w:bCs/>
                <w:color w:val="595959"/>
              </w:rPr>
              <w:t>Risk Area</w:t>
            </w:r>
          </w:p>
        </w:tc>
        <w:tc>
          <w:tcPr>
            <w:tcW w:w="0" w:type="auto"/>
            <w:vAlign w:val="center"/>
            <w:hideMark/>
          </w:tcPr>
          <w:p w14:paraId="0B9FFA1E" w14:textId="77777777" w:rsidR="00D84DBC" w:rsidRPr="00D84DBC" w:rsidRDefault="00D84DBC">
            <w:pPr>
              <w:jc w:val="center"/>
              <w:rPr>
                <w:rFonts w:ascii="Avenir Next LT Pro Light" w:eastAsia="Times New Roman" w:hAnsi="Avenir Next LT Pro Light"/>
                <w:b/>
                <w:bCs/>
                <w:color w:val="595959"/>
              </w:rPr>
            </w:pPr>
            <w:r w:rsidRPr="00D84DBC">
              <w:rPr>
                <w:rFonts w:ascii="Avenir Next LT Pro Light" w:eastAsia="Times New Roman" w:hAnsi="Avenir Next LT Pro Light"/>
                <w:b/>
                <w:bCs/>
                <w:color w:val="595959"/>
              </w:rPr>
              <w:t>Description</w:t>
            </w:r>
          </w:p>
        </w:tc>
        <w:tc>
          <w:tcPr>
            <w:tcW w:w="0" w:type="auto"/>
            <w:vAlign w:val="center"/>
            <w:hideMark/>
          </w:tcPr>
          <w:p w14:paraId="134B1802" w14:textId="77777777" w:rsidR="00D84DBC" w:rsidRPr="00D84DBC" w:rsidRDefault="00D84DBC">
            <w:pPr>
              <w:jc w:val="center"/>
              <w:rPr>
                <w:rFonts w:ascii="Avenir Next LT Pro Light" w:eastAsia="Times New Roman" w:hAnsi="Avenir Next LT Pro Light"/>
                <w:b/>
                <w:bCs/>
                <w:color w:val="595959"/>
              </w:rPr>
            </w:pPr>
            <w:r w:rsidRPr="00D84DBC">
              <w:rPr>
                <w:rFonts w:ascii="Avenir Next LT Pro Light" w:eastAsia="Times New Roman" w:hAnsi="Avenir Next LT Pro Light"/>
                <w:b/>
                <w:bCs/>
                <w:color w:val="595959"/>
              </w:rPr>
              <w:t>Mitigation</w:t>
            </w:r>
          </w:p>
        </w:tc>
      </w:tr>
      <w:tr w:rsidR="00D84DBC" w:rsidRPr="00D84DBC" w14:paraId="42EDFB5E" w14:textId="77777777">
        <w:trPr>
          <w:tblCellSpacing w:w="15" w:type="dxa"/>
        </w:trPr>
        <w:tc>
          <w:tcPr>
            <w:tcW w:w="0" w:type="auto"/>
            <w:vAlign w:val="center"/>
            <w:hideMark/>
          </w:tcPr>
          <w:p w14:paraId="5DA63B9A"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Technology</w:t>
            </w:r>
          </w:p>
        </w:tc>
        <w:tc>
          <w:tcPr>
            <w:tcW w:w="0" w:type="auto"/>
            <w:vAlign w:val="center"/>
            <w:hideMark/>
          </w:tcPr>
          <w:p w14:paraId="4D496699"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Dependence on AI portal development</w:t>
            </w:r>
          </w:p>
        </w:tc>
        <w:tc>
          <w:tcPr>
            <w:tcW w:w="0" w:type="auto"/>
            <w:vAlign w:val="center"/>
            <w:hideMark/>
          </w:tcPr>
          <w:p w14:paraId="13F1EBC1"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Phased build, external contractors</w:t>
            </w:r>
          </w:p>
        </w:tc>
      </w:tr>
      <w:tr w:rsidR="00D84DBC" w:rsidRPr="00D84DBC" w14:paraId="2F6BBC2F" w14:textId="77777777">
        <w:trPr>
          <w:tblCellSpacing w:w="15" w:type="dxa"/>
        </w:trPr>
        <w:tc>
          <w:tcPr>
            <w:tcW w:w="0" w:type="auto"/>
            <w:vAlign w:val="center"/>
            <w:hideMark/>
          </w:tcPr>
          <w:p w14:paraId="3ED11E17"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Adoption</w:t>
            </w:r>
          </w:p>
        </w:tc>
        <w:tc>
          <w:tcPr>
            <w:tcW w:w="0" w:type="auto"/>
            <w:vAlign w:val="center"/>
            <w:hideMark/>
          </w:tcPr>
          <w:p w14:paraId="777C2321"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New buying experience</w:t>
            </w:r>
          </w:p>
        </w:tc>
        <w:tc>
          <w:tcPr>
            <w:tcW w:w="0" w:type="auto"/>
            <w:vAlign w:val="center"/>
            <w:hideMark/>
          </w:tcPr>
          <w:p w14:paraId="705CB3D4"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Templates, guided design</w:t>
            </w:r>
          </w:p>
        </w:tc>
      </w:tr>
      <w:tr w:rsidR="00D84DBC" w:rsidRPr="00D84DBC" w14:paraId="1258D7BB" w14:textId="77777777">
        <w:trPr>
          <w:tblCellSpacing w:w="15" w:type="dxa"/>
        </w:trPr>
        <w:tc>
          <w:tcPr>
            <w:tcW w:w="0" w:type="auto"/>
            <w:vAlign w:val="center"/>
            <w:hideMark/>
          </w:tcPr>
          <w:p w14:paraId="531F2DC4"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Manufacturing</w:t>
            </w:r>
          </w:p>
        </w:tc>
        <w:tc>
          <w:tcPr>
            <w:tcW w:w="0" w:type="auto"/>
            <w:vAlign w:val="center"/>
            <w:hideMark/>
          </w:tcPr>
          <w:p w14:paraId="6E2B981C"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Design</w:t>
            </w:r>
            <w:r w:rsidRPr="00D84DBC">
              <w:rPr>
                <w:rFonts w:ascii="Avenir Next LT Pro Light" w:eastAsia="Times New Roman" w:hAnsi="Avenir Next LT Pro Light"/>
                <w:color w:val="595959"/>
              </w:rPr>
              <w:noBreakHyphen/>
              <w:t>to</w:t>
            </w:r>
            <w:r w:rsidRPr="00D84DBC">
              <w:rPr>
                <w:rFonts w:ascii="Avenir Next LT Pro Light" w:eastAsia="Times New Roman" w:hAnsi="Avenir Next LT Pro Light"/>
                <w:color w:val="595959"/>
              </w:rPr>
              <w:noBreakHyphen/>
              <w:t>production errors</w:t>
            </w:r>
          </w:p>
        </w:tc>
        <w:tc>
          <w:tcPr>
            <w:tcW w:w="0" w:type="auto"/>
            <w:vAlign w:val="center"/>
            <w:hideMark/>
          </w:tcPr>
          <w:p w14:paraId="19775732"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Modular standards, approvals</w:t>
            </w:r>
          </w:p>
        </w:tc>
      </w:tr>
      <w:tr w:rsidR="00D84DBC" w:rsidRPr="00D84DBC" w14:paraId="70A8BF25" w14:textId="77777777">
        <w:trPr>
          <w:tblCellSpacing w:w="15" w:type="dxa"/>
        </w:trPr>
        <w:tc>
          <w:tcPr>
            <w:tcW w:w="0" w:type="auto"/>
            <w:vAlign w:val="center"/>
            <w:hideMark/>
          </w:tcPr>
          <w:p w14:paraId="7558EE1B"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Cash Flow</w:t>
            </w:r>
          </w:p>
        </w:tc>
        <w:tc>
          <w:tcPr>
            <w:tcW w:w="0" w:type="auto"/>
            <w:vAlign w:val="center"/>
            <w:hideMark/>
          </w:tcPr>
          <w:p w14:paraId="6FB38574"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Capital</w:t>
            </w:r>
            <w:r w:rsidRPr="00D84DBC">
              <w:rPr>
                <w:rFonts w:ascii="Avenir Next LT Pro Light" w:eastAsia="Times New Roman" w:hAnsi="Avenir Next LT Pro Light"/>
                <w:color w:val="595959"/>
              </w:rPr>
              <w:noBreakHyphen/>
              <w:t>intensive production</w:t>
            </w:r>
          </w:p>
        </w:tc>
        <w:tc>
          <w:tcPr>
            <w:tcW w:w="0" w:type="auto"/>
            <w:vAlign w:val="center"/>
            <w:hideMark/>
          </w:tcPr>
          <w:p w14:paraId="5513B8E3"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Deposits, order</w:t>
            </w:r>
            <w:r w:rsidRPr="00D84DBC">
              <w:rPr>
                <w:rFonts w:ascii="Avenir Next LT Pro Light" w:eastAsia="Times New Roman" w:hAnsi="Avenir Next LT Pro Light"/>
                <w:color w:val="595959"/>
              </w:rPr>
              <w:noBreakHyphen/>
              <w:t>based builds</w:t>
            </w:r>
          </w:p>
        </w:tc>
      </w:tr>
      <w:tr w:rsidR="00D84DBC" w:rsidRPr="00D84DBC" w14:paraId="4A4DCBEB" w14:textId="77777777">
        <w:trPr>
          <w:tblCellSpacing w:w="15" w:type="dxa"/>
        </w:trPr>
        <w:tc>
          <w:tcPr>
            <w:tcW w:w="0" w:type="auto"/>
            <w:vAlign w:val="center"/>
            <w:hideMark/>
          </w:tcPr>
          <w:p w14:paraId="14B9D0C0"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Positioning</w:t>
            </w:r>
          </w:p>
        </w:tc>
        <w:tc>
          <w:tcPr>
            <w:tcW w:w="0" w:type="auto"/>
            <w:vAlign w:val="center"/>
            <w:hideMark/>
          </w:tcPr>
          <w:p w14:paraId="378A1537"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Premium pricing perception</w:t>
            </w:r>
          </w:p>
        </w:tc>
        <w:tc>
          <w:tcPr>
            <w:tcW w:w="0" w:type="auto"/>
            <w:vAlign w:val="center"/>
            <w:hideMark/>
          </w:tcPr>
          <w:p w14:paraId="475CB30D"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Experience</w:t>
            </w:r>
            <w:r w:rsidRPr="00D84DBC">
              <w:rPr>
                <w:rFonts w:ascii="Avenir Next LT Pro Light" w:eastAsia="Times New Roman" w:hAnsi="Avenir Next LT Pro Light"/>
                <w:color w:val="595959"/>
              </w:rPr>
              <w:noBreakHyphen/>
              <w:t>focused messaging</w:t>
            </w:r>
          </w:p>
        </w:tc>
      </w:tr>
      <w:tr w:rsidR="00D84DBC" w:rsidRPr="00D84DBC" w14:paraId="2FE727A0" w14:textId="77777777">
        <w:trPr>
          <w:tblCellSpacing w:w="15" w:type="dxa"/>
        </w:trPr>
        <w:tc>
          <w:tcPr>
            <w:tcW w:w="0" w:type="auto"/>
            <w:vAlign w:val="center"/>
            <w:hideMark/>
          </w:tcPr>
          <w:p w14:paraId="2594DA2D"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Competition</w:t>
            </w:r>
          </w:p>
        </w:tc>
        <w:tc>
          <w:tcPr>
            <w:tcW w:w="0" w:type="auto"/>
            <w:vAlign w:val="center"/>
            <w:hideMark/>
          </w:tcPr>
          <w:p w14:paraId="5A82C816"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Feature imitation</w:t>
            </w:r>
          </w:p>
        </w:tc>
        <w:tc>
          <w:tcPr>
            <w:tcW w:w="0" w:type="auto"/>
            <w:vAlign w:val="center"/>
            <w:hideMark/>
          </w:tcPr>
          <w:p w14:paraId="6642E8BA"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Platform + ecosystem focus</w:t>
            </w:r>
          </w:p>
        </w:tc>
      </w:tr>
      <w:tr w:rsidR="00D84DBC" w:rsidRPr="00D84DBC" w14:paraId="1B8AC29C" w14:textId="77777777">
        <w:trPr>
          <w:tblCellSpacing w:w="15" w:type="dxa"/>
        </w:trPr>
        <w:tc>
          <w:tcPr>
            <w:tcW w:w="0" w:type="auto"/>
            <w:vAlign w:val="center"/>
            <w:hideMark/>
          </w:tcPr>
          <w:p w14:paraId="51E7E8DC"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Scaling</w:t>
            </w:r>
          </w:p>
        </w:tc>
        <w:tc>
          <w:tcPr>
            <w:tcW w:w="0" w:type="auto"/>
            <w:vAlign w:val="center"/>
            <w:hideMark/>
          </w:tcPr>
          <w:p w14:paraId="48DD218E"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Operational strain</w:t>
            </w:r>
          </w:p>
        </w:tc>
        <w:tc>
          <w:tcPr>
            <w:tcW w:w="0" w:type="auto"/>
            <w:vAlign w:val="center"/>
            <w:hideMark/>
          </w:tcPr>
          <w:p w14:paraId="665D120F" w14:textId="77777777" w:rsidR="00D84DBC" w:rsidRPr="00D84DBC" w:rsidRDefault="00D84DBC">
            <w:pPr>
              <w:rPr>
                <w:rFonts w:ascii="Avenir Next LT Pro Light" w:eastAsia="Times New Roman" w:hAnsi="Avenir Next LT Pro Light"/>
                <w:color w:val="595959"/>
              </w:rPr>
            </w:pPr>
            <w:r w:rsidRPr="00D84DBC">
              <w:rPr>
                <w:rFonts w:ascii="Avenir Next LT Pro Light" w:eastAsia="Times New Roman" w:hAnsi="Avenir Next LT Pro Light"/>
                <w:color w:val="595959"/>
              </w:rPr>
              <w:t>Controlled growth, automation</w:t>
            </w:r>
          </w:p>
        </w:tc>
      </w:tr>
    </w:tbl>
    <w:p w14:paraId="663502F0" w14:textId="24C94D95" w:rsidR="00AE57C5" w:rsidRPr="00D14BF8" w:rsidRDefault="00AE57C5" w:rsidP="00D14BF8">
      <w:pPr>
        <w:pStyle w:val="Heading2"/>
        <w:rPr>
          <w:rFonts w:ascii="Avenir Next LT Pro Light" w:eastAsia="Times New Roman" w:hAnsi="Avenir Next LT Pro Light"/>
          <w:color w:val="595959"/>
          <w:sz w:val="24"/>
        </w:rPr>
      </w:pPr>
    </w:p>
    <w:p w14:paraId="0F1C726C" w14:textId="77777777" w:rsidR="00AD6417" w:rsidRPr="00D74521" w:rsidRDefault="00AD6417" w:rsidP="00D74521"/>
    <w:p w14:paraId="39E00220" w14:textId="0F8A08E2" w:rsidR="001231BF" w:rsidRDefault="001231BF" w:rsidP="00B95732"/>
    <w:p w14:paraId="5C6799C0" w14:textId="77777777" w:rsidR="00C9727C" w:rsidRPr="00C9727C" w:rsidRDefault="00C9727C">
      <w:pPr>
        <w:pStyle w:val="Heading1"/>
        <w:rPr>
          <w:rFonts w:ascii="Avenir Next LT Pro Light" w:eastAsia="Times New Roman" w:hAnsi="Avenir Next LT Pro Light"/>
          <w:color w:val="595959"/>
          <w:sz w:val="24"/>
          <w:szCs w:val="48"/>
        </w:rPr>
      </w:pPr>
      <w:r w:rsidRPr="00C9727C">
        <w:rPr>
          <w:rFonts w:ascii="Avenir Next LT Pro Light" w:eastAsia="Times New Roman" w:hAnsi="Avenir Next LT Pro Light"/>
          <w:color w:val="595959"/>
          <w:sz w:val="24"/>
        </w:rPr>
        <w:t>Execution Sequencing (What Happens, In What Order, and Why)</w:t>
      </w:r>
    </w:p>
    <w:p w14:paraId="0D82418E" w14:textId="77777777" w:rsidR="00C9727C" w:rsidRPr="00C9727C" w:rsidRDefault="00C9727C">
      <w:pPr>
        <w:pStyle w:val="Heading2"/>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Phase 0 — Lock the Non</w:t>
      </w:r>
      <w:r w:rsidRPr="00C9727C">
        <w:rPr>
          <w:rFonts w:ascii="Avenir Next LT Pro Light" w:eastAsia="Times New Roman" w:hAnsi="Avenir Next LT Pro Light"/>
          <w:color w:val="595959"/>
          <w:sz w:val="24"/>
        </w:rPr>
        <w:noBreakHyphen/>
        <w:t>Negotiables (Pre</w:t>
      </w:r>
      <w:r w:rsidRPr="00C9727C">
        <w:rPr>
          <w:rFonts w:ascii="Avenir Next LT Pro Light" w:eastAsia="Times New Roman" w:hAnsi="Avenir Next LT Pro Light"/>
          <w:color w:val="595959"/>
          <w:sz w:val="24"/>
        </w:rPr>
        <w:noBreakHyphen/>
        <w:t>Build)</w:t>
      </w:r>
    </w:p>
    <w:p w14:paraId="5919A027"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Goal:</w:t>
      </w:r>
      <w:r w:rsidRPr="00C9727C">
        <w:rPr>
          <w:rFonts w:ascii="Avenir Next LT Pro Light" w:hAnsi="Avenir Next LT Pro Light"/>
          <w:color w:val="595959"/>
        </w:rPr>
        <w:t xml:space="preserve"> Prevent wasted builds and scope creep.</w:t>
      </w:r>
    </w:p>
    <w:p w14:paraId="4721E184"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Outputs (no construction yet):</w:t>
      </w:r>
    </w:p>
    <w:p w14:paraId="79D56DA0" w14:textId="77777777" w:rsidR="00C9727C" w:rsidRPr="00C9727C" w:rsidRDefault="00C9727C" w:rsidP="00624B6C">
      <w:pPr>
        <w:numPr>
          <w:ilvl w:val="0"/>
          <w:numId w:val="99"/>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Finalize </w:t>
      </w:r>
      <w:r w:rsidRPr="00C9727C">
        <w:rPr>
          <w:rStyle w:val="Strong"/>
          <w:rFonts w:ascii="Avenir Next LT Pro Light" w:eastAsia="Times New Roman" w:hAnsi="Avenir Next LT Pro Light"/>
          <w:color w:val="595959"/>
        </w:rPr>
        <w:t>modular rules</w:t>
      </w:r>
      <w:r w:rsidRPr="00C9727C">
        <w:rPr>
          <w:rFonts w:ascii="Avenir Next LT Pro Light" w:eastAsia="Times New Roman" w:hAnsi="Avenir Next LT Pro Light"/>
          <w:color w:val="595959"/>
        </w:rPr>
        <w:t xml:space="preserve"> (what connects to what)</w:t>
      </w:r>
    </w:p>
    <w:p w14:paraId="0BDB89D1" w14:textId="77777777" w:rsidR="00C9727C" w:rsidRPr="00C9727C" w:rsidRDefault="00C9727C" w:rsidP="00624B6C">
      <w:pPr>
        <w:numPr>
          <w:ilvl w:val="0"/>
          <w:numId w:val="99"/>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Lock </w:t>
      </w:r>
      <w:r w:rsidRPr="00C9727C">
        <w:rPr>
          <w:rStyle w:val="Strong"/>
          <w:rFonts w:ascii="Avenir Next LT Pro Light" w:eastAsia="Times New Roman" w:hAnsi="Avenir Next LT Pro Light"/>
          <w:color w:val="595959"/>
        </w:rPr>
        <w:t>1–2 core themes</w:t>
      </w:r>
      <w:r w:rsidRPr="00C9727C">
        <w:rPr>
          <w:rFonts w:ascii="Avenir Next LT Pro Light" w:eastAsia="Times New Roman" w:hAnsi="Avenir Next LT Pro Light"/>
          <w:color w:val="595959"/>
        </w:rPr>
        <w:t xml:space="preserve"> only (not a catalog)</w:t>
      </w:r>
    </w:p>
    <w:p w14:paraId="0042BF9E" w14:textId="77777777" w:rsidR="00C9727C" w:rsidRPr="00C9727C" w:rsidRDefault="00C9727C" w:rsidP="00624B6C">
      <w:pPr>
        <w:numPr>
          <w:ilvl w:val="0"/>
          <w:numId w:val="99"/>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Define </w:t>
      </w:r>
      <w:r w:rsidRPr="00C9727C">
        <w:rPr>
          <w:rStyle w:val="Strong"/>
          <w:rFonts w:ascii="Avenir Next LT Pro Light" w:eastAsia="Times New Roman" w:hAnsi="Avenir Next LT Pro Light"/>
          <w:color w:val="595959"/>
        </w:rPr>
        <w:t>pricing logic ranges</w:t>
      </w:r>
      <w:r w:rsidRPr="00C9727C">
        <w:rPr>
          <w:rFonts w:ascii="Avenir Next LT Pro Light" w:eastAsia="Times New Roman" w:hAnsi="Avenir Next LT Pro Light"/>
          <w:color w:val="595959"/>
        </w:rPr>
        <w:t xml:space="preserve"> (not exact SKUs)</w:t>
      </w:r>
    </w:p>
    <w:p w14:paraId="1BBDB5B7" w14:textId="77777777" w:rsidR="00C9727C" w:rsidRPr="00C9727C" w:rsidRDefault="00C9727C" w:rsidP="00624B6C">
      <w:pPr>
        <w:numPr>
          <w:ilvl w:val="0"/>
          <w:numId w:val="99"/>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Decide what the first prototypes are </w:t>
      </w:r>
      <w:r w:rsidRPr="00C9727C">
        <w:rPr>
          <w:rStyle w:val="Emphasis"/>
          <w:rFonts w:ascii="Avenir Next LT Pro Light" w:eastAsia="Times New Roman" w:hAnsi="Avenir Next LT Pro Light"/>
          <w:color w:val="595959"/>
        </w:rPr>
        <w:t>proving</w:t>
      </w:r>
    </w:p>
    <w:p w14:paraId="57F0F27D" w14:textId="0A586827" w:rsidR="00C9727C" w:rsidRPr="00C9727C" w:rsidRDefault="00C9727C">
      <w:pPr>
        <w:pStyle w:val="NormalWeb"/>
        <w:rPr>
          <w:rFonts w:ascii="Avenir Next LT Pro Light" w:hAnsi="Avenir Next LT Pro Light"/>
          <w:color w:val="595959"/>
        </w:rPr>
      </w:pPr>
    </w:p>
    <w:p w14:paraId="519398CD" w14:textId="77777777" w:rsidR="00C9727C" w:rsidRPr="00C9727C" w:rsidRDefault="00C9727C">
      <w:pPr>
        <w:pStyle w:val="Heading2"/>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Phase 1 — Prototype for BELIEF, Not Sales (Critical)</w:t>
      </w:r>
    </w:p>
    <w:p w14:paraId="2659BFD3"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Goal:</w:t>
      </w:r>
      <w:r w:rsidRPr="00C9727C">
        <w:rPr>
          <w:rFonts w:ascii="Avenir Next LT Pro Light" w:hAnsi="Avenir Next LT Pro Light"/>
          <w:color w:val="595959"/>
        </w:rPr>
        <w:t xml:space="preserve"> Make the idea real to partners, investors, and yourself.</w:t>
      </w:r>
    </w:p>
    <w:p w14:paraId="5C20C2D7" w14:textId="77777777" w:rsidR="00C9727C" w:rsidRPr="00C9727C" w:rsidRDefault="00C9727C">
      <w:pPr>
        <w:pStyle w:val="Heading3"/>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Prototype Selection (ONLY build these two)</w:t>
      </w:r>
    </w:p>
    <w:p w14:paraId="6FDF8CFE" w14:textId="77777777" w:rsidR="00C9727C" w:rsidRPr="00C9727C" w:rsidRDefault="00C9727C">
      <w:pPr>
        <w:pStyle w:val="Heading3"/>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 xml:space="preserve">Prototype #1 — </w:t>
      </w:r>
      <w:r w:rsidRPr="00C9727C">
        <w:rPr>
          <w:rStyle w:val="Strong"/>
          <w:rFonts w:ascii="Avenir Next LT Pro Light" w:eastAsia="Times New Roman" w:hAnsi="Avenir Next LT Pro Light"/>
          <w:b w:val="0"/>
          <w:bCs w:val="0"/>
          <w:color w:val="595959"/>
          <w:sz w:val="24"/>
        </w:rPr>
        <w:t>Signature Statement Piece</w:t>
      </w:r>
    </w:p>
    <w:p w14:paraId="6E30D2C6"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Purpose:</w:t>
      </w:r>
    </w:p>
    <w:p w14:paraId="6212E259" w14:textId="77777777" w:rsidR="00C9727C" w:rsidRPr="00C9727C" w:rsidRDefault="00C9727C" w:rsidP="00624B6C">
      <w:pPr>
        <w:numPr>
          <w:ilvl w:val="0"/>
          <w:numId w:val="100"/>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Brand legitimacy</w:t>
      </w:r>
    </w:p>
    <w:p w14:paraId="09826A3E" w14:textId="77777777" w:rsidR="00C9727C" w:rsidRPr="00C9727C" w:rsidRDefault="00C9727C" w:rsidP="00624B6C">
      <w:pPr>
        <w:numPr>
          <w:ilvl w:val="0"/>
          <w:numId w:val="100"/>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Premium positioning</w:t>
      </w:r>
    </w:p>
    <w:p w14:paraId="6B32944D" w14:textId="77777777" w:rsidR="00C9727C" w:rsidRPr="00C9727C" w:rsidRDefault="00C9727C" w:rsidP="00624B6C">
      <w:pPr>
        <w:numPr>
          <w:ilvl w:val="0"/>
          <w:numId w:val="100"/>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Emotional impact</w:t>
      </w:r>
    </w:p>
    <w:p w14:paraId="0E704EA1"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What it proves:</w:t>
      </w:r>
    </w:p>
    <w:p w14:paraId="05852553" w14:textId="77777777" w:rsidR="00C9727C" w:rsidRPr="00C9727C" w:rsidRDefault="00C9727C" w:rsidP="00624B6C">
      <w:pPr>
        <w:numPr>
          <w:ilvl w:val="0"/>
          <w:numId w:val="101"/>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Dreamscape is </w:t>
      </w:r>
      <w:r w:rsidRPr="00C9727C">
        <w:rPr>
          <w:rStyle w:val="Emphasis"/>
          <w:rFonts w:ascii="Avenir Next LT Pro Light" w:eastAsia="Times New Roman" w:hAnsi="Avenir Next LT Pro Light"/>
          <w:color w:val="595959"/>
        </w:rPr>
        <w:t>not</w:t>
      </w:r>
      <w:r w:rsidRPr="00C9727C">
        <w:rPr>
          <w:rFonts w:ascii="Avenir Next LT Pro Light" w:eastAsia="Times New Roman" w:hAnsi="Avenir Next LT Pro Light"/>
          <w:color w:val="595959"/>
        </w:rPr>
        <w:t xml:space="preserve"> normal furniture</w:t>
      </w:r>
    </w:p>
    <w:p w14:paraId="5FF5826B" w14:textId="77777777" w:rsidR="00C9727C" w:rsidRPr="00C9727C" w:rsidRDefault="00C9727C" w:rsidP="00624B6C">
      <w:pPr>
        <w:numPr>
          <w:ilvl w:val="0"/>
          <w:numId w:val="101"/>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Customers understand the “furniture as art” idea</w:t>
      </w:r>
    </w:p>
    <w:p w14:paraId="68993596" w14:textId="77777777" w:rsidR="00C9727C" w:rsidRPr="00C9727C" w:rsidRDefault="00C9727C" w:rsidP="00624B6C">
      <w:pPr>
        <w:numPr>
          <w:ilvl w:val="0"/>
          <w:numId w:val="101"/>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Premium pricing feels justified</w:t>
      </w:r>
    </w:p>
    <w:p w14:paraId="58A998DA"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Recommended form (based on your text):</w:t>
      </w:r>
    </w:p>
    <w:p w14:paraId="7D59C978" w14:textId="77777777" w:rsidR="00C9727C" w:rsidRPr="00C9727C" w:rsidRDefault="00C9727C" w:rsidP="00624B6C">
      <w:pPr>
        <w:numPr>
          <w:ilvl w:val="0"/>
          <w:numId w:val="102"/>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One </w:t>
      </w:r>
      <w:r w:rsidRPr="00C9727C">
        <w:rPr>
          <w:rStyle w:val="Strong"/>
          <w:rFonts w:ascii="Avenir Next LT Pro Light" w:eastAsia="Times New Roman" w:hAnsi="Avenir Next LT Pro Light"/>
          <w:color w:val="595959"/>
        </w:rPr>
        <w:t>signature bed or bedroom anchor</w:t>
      </w:r>
    </w:p>
    <w:p w14:paraId="7892FE78" w14:textId="77777777" w:rsidR="00C9727C" w:rsidRPr="00C9727C" w:rsidRDefault="00C9727C" w:rsidP="00624B6C">
      <w:pPr>
        <w:numPr>
          <w:ilvl w:val="0"/>
          <w:numId w:val="102"/>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Strong theme (e.g., beach / mythology / fantasy)</w:t>
      </w:r>
    </w:p>
    <w:p w14:paraId="3A3947CA" w14:textId="77777777" w:rsidR="00C9727C" w:rsidRPr="00C9727C" w:rsidRDefault="00C9727C" w:rsidP="00624B6C">
      <w:pPr>
        <w:numPr>
          <w:ilvl w:val="0"/>
          <w:numId w:val="102"/>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Oversized, dramatic, photogenic</w:t>
      </w:r>
    </w:p>
    <w:p w14:paraId="4283F683" w14:textId="77777777" w:rsidR="00C9727C" w:rsidRPr="00C9727C" w:rsidRDefault="00C9727C" w:rsidP="00624B6C">
      <w:pPr>
        <w:numPr>
          <w:ilvl w:val="0"/>
          <w:numId w:val="102"/>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LED or visual elements included</w:t>
      </w:r>
    </w:p>
    <w:p w14:paraId="5B94C92B" w14:textId="77777777" w:rsidR="00C9727C" w:rsidRPr="00C9727C" w:rsidRDefault="00C9727C">
      <w:pPr>
        <w:pStyle w:val="NormalWeb"/>
        <w:rPr>
          <w:rFonts w:ascii="Avenir Next LT Pro Light" w:hAnsi="Avenir Next LT Pro Light"/>
          <w:color w:val="595959"/>
        </w:rPr>
      </w:pPr>
      <w:r w:rsidRPr="00C9727C">
        <w:rPr>
          <w:rFonts w:ascii="Segoe UI Emoji" w:hAnsi="Segoe UI Emoji" w:cs="Segoe UI Emoji"/>
          <w:color w:val="595959"/>
        </w:rPr>
        <w:lastRenderedPageBreak/>
        <w:t>🚫</w:t>
      </w:r>
      <w:r w:rsidRPr="00C9727C">
        <w:rPr>
          <w:rFonts w:ascii="Avenir Next LT Pro Light" w:hAnsi="Avenir Next LT Pro Light"/>
          <w:color w:val="595959"/>
        </w:rPr>
        <w:t xml:space="preserve"> Do NOT optimize this for manufacturing yet</w:t>
      </w:r>
      <w:r w:rsidRPr="00C9727C">
        <w:rPr>
          <w:rFonts w:ascii="Avenir Next LT Pro Light" w:hAnsi="Avenir Next LT Pro Light"/>
          <w:color w:val="595959"/>
        </w:rPr>
        <w:br/>
      </w:r>
      <w:r w:rsidRPr="00C9727C">
        <w:rPr>
          <w:rFonts w:ascii="Segoe UI Emoji" w:hAnsi="Segoe UI Emoji" w:cs="Segoe UI Emoji"/>
          <w:color w:val="595959"/>
        </w:rPr>
        <w:t>✅</w:t>
      </w:r>
      <w:r w:rsidRPr="00C9727C">
        <w:rPr>
          <w:rFonts w:ascii="Avenir Next LT Pro Light" w:hAnsi="Avenir Next LT Pro Light"/>
          <w:color w:val="595959"/>
        </w:rPr>
        <w:t xml:space="preserve"> Optimize for </w:t>
      </w:r>
      <w:r w:rsidRPr="00C9727C">
        <w:rPr>
          <w:rStyle w:val="Emphasis"/>
          <w:rFonts w:ascii="Avenir Next LT Pro Light" w:hAnsi="Avenir Next LT Pro Light"/>
          <w:color w:val="595959"/>
        </w:rPr>
        <w:t>reaction</w:t>
      </w:r>
      <w:r w:rsidRPr="00C9727C">
        <w:rPr>
          <w:rFonts w:ascii="Avenir Next LT Pro Light" w:hAnsi="Avenir Next LT Pro Light"/>
          <w:color w:val="595959"/>
        </w:rPr>
        <w:t xml:space="preserve"> and </w:t>
      </w:r>
      <w:r w:rsidRPr="00C9727C">
        <w:rPr>
          <w:rStyle w:val="Emphasis"/>
          <w:rFonts w:ascii="Avenir Next LT Pro Light" w:hAnsi="Avenir Next LT Pro Light"/>
          <w:color w:val="595959"/>
        </w:rPr>
        <w:t>story</w:t>
      </w:r>
    </w:p>
    <w:p w14:paraId="75F65EB2" w14:textId="77777777" w:rsidR="00C9727C" w:rsidRPr="00C9727C" w:rsidRDefault="00C9727C">
      <w:pPr>
        <w:pStyle w:val="Heading3"/>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 xml:space="preserve">Prototype #2 — </w:t>
      </w:r>
      <w:r w:rsidRPr="00C9727C">
        <w:rPr>
          <w:rStyle w:val="Strong"/>
          <w:rFonts w:ascii="Avenir Next LT Pro Light" w:eastAsia="Times New Roman" w:hAnsi="Avenir Next LT Pro Light"/>
          <w:b w:val="0"/>
          <w:bCs w:val="0"/>
          <w:color w:val="595959"/>
          <w:sz w:val="24"/>
        </w:rPr>
        <w:t>Modular Proof Object</w:t>
      </w:r>
    </w:p>
    <w:p w14:paraId="079BB7F9"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Purpose:</w:t>
      </w:r>
    </w:p>
    <w:p w14:paraId="7BED6EBF" w14:textId="77777777" w:rsidR="00C9727C" w:rsidRPr="00C9727C" w:rsidRDefault="00C9727C" w:rsidP="00624B6C">
      <w:pPr>
        <w:numPr>
          <w:ilvl w:val="0"/>
          <w:numId w:val="103"/>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Show interchangeability</w:t>
      </w:r>
    </w:p>
    <w:p w14:paraId="5EBE846E" w14:textId="77777777" w:rsidR="00C9727C" w:rsidRPr="00C9727C" w:rsidRDefault="00C9727C" w:rsidP="00624B6C">
      <w:pPr>
        <w:numPr>
          <w:ilvl w:val="0"/>
          <w:numId w:val="103"/>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Show upgrade logic</w:t>
      </w:r>
    </w:p>
    <w:p w14:paraId="4DEB514B" w14:textId="77777777" w:rsidR="00C9727C" w:rsidRPr="00C9727C" w:rsidRDefault="00C9727C" w:rsidP="00624B6C">
      <w:pPr>
        <w:numPr>
          <w:ilvl w:val="0"/>
          <w:numId w:val="103"/>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Prove scalability conceptually</w:t>
      </w:r>
    </w:p>
    <w:p w14:paraId="579A8236"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What it proves:</w:t>
      </w:r>
    </w:p>
    <w:p w14:paraId="5D8234E5" w14:textId="77777777" w:rsidR="00C9727C" w:rsidRPr="00C9727C" w:rsidRDefault="00C9727C" w:rsidP="00624B6C">
      <w:pPr>
        <w:numPr>
          <w:ilvl w:val="0"/>
          <w:numId w:val="104"/>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Parts can be swapped, replaced, upgraded</w:t>
      </w:r>
    </w:p>
    <w:p w14:paraId="673428E1" w14:textId="77777777" w:rsidR="00C9727C" w:rsidRPr="00C9727C" w:rsidRDefault="00C9727C" w:rsidP="00624B6C">
      <w:pPr>
        <w:numPr>
          <w:ilvl w:val="0"/>
          <w:numId w:val="104"/>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This is a </w:t>
      </w:r>
      <w:r w:rsidRPr="00C9727C">
        <w:rPr>
          <w:rStyle w:val="Emphasis"/>
          <w:rFonts w:ascii="Avenir Next LT Pro Light" w:eastAsia="Times New Roman" w:hAnsi="Avenir Next LT Pro Light"/>
          <w:color w:val="595959"/>
        </w:rPr>
        <w:t>system</w:t>
      </w:r>
      <w:r w:rsidRPr="00C9727C">
        <w:rPr>
          <w:rFonts w:ascii="Avenir Next LT Pro Light" w:eastAsia="Times New Roman" w:hAnsi="Avenir Next LT Pro Light"/>
          <w:color w:val="595959"/>
        </w:rPr>
        <w:t>, not a one</w:t>
      </w:r>
      <w:r w:rsidRPr="00C9727C">
        <w:rPr>
          <w:rFonts w:ascii="Avenir Next LT Pro Light" w:eastAsia="Times New Roman" w:hAnsi="Avenir Next LT Pro Light"/>
          <w:color w:val="595959"/>
        </w:rPr>
        <w:noBreakHyphen/>
        <w:t>off sculpture</w:t>
      </w:r>
    </w:p>
    <w:p w14:paraId="57112AF6" w14:textId="77777777" w:rsidR="00C9727C" w:rsidRPr="00C9727C" w:rsidRDefault="00C9727C" w:rsidP="00624B6C">
      <w:pPr>
        <w:numPr>
          <w:ilvl w:val="0"/>
          <w:numId w:val="104"/>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Manufacturing rules can exist later</w:t>
      </w:r>
    </w:p>
    <w:p w14:paraId="48A9F66F"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Recommended form:</w:t>
      </w:r>
    </w:p>
    <w:p w14:paraId="3B5FDCB6" w14:textId="77777777" w:rsidR="00C9727C" w:rsidRPr="00C9727C" w:rsidRDefault="00C9727C" w:rsidP="00624B6C">
      <w:pPr>
        <w:numPr>
          <w:ilvl w:val="0"/>
          <w:numId w:val="105"/>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Modular dresser or storage unit</w:t>
      </w:r>
    </w:p>
    <w:p w14:paraId="67A30A88" w14:textId="77777777" w:rsidR="00C9727C" w:rsidRPr="00C9727C" w:rsidRDefault="00C9727C" w:rsidP="00624B6C">
      <w:pPr>
        <w:numPr>
          <w:ilvl w:val="0"/>
          <w:numId w:val="105"/>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Swappable fronts, legs, tops, inserts</w:t>
      </w:r>
    </w:p>
    <w:p w14:paraId="74D7EA21" w14:textId="77777777" w:rsidR="00C9727C" w:rsidRPr="00C9727C" w:rsidRDefault="00C9727C" w:rsidP="00624B6C">
      <w:pPr>
        <w:numPr>
          <w:ilvl w:val="0"/>
          <w:numId w:val="105"/>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Demonstrable reconfiguration in minutes</w:t>
      </w:r>
    </w:p>
    <w:p w14:paraId="1A3DF551" w14:textId="49941E99" w:rsidR="00C9727C" w:rsidRPr="00C9727C" w:rsidRDefault="00C9727C">
      <w:pPr>
        <w:pStyle w:val="NormalWeb"/>
        <w:rPr>
          <w:rFonts w:ascii="Avenir Next LT Pro Light" w:hAnsi="Avenir Next LT Pro Light"/>
          <w:color w:val="595959"/>
        </w:rPr>
      </w:pPr>
    </w:p>
    <w:p w14:paraId="55F8EBAE" w14:textId="77777777" w:rsidR="00C9727C" w:rsidRPr="00C9727C" w:rsidRDefault="00C9727C">
      <w:pPr>
        <w:pStyle w:val="Heading2"/>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Phase 2 — Visual Assets &amp; Controlled Exposure</w:t>
      </w:r>
    </w:p>
    <w:p w14:paraId="49766873"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Goal:</w:t>
      </w:r>
      <w:r w:rsidRPr="00C9727C">
        <w:rPr>
          <w:rFonts w:ascii="Avenir Next LT Pro Light" w:hAnsi="Avenir Next LT Pro Light"/>
          <w:color w:val="595959"/>
        </w:rPr>
        <w:t xml:space="preserve"> Turn prototypes into leverage.</w:t>
      </w:r>
    </w:p>
    <w:p w14:paraId="5E91CF61"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Actions:</w:t>
      </w:r>
    </w:p>
    <w:p w14:paraId="1ACDA0A5" w14:textId="77777777" w:rsidR="00C9727C" w:rsidRPr="00C9727C" w:rsidRDefault="00C9727C" w:rsidP="00624B6C">
      <w:pPr>
        <w:numPr>
          <w:ilvl w:val="0"/>
          <w:numId w:val="106"/>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Professional photography (editorial, not e</w:t>
      </w:r>
      <w:r w:rsidRPr="00C9727C">
        <w:rPr>
          <w:rFonts w:ascii="Avenir Next LT Pro Light" w:eastAsia="Times New Roman" w:hAnsi="Avenir Next LT Pro Light"/>
          <w:color w:val="595959"/>
        </w:rPr>
        <w:noBreakHyphen/>
        <w:t>commerce)</w:t>
      </w:r>
    </w:p>
    <w:p w14:paraId="5D989CB3" w14:textId="77777777" w:rsidR="00C9727C" w:rsidRPr="00C9727C" w:rsidRDefault="00C9727C" w:rsidP="00624B6C">
      <w:pPr>
        <w:numPr>
          <w:ilvl w:val="0"/>
          <w:numId w:val="106"/>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One </w:t>
      </w:r>
      <w:r w:rsidRPr="00C9727C">
        <w:rPr>
          <w:rStyle w:val="Strong"/>
          <w:rFonts w:ascii="Avenir Next LT Pro Light" w:eastAsia="Times New Roman" w:hAnsi="Avenir Next LT Pro Light"/>
          <w:color w:val="595959"/>
        </w:rPr>
        <w:t>short walkthrough video</w:t>
      </w:r>
    </w:p>
    <w:p w14:paraId="42C07929" w14:textId="77777777" w:rsidR="00C9727C" w:rsidRPr="00C9727C" w:rsidRDefault="00C9727C" w:rsidP="00624B6C">
      <w:pPr>
        <w:numPr>
          <w:ilvl w:val="0"/>
          <w:numId w:val="106"/>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Written story: </w:t>
      </w:r>
      <w:r w:rsidRPr="00C9727C">
        <w:rPr>
          <w:rStyle w:val="Emphasis"/>
          <w:rFonts w:ascii="Avenir Next LT Pro Light" w:eastAsia="Times New Roman" w:hAnsi="Avenir Next LT Pro Light"/>
          <w:color w:val="595959"/>
        </w:rPr>
        <w:t>“What Dreamscape Is”</w:t>
      </w:r>
      <w:r w:rsidRPr="00C9727C">
        <w:rPr>
          <w:rFonts w:ascii="Avenir Next LT Pro Light" w:eastAsia="Times New Roman" w:hAnsi="Avenir Next LT Pro Light"/>
          <w:color w:val="595959"/>
        </w:rPr>
        <w:t xml:space="preserve"> (not specs)</w:t>
      </w:r>
    </w:p>
    <w:p w14:paraId="6CF4F694"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Where they get used:</w:t>
      </w:r>
    </w:p>
    <w:p w14:paraId="0CA4800F" w14:textId="77777777" w:rsidR="00C9727C" w:rsidRPr="00C9727C" w:rsidRDefault="00C9727C" w:rsidP="00624B6C">
      <w:pPr>
        <w:numPr>
          <w:ilvl w:val="0"/>
          <w:numId w:val="107"/>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Private demos</w:t>
      </w:r>
    </w:p>
    <w:p w14:paraId="1DD16F55" w14:textId="77777777" w:rsidR="00C9727C" w:rsidRPr="00C9727C" w:rsidRDefault="00C9727C" w:rsidP="00624B6C">
      <w:pPr>
        <w:numPr>
          <w:ilvl w:val="0"/>
          <w:numId w:val="107"/>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Partner conversations</w:t>
      </w:r>
    </w:p>
    <w:p w14:paraId="06A8C5FB" w14:textId="77777777" w:rsidR="00C9727C" w:rsidRPr="00C9727C" w:rsidRDefault="00C9727C" w:rsidP="00624B6C">
      <w:pPr>
        <w:numPr>
          <w:ilvl w:val="0"/>
          <w:numId w:val="107"/>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Early investor conversations</w:t>
      </w:r>
    </w:p>
    <w:p w14:paraId="13BFE735" w14:textId="77777777" w:rsidR="00C9727C" w:rsidRPr="00C9727C" w:rsidRDefault="00C9727C" w:rsidP="00624B6C">
      <w:pPr>
        <w:numPr>
          <w:ilvl w:val="0"/>
          <w:numId w:val="107"/>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Art</w:t>
      </w:r>
      <w:r w:rsidRPr="00C9727C">
        <w:rPr>
          <w:rFonts w:ascii="Avenir Next LT Pro Light" w:eastAsia="Times New Roman" w:hAnsi="Avenir Next LT Pro Light"/>
          <w:color w:val="595959"/>
        </w:rPr>
        <w:noBreakHyphen/>
        <w:t>exhibit planning</w:t>
      </w:r>
    </w:p>
    <w:p w14:paraId="4415987F" w14:textId="77777777" w:rsidR="00C9727C" w:rsidRPr="00C9727C" w:rsidRDefault="00C9727C">
      <w:pPr>
        <w:pStyle w:val="NormalWeb"/>
        <w:rPr>
          <w:rFonts w:ascii="Avenir Next LT Pro Light" w:hAnsi="Avenir Next LT Pro Light"/>
          <w:color w:val="595959"/>
        </w:rPr>
      </w:pPr>
      <w:r w:rsidRPr="00C9727C">
        <w:rPr>
          <w:rFonts w:ascii="Segoe UI Emoji" w:hAnsi="Segoe UI Emoji" w:cs="Segoe UI Emoji"/>
          <w:color w:val="595959"/>
        </w:rPr>
        <w:t>🚫</w:t>
      </w:r>
      <w:r w:rsidRPr="00C9727C">
        <w:rPr>
          <w:rFonts w:ascii="Avenir Next LT Pro Light" w:hAnsi="Avenir Next LT Pro Light"/>
          <w:color w:val="595959"/>
        </w:rPr>
        <w:t xml:space="preserve"> No public ecommerce yet</w:t>
      </w:r>
      <w:r w:rsidRPr="00C9727C">
        <w:rPr>
          <w:rFonts w:ascii="Avenir Next LT Pro Light" w:hAnsi="Avenir Next LT Pro Light"/>
          <w:color w:val="595959"/>
        </w:rPr>
        <w:br/>
      </w:r>
      <w:r w:rsidRPr="00C9727C">
        <w:rPr>
          <w:rFonts w:ascii="Segoe UI Emoji" w:hAnsi="Segoe UI Emoji" w:cs="Segoe UI Emoji"/>
          <w:color w:val="595959"/>
        </w:rPr>
        <w:t>✅</w:t>
      </w:r>
      <w:r w:rsidRPr="00C9727C">
        <w:rPr>
          <w:rFonts w:ascii="Avenir Next LT Pro Light" w:hAnsi="Avenir Next LT Pro Light"/>
          <w:color w:val="595959"/>
        </w:rPr>
        <w:t xml:space="preserve"> Controlled narrative</w:t>
      </w:r>
    </w:p>
    <w:p w14:paraId="0B881B7A" w14:textId="77777777" w:rsidR="00C9727C" w:rsidRPr="00C9727C" w:rsidRDefault="00C9727C">
      <w:pPr>
        <w:pStyle w:val="Heading2"/>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lastRenderedPageBreak/>
        <w:t>Phase 3 — Small Physical Control Space (Not a Store)</w:t>
      </w:r>
    </w:p>
    <w:p w14:paraId="7F92DAE7"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Goal:</w:t>
      </w:r>
      <w:r w:rsidRPr="00C9727C">
        <w:rPr>
          <w:rFonts w:ascii="Avenir Next LT Pro Light" w:hAnsi="Avenir Next LT Pro Light"/>
          <w:color w:val="595959"/>
        </w:rPr>
        <w:t xml:space="preserve"> Enable demos without retail risk.</w:t>
      </w:r>
    </w:p>
    <w:p w14:paraId="3FE4C9FA"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Requirements:</w:t>
      </w:r>
    </w:p>
    <w:p w14:paraId="4725519D" w14:textId="77777777" w:rsidR="00C9727C" w:rsidRPr="00C9727C" w:rsidRDefault="00C9727C" w:rsidP="00624B6C">
      <w:pPr>
        <w:numPr>
          <w:ilvl w:val="0"/>
          <w:numId w:val="108"/>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Small workshop / shared studio / warehouse corner</w:t>
      </w:r>
    </w:p>
    <w:p w14:paraId="7DB8CD0C" w14:textId="77777777" w:rsidR="00C9727C" w:rsidRPr="00C9727C" w:rsidRDefault="00C9727C" w:rsidP="00624B6C">
      <w:pPr>
        <w:numPr>
          <w:ilvl w:val="0"/>
          <w:numId w:val="108"/>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Space to:</w:t>
      </w:r>
    </w:p>
    <w:p w14:paraId="359F3D78" w14:textId="77777777" w:rsidR="00C9727C" w:rsidRPr="00C9727C" w:rsidRDefault="00C9727C" w:rsidP="00624B6C">
      <w:pPr>
        <w:numPr>
          <w:ilvl w:val="1"/>
          <w:numId w:val="108"/>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Store prototypes</w:t>
      </w:r>
    </w:p>
    <w:p w14:paraId="39060507" w14:textId="77777777" w:rsidR="00C9727C" w:rsidRPr="00C9727C" w:rsidRDefault="00C9727C" w:rsidP="00624B6C">
      <w:pPr>
        <w:numPr>
          <w:ilvl w:val="1"/>
          <w:numId w:val="108"/>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Stage 1 room</w:t>
      </w:r>
    </w:p>
    <w:p w14:paraId="36FBAE9E" w14:textId="77777777" w:rsidR="00C9727C" w:rsidRPr="00C9727C" w:rsidRDefault="00C9727C" w:rsidP="00624B6C">
      <w:pPr>
        <w:numPr>
          <w:ilvl w:val="1"/>
          <w:numId w:val="108"/>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Host private viewings</w:t>
      </w:r>
    </w:p>
    <w:p w14:paraId="7066AB67" w14:textId="6A11E656" w:rsidR="00C9727C" w:rsidRPr="00C9727C" w:rsidRDefault="00C9727C">
      <w:pPr>
        <w:pStyle w:val="NormalWeb"/>
        <w:rPr>
          <w:rFonts w:ascii="Avenir Next LT Pro Light" w:hAnsi="Avenir Next LT Pro Light"/>
          <w:color w:val="595959"/>
        </w:rPr>
      </w:pPr>
    </w:p>
    <w:p w14:paraId="2DCA7D9D" w14:textId="77777777" w:rsidR="00C9727C" w:rsidRPr="00C9727C" w:rsidRDefault="00C9727C">
      <w:pPr>
        <w:pStyle w:val="Heading2"/>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Phase 4 — Partner Validation (Boots on the Ground)</w:t>
      </w:r>
    </w:p>
    <w:p w14:paraId="4C41B8CA"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Goal:</w:t>
      </w:r>
      <w:r w:rsidRPr="00C9727C">
        <w:rPr>
          <w:rFonts w:ascii="Avenir Next LT Pro Light" w:hAnsi="Avenir Next LT Pro Light"/>
          <w:color w:val="595959"/>
        </w:rPr>
        <w:t xml:space="preserve"> Validate demand </w:t>
      </w:r>
      <w:r w:rsidRPr="00C9727C">
        <w:rPr>
          <w:rStyle w:val="Emphasis"/>
          <w:rFonts w:ascii="Avenir Next LT Pro Light" w:hAnsi="Avenir Next LT Pro Light"/>
          <w:color w:val="595959"/>
        </w:rPr>
        <w:t>without inventory risk</w:t>
      </w:r>
      <w:r w:rsidRPr="00C9727C">
        <w:rPr>
          <w:rFonts w:ascii="Avenir Next LT Pro Light" w:hAnsi="Avenir Next LT Pro Light"/>
          <w:color w:val="595959"/>
        </w:rPr>
        <w:t>.</w:t>
      </w:r>
    </w:p>
    <w:p w14:paraId="105B0589"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Execution:</w:t>
      </w:r>
    </w:p>
    <w:p w14:paraId="0EF01EAE" w14:textId="77777777" w:rsidR="00C9727C" w:rsidRPr="00C9727C" w:rsidRDefault="00C9727C" w:rsidP="00624B6C">
      <w:pPr>
        <w:numPr>
          <w:ilvl w:val="0"/>
          <w:numId w:val="109"/>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Approach </w:t>
      </w:r>
      <w:r w:rsidRPr="00C9727C">
        <w:rPr>
          <w:rStyle w:val="Strong"/>
          <w:rFonts w:ascii="Avenir Next LT Pro Light" w:eastAsia="Times New Roman" w:hAnsi="Avenir Next LT Pro Light"/>
          <w:color w:val="595959"/>
        </w:rPr>
        <w:t>10–20 independent furniture or design stores</w:t>
      </w:r>
    </w:p>
    <w:p w14:paraId="2CD5BEBF" w14:textId="77777777" w:rsidR="00C9727C" w:rsidRPr="00C9727C" w:rsidRDefault="00C9727C" w:rsidP="00624B6C">
      <w:pPr>
        <w:numPr>
          <w:ilvl w:val="0"/>
          <w:numId w:val="109"/>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Offer:</w:t>
      </w:r>
    </w:p>
    <w:p w14:paraId="1F036E72" w14:textId="77777777" w:rsidR="00C9727C" w:rsidRPr="00C9727C" w:rsidRDefault="00C9727C" w:rsidP="00624B6C">
      <w:pPr>
        <w:numPr>
          <w:ilvl w:val="1"/>
          <w:numId w:val="109"/>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Consignment or revenue share</w:t>
      </w:r>
    </w:p>
    <w:p w14:paraId="61B0C2B6" w14:textId="77777777" w:rsidR="00C9727C" w:rsidRPr="00C9727C" w:rsidRDefault="00C9727C" w:rsidP="00624B6C">
      <w:pPr>
        <w:numPr>
          <w:ilvl w:val="1"/>
          <w:numId w:val="109"/>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Limited</w:t>
      </w:r>
      <w:r w:rsidRPr="00C9727C">
        <w:rPr>
          <w:rFonts w:ascii="Avenir Next LT Pro Light" w:eastAsia="Times New Roman" w:hAnsi="Avenir Next LT Pro Light"/>
          <w:color w:val="595959"/>
        </w:rPr>
        <w:noBreakHyphen/>
        <w:t>run display</w:t>
      </w:r>
    </w:p>
    <w:p w14:paraId="552A9BE7" w14:textId="77777777" w:rsidR="00C9727C" w:rsidRPr="00C9727C" w:rsidRDefault="00C9727C" w:rsidP="00624B6C">
      <w:pPr>
        <w:numPr>
          <w:ilvl w:val="1"/>
          <w:numId w:val="109"/>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Gallery</w:t>
      </w:r>
      <w:r w:rsidRPr="00C9727C">
        <w:rPr>
          <w:rFonts w:ascii="Avenir Next LT Pro Light" w:eastAsia="Times New Roman" w:hAnsi="Avenir Next LT Pro Light"/>
          <w:color w:val="595959"/>
        </w:rPr>
        <w:noBreakHyphen/>
        <w:t>style placement</w:t>
      </w:r>
    </w:p>
    <w:p w14:paraId="5EABDA50"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What you bring:</w:t>
      </w:r>
    </w:p>
    <w:p w14:paraId="01E31066" w14:textId="77777777" w:rsidR="00C9727C" w:rsidRPr="00C9727C" w:rsidRDefault="00C9727C" w:rsidP="00624B6C">
      <w:pPr>
        <w:numPr>
          <w:ilvl w:val="0"/>
          <w:numId w:val="110"/>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Photos</w:t>
      </w:r>
    </w:p>
    <w:p w14:paraId="7EF8CAA7" w14:textId="77777777" w:rsidR="00C9727C" w:rsidRPr="00C9727C" w:rsidRDefault="00C9727C" w:rsidP="00624B6C">
      <w:pPr>
        <w:numPr>
          <w:ilvl w:val="0"/>
          <w:numId w:val="110"/>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One physical prototype (or scaled demo)</w:t>
      </w:r>
    </w:p>
    <w:p w14:paraId="29837251" w14:textId="77777777" w:rsidR="00C9727C" w:rsidRPr="00C9727C" w:rsidRDefault="00C9727C" w:rsidP="00624B6C">
      <w:pPr>
        <w:numPr>
          <w:ilvl w:val="0"/>
          <w:numId w:val="110"/>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Clear story: &gt; “This isn’t inventory. This is a commission</w:t>
      </w:r>
      <w:r w:rsidRPr="00C9727C">
        <w:rPr>
          <w:rFonts w:ascii="Avenir Next LT Pro Light" w:eastAsia="Times New Roman" w:hAnsi="Avenir Next LT Pro Light"/>
          <w:color w:val="595959"/>
        </w:rPr>
        <w:noBreakHyphen/>
        <w:t>driven gallery piece.”</w:t>
      </w:r>
    </w:p>
    <w:p w14:paraId="32C54B65" w14:textId="56F11F11" w:rsidR="00C9727C" w:rsidRPr="00C9727C" w:rsidRDefault="00C9727C">
      <w:pPr>
        <w:pStyle w:val="NormalWeb"/>
        <w:rPr>
          <w:rFonts w:ascii="Avenir Next LT Pro Light" w:hAnsi="Avenir Next LT Pro Light"/>
          <w:color w:val="595959"/>
        </w:rPr>
      </w:pPr>
    </w:p>
    <w:p w14:paraId="55EA1D7C" w14:textId="77777777" w:rsidR="00C9727C" w:rsidRPr="00C9727C" w:rsidRDefault="00C9727C">
      <w:pPr>
        <w:pStyle w:val="Heading2"/>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Phase 5 — Art</w:t>
      </w:r>
      <w:r w:rsidRPr="00C9727C">
        <w:rPr>
          <w:rFonts w:ascii="Avenir Next LT Pro Light" w:eastAsia="Times New Roman" w:hAnsi="Avenir Next LT Pro Light"/>
          <w:color w:val="595959"/>
          <w:sz w:val="24"/>
        </w:rPr>
        <w:noBreakHyphen/>
        <w:t>Exhibit Activation (Value Multiplier)</w:t>
      </w:r>
    </w:p>
    <w:p w14:paraId="1179F5F1"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Goal:</w:t>
      </w:r>
      <w:r w:rsidRPr="00C9727C">
        <w:rPr>
          <w:rFonts w:ascii="Avenir Next LT Pro Light" w:hAnsi="Avenir Next LT Pro Light"/>
          <w:color w:val="595959"/>
        </w:rPr>
        <w:t xml:space="preserve"> Reframe furniture as art </w:t>
      </w:r>
      <w:r w:rsidRPr="00C9727C">
        <w:rPr>
          <w:rFonts w:ascii="Arial" w:hAnsi="Arial" w:cs="Arial"/>
          <w:color w:val="595959"/>
        </w:rPr>
        <w:t>→</w:t>
      </w:r>
      <w:r w:rsidRPr="00C9727C">
        <w:rPr>
          <w:rFonts w:ascii="Avenir Next LT Pro Light" w:hAnsi="Avenir Next LT Pro Light"/>
          <w:color w:val="595959"/>
        </w:rPr>
        <w:t xml:space="preserve"> justify pricing.</w:t>
      </w:r>
    </w:p>
    <w:p w14:paraId="0EDCD481"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Execution:</w:t>
      </w:r>
    </w:p>
    <w:p w14:paraId="48D103F2" w14:textId="77777777" w:rsidR="00C9727C" w:rsidRPr="00C9727C" w:rsidRDefault="00C9727C" w:rsidP="00624B6C">
      <w:pPr>
        <w:numPr>
          <w:ilvl w:val="0"/>
          <w:numId w:val="111"/>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Temporary, small</w:t>
      </w:r>
      <w:r w:rsidRPr="00C9727C">
        <w:rPr>
          <w:rFonts w:ascii="Avenir Next LT Pro Light" w:eastAsia="Times New Roman" w:hAnsi="Avenir Next LT Pro Light"/>
          <w:color w:val="595959"/>
        </w:rPr>
        <w:noBreakHyphen/>
        <w:t>scale exhibit</w:t>
      </w:r>
    </w:p>
    <w:p w14:paraId="159145C4" w14:textId="77777777" w:rsidR="00C9727C" w:rsidRPr="00C9727C" w:rsidRDefault="00C9727C" w:rsidP="00624B6C">
      <w:pPr>
        <w:numPr>
          <w:ilvl w:val="0"/>
          <w:numId w:val="111"/>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1–2 themed rooms only</w:t>
      </w:r>
    </w:p>
    <w:p w14:paraId="012E246F" w14:textId="77777777" w:rsidR="00C9727C" w:rsidRPr="00C9727C" w:rsidRDefault="00C9727C" w:rsidP="00624B6C">
      <w:pPr>
        <w:numPr>
          <w:ilvl w:val="0"/>
          <w:numId w:val="111"/>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Everything:</w:t>
      </w:r>
    </w:p>
    <w:p w14:paraId="62385A96" w14:textId="77777777" w:rsidR="00C9727C" w:rsidRPr="00C9727C" w:rsidRDefault="00C9727C" w:rsidP="00624B6C">
      <w:pPr>
        <w:numPr>
          <w:ilvl w:val="1"/>
          <w:numId w:val="111"/>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Numbered</w:t>
      </w:r>
    </w:p>
    <w:p w14:paraId="26F82967" w14:textId="77777777" w:rsidR="00C9727C" w:rsidRPr="00C9727C" w:rsidRDefault="00C9727C" w:rsidP="00624B6C">
      <w:pPr>
        <w:numPr>
          <w:ilvl w:val="1"/>
          <w:numId w:val="111"/>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lastRenderedPageBreak/>
        <w:t>Limited</w:t>
      </w:r>
    </w:p>
    <w:p w14:paraId="19590B7E" w14:textId="77777777" w:rsidR="00C9727C" w:rsidRPr="00C9727C" w:rsidRDefault="00C9727C" w:rsidP="00624B6C">
      <w:pPr>
        <w:numPr>
          <w:ilvl w:val="1"/>
          <w:numId w:val="111"/>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Commission</w:t>
      </w:r>
      <w:r w:rsidRPr="00C9727C">
        <w:rPr>
          <w:rFonts w:ascii="Avenir Next LT Pro Light" w:eastAsia="Times New Roman" w:hAnsi="Avenir Next LT Pro Light"/>
          <w:color w:val="595959"/>
        </w:rPr>
        <w:noBreakHyphen/>
        <w:t>based</w:t>
      </w:r>
    </w:p>
    <w:p w14:paraId="081AA7A9"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Revenue mechanics:</w:t>
      </w:r>
    </w:p>
    <w:p w14:paraId="019EAB6E" w14:textId="77777777" w:rsidR="00C9727C" w:rsidRPr="00C9727C" w:rsidRDefault="00C9727C" w:rsidP="00624B6C">
      <w:pPr>
        <w:numPr>
          <w:ilvl w:val="0"/>
          <w:numId w:val="112"/>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Deposits taken</w:t>
      </w:r>
    </w:p>
    <w:p w14:paraId="3F2354CE" w14:textId="77777777" w:rsidR="00C9727C" w:rsidRPr="00C9727C" w:rsidRDefault="00C9727C" w:rsidP="00624B6C">
      <w:pPr>
        <w:numPr>
          <w:ilvl w:val="0"/>
          <w:numId w:val="112"/>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Design sessions sold</w:t>
      </w:r>
    </w:p>
    <w:p w14:paraId="4979455E" w14:textId="77777777" w:rsidR="00C9727C" w:rsidRPr="00C9727C" w:rsidRDefault="00C9727C" w:rsidP="00624B6C">
      <w:pPr>
        <w:numPr>
          <w:ilvl w:val="0"/>
          <w:numId w:val="112"/>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No speculative builds</w:t>
      </w:r>
    </w:p>
    <w:p w14:paraId="4C6706FB" w14:textId="3B8DF509" w:rsidR="00C9727C" w:rsidRPr="00C9727C" w:rsidRDefault="00C9727C">
      <w:pPr>
        <w:pStyle w:val="NormalWeb"/>
        <w:rPr>
          <w:rFonts w:ascii="Avenir Next LT Pro Light" w:hAnsi="Avenir Next LT Pro Light"/>
          <w:color w:val="595959"/>
        </w:rPr>
      </w:pPr>
    </w:p>
    <w:p w14:paraId="2783B13D" w14:textId="77777777" w:rsidR="00C9727C" w:rsidRPr="00C9727C" w:rsidRDefault="00C9727C">
      <w:pPr>
        <w:pStyle w:val="Heading2"/>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Phase 6 — Only Now: Ordering + Portal MVP</w:t>
      </w:r>
    </w:p>
    <w:p w14:paraId="023333C7"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Goal:</w:t>
      </w:r>
      <w:r w:rsidRPr="00C9727C">
        <w:rPr>
          <w:rFonts w:ascii="Avenir Next LT Pro Light" w:hAnsi="Avenir Next LT Pro Light"/>
          <w:color w:val="595959"/>
        </w:rPr>
        <w:t xml:space="preserve"> Convert interest into structured orders.</w:t>
      </w:r>
    </w:p>
    <w:p w14:paraId="0155F8C4" w14:textId="6F4E6BA4" w:rsidR="00C9727C" w:rsidRPr="00E719F8" w:rsidRDefault="00C9727C">
      <w:pPr>
        <w:pStyle w:val="NormalWeb"/>
        <w:rPr>
          <w:rFonts w:ascii="Avenir Next LT Pro Light" w:hAnsi="Avenir Next LT Pro Light"/>
          <w:b/>
          <w:bCs/>
          <w:color w:val="595959"/>
        </w:rPr>
      </w:pPr>
      <w:r w:rsidRPr="00C9727C">
        <w:rPr>
          <w:rStyle w:val="Strong"/>
          <w:rFonts w:ascii="Avenir Next LT Pro Light" w:hAnsi="Avenir Next LT Pro Light"/>
          <w:color w:val="595959"/>
        </w:rPr>
        <w:t>Portal scope (MVP):</w:t>
      </w:r>
      <w:r w:rsidR="009F753F">
        <w:rPr>
          <w:rStyle w:val="Strong"/>
          <w:rFonts w:ascii="Avenir Next LT Pro Light" w:hAnsi="Avenir Next LT Pro Light"/>
          <w:color w:val="595959"/>
        </w:rPr>
        <w:t xml:space="preserve"> </w:t>
      </w:r>
      <w:r w:rsidR="00E719F8">
        <w:rPr>
          <w:rStyle w:val="Strong"/>
          <w:rFonts w:ascii="Avenir Next LT Pro Light" w:hAnsi="Avenir Next LT Pro Light"/>
          <w:color w:val="595959"/>
        </w:rPr>
        <w:t xml:space="preserve">portal MVP </w:t>
      </w:r>
      <w:r w:rsidR="00E719F8">
        <w:rPr>
          <w:rStyle w:val="Strong"/>
          <w:rFonts w:ascii="Avenir Next LT Pro Light" w:hAnsi="Avenir Next LT Pro Light"/>
          <w:b w:val="0"/>
          <w:bCs w:val="0"/>
          <w:color w:val="595959"/>
        </w:rPr>
        <w:t>is the</w:t>
      </w:r>
      <w:r w:rsidR="00C6288B">
        <w:rPr>
          <w:rStyle w:val="Strong"/>
          <w:rFonts w:ascii="Avenir Next LT Pro Light" w:hAnsi="Avenir Next LT Pro Light"/>
          <w:color w:val="595959"/>
        </w:rPr>
        <w:t xml:space="preserve"> smallest, simplest </w:t>
      </w:r>
      <w:r w:rsidR="005F6C7E">
        <w:rPr>
          <w:rStyle w:val="Strong"/>
          <w:rFonts w:ascii="Avenir Next LT Pro Light" w:hAnsi="Avenir Next LT Pro Light"/>
          <w:color w:val="595959"/>
        </w:rPr>
        <w:t>version of</w:t>
      </w:r>
      <w:r w:rsidR="00C6288B">
        <w:rPr>
          <w:rStyle w:val="Strong"/>
          <w:rFonts w:ascii="Avenir Next LT Pro Light" w:hAnsi="Avenir Next LT Pro Light"/>
          <w:color w:val="595959"/>
        </w:rPr>
        <w:t xml:space="preserve"> the Dreamscape portal that is still useful for sell</w:t>
      </w:r>
      <w:r w:rsidR="005F6C7E">
        <w:rPr>
          <w:rStyle w:val="Strong"/>
          <w:rFonts w:ascii="Avenir Next LT Pro Light" w:hAnsi="Avenir Next LT Pro Light"/>
          <w:color w:val="595959"/>
        </w:rPr>
        <w:t>ing.</w:t>
      </w:r>
    </w:p>
    <w:p w14:paraId="5A3535C5" w14:textId="77777777" w:rsidR="00C9727C" w:rsidRPr="00C9727C" w:rsidRDefault="00C9727C" w:rsidP="00624B6C">
      <w:pPr>
        <w:numPr>
          <w:ilvl w:val="0"/>
          <w:numId w:val="113"/>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Pre</w:t>
      </w:r>
      <w:r w:rsidRPr="00C9727C">
        <w:rPr>
          <w:rFonts w:ascii="Avenir Next LT Pro Light" w:eastAsia="Times New Roman" w:hAnsi="Avenir Next LT Pro Light"/>
          <w:color w:val="595959"/>
        </w:rPr>
        <w:noBreakHyphen/>
        <w:t>designed templates only</w:t>
      </w:r>
    </w:p>
    <w:p w14:paraId="465CAABD" w14:textId="77777777" w:rsidR="00C9727C" w:rsidRPr="00C9727C" w:rsidRDefault="00C9727C" w:rsidP="00624B6C">
      <w:pPr>
        <w:numPr>
          <w:ilvl w:val="0"/>
          <w:numId w:val="113"/>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Modular selections limited to what exists</w:t>
      </w:r>
    </w:p>
    <w:p w14:paraId="6C0EFC22" w14:textId="77777777" w:rsidR="00C9727C" w:rsidRPr="00C9727C" w:rsidRDefault="00C9727C" w:rsidP="00624B6C">
      <w:pPr>
        <w:numPr>
          <w:ilvl w:val="0"/>
          <w:numId w:val="113"/>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Visualization &gt; AI intelligence</w:t>
      </w:r>
    </w:p>
    <w:p w14:paraId="15EB9EA3" w14:textId="3F870E6C" w:rsidR="00C9727C" w:rsidRPr="00C9727C" w:rsidRDefault="00C9727C">
      <w:pPr>
        <w:pStyle w:val="NormalWeb"/>
        <w:rPr>
          <w:rFonts w:ascii="Avenir Next LT Pro Light" w:hAnsi="Avenir Next LT Pro Light"/>
          <w:color w:val="595959"/>
        </w:rPr>
      </w:pPr>
      <w:r w:rsidRPr="00C9727C">
        <w:rPr>
          <w:rFonts w:ascii="Segoe UI Emoji" w:hAnsi="Segoe UI Emoji" w:cs="Segoe UI Emoji"/>
          <w:color w:val="595959"/>
        </w:rPr>
        <w:t>🚫</w:t>
      </w:r>
      <w:r w:rsidRPr="00C9727C">
        <w:rPr>
          <w:rFonts w:ascii="Avenir Next LT Pro Light" w:hAnsi="Avenir Next LT Pro Light"/>
          <w:color w:val="595959"/>
        </w:rPr>
        <w:t xml:space="preserve"> No full AI autonomy</w:t>
      </w:r>
      <w:r w:rsidRPr="00C9727C">
        <w:rPr>
          <w:rFonts w:ascii="Avenir Next LT Pro Light" w:hAnsi="Avenir Next LT Pro Light"/>
          <w:color w:val="595959"/>
        </w:rPr>
        <w:br/>
      </w:r>
      <w:r w:rsidRPr="00C9727C">
        <w:rPr>
          <w:rFonts w:ascii="Segoe UI Emoji" w:hAnsi="Segoe UI Emoji" w:cs="Segoe UI Emoji"/>
          <w:color w:val="595959"/>
        </w:rPr>
        <w:t>✅</w:t>
      </w:r>
      <w:r w:rsidRPr="00C9727C">
        <w:rPr>
          <w:rFonts w:ascii="Avenir Next LT Pro Light" w:hAnsi="Avenir Next LT Pro Light"/>
          <w:color w:val="595959"/>
        </w:rPr>
        <w:t xml:space="preserve"> Visual configurator first </w:t>
      </w:r>
    </w:p>
    <w:p w14:paraId="0B31977A" w14:textId="77777777" w:rsidR="00C9727C" w:rsidRPr="00C9727C" w:rsidRDefault="00C9727C">
      <w:pPr>
        <w:pStyle w:val="Heading2"/>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Phase 7 — Expand Catalog, Not Complexity</w:t>
      </w:r>
    </w:p>
    <w:p w14:paraId="088CE902"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Goal:</w:t>
      </w:r>
      <w:r w:rsidRPr="00C9727C">
        <w:rPr>
          <w:rFonts w:ascii="Avenir Next LT Pro Light" w:hAnsi="Avenir Next LT Pro Light"/>
          <w:color w:val="595959"/>
        </w:rPr>
        <w:t xml:space="preserve"> Scale safely.</w:t>
      </w:r>
    </w:p>
    <w:p w14:paraId="20D3A25B" w14:textId="77777777" w:rsidR="00C9727C" w:rsidRPr="00C9727C" w:rsidRDefault="00C9727C">
      <w:pPr>
        <w:pStyle w:val="NormalWeb"/>
        <w:rPr>
          <w:rFonts w:ascii="Avenir Next LT Pro Light" w:hAnsi="Avenir Next LT Pro Light"/>
          <w:color w:val="595959"/>
        </w:rPr>
      </w:pPr>
      <w:r w:rsidRPr="00C9727C">
        <w:rPr>
          <w:rStyle w:val="Strong"/>
          <w:rFonts w:ascii="Avenir Next LT Pro Light" w:hAnsi="Avenir Next LT Pro Light"/>
          <w:color w:val="595959"/>
        </w:rPr>
        <w:t>Add next:</w:t>
      </w:r>
    </w:p>
    <w:p w14:paraId="72085279" w14:textId="77777777" w:rsidR="00C9727C" w:rsidRPr="00C9727C" w:rsidRDefault="00C9727C" w:rsidP="00624B6C">
      <w:pPr>
        <w:numPr>
          <w:ilvl w:val="0"/>
          <w:numId w:val="114"/>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One new theme at a time</w:t>
      </w:r>
    </w:p>
    <w:p w14:paraId="4450EEDB" w14:textId="77777777" w:rsidR="00C9727C" w:rsidRPr="00C9727C" w:rsidRDefault="00C9727C" w:rsidP="00624B6C">
      <w:pPr>
        <w:numPr>
          <w:ilvl w:val="0"/>
          <w:numId w:val="114"/>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One new module type at a time</w:t>
      </w:r>
    </w:p>
    <w:p w14:paraId="6FE82DFC" w14:textId="77777777" w:rsidR="00C9727C" w:rsidRPr="00C9727C" w:rsidRDefault="00C9727C" w:rsidP="00624B6C">
      <w:pPr>
        <w:numPr>
          <w:ilvl w:val="0"/>
          <w:numId w:val="114"/>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Paid design consultations</w:t>
      </w:r>
    </w:p>
    <w:p w14:paraId="39390200" w14:textId="77777777" w:rsidR="00C9727C" w:rsidRPr="00C9727C" w:rsidRDefault="00C9727C" w:rsidP="00624B6C">
      <w:pPr>
        <w:numPr>
          <w:ilvl w:val="0"/>
          <w:numId w:val="114"/>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Rentals using exhibit furniture</w:t>
      </w:r>
    </w:p>
    <w:p w14:paraId="5B0E91BD" w14:textId="5F70B0CE" w:rsidR="00C9727C" w:rsidRPr="00C9727C" w:rsidRDefault="00C9727C">
      <w:pPr>
        <w:pStyle w:val="NormalWeb"/>
        <w:rPr>
          <w:rFonts w:ascii="Avenir Next LT Pro Light" w:hAnsi="Avenir Next LT Pro Light"/>
          <w:color w:val="595959"/>
        </w:rPr>
      </w:pPr>
      <w:r w:rsidRPr="00C9727C">
        <w:rPr>
          <w:rFonts w:ascii="Avenir Next LT Pro Light" w:hAnsi="Avenir Next LT Pro Light"/>
          <w:color w:val="595959"/>
        </w:rPr>
        <w:t>Growth stays layered and reversible.</w:t>
      </w:r>
    </w:p>
    <w:p w14:paraId="58F9F466" w14:textId="77777777" w:rsidR="00C9727C" w:rsidRPr="00C9727C" w:rsidRDefault="00C9727C">
      <w:pPr>
        <w:pStyle w:val="Heading1"/>
        <w:rPr>
          <w:rFonts w:ascii="Avenir Next LT Pro Light" w:eastAsia="Times New Roman" w:hAnsi="Avenir Next LT Pro Light"/>
          <w:color w:val="595959"/>
          <w:sz w:val="24"/>
        </w:rPr>
      </w:pPr>
      <w:r w:rsidRPr="00C9727C">
        <w:rPr>
          <w:rFonts w:ascii="Avenir Next LT Pro Light" w:eastAsia="Times New Roman" w:hAnsi="Avenir Next LT Pro Light"/>
          <w:color w:val="595959"/>
          <w:sz w:val="24"/>
        </w:rPr>
        <w:t>Why THIS Sequencing Works</w:t>
      </w:r>
    </w:p>
    <w:p w14:paraId="0821C6BF" w14:textId="77777777" w:rsidR="00C9727C" w:rsidRPr="00C9727C" w:rsidRDefault="00C9727C" w:rsidP="00624B6C">
      <w:pPr>
        <w:numPr>
          <w:ilvl w:val="0"/>
          <w:numId w:val="115"/>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You </w:t>
      </w:r>
      <w:r w:rsidRPr="00C9727C">
        <w:rPr>
          <w:rStyle w:val="Strong"/>
          <w:rFonts w:ascii="Avenir Next LT Pro Light" w:eastAsia="Times New Roman" w:hAnsi="Avenir Next LT Pro Light"/>
          <w:color w:val="595959"/>
        </w:rPr>
        <w:t>don’t build for volume first</w:t>
      </w:r>
    </w:p>
    <w:p w14:paraId="12D25120" w14:textId="77777777" w:rsidR="00C9727C" w:rsidRPr="00C9727C" w:rsidRDefault="00C9727C" w:rsidP="00624B6C">
      <w:pPr>
        <w:numPr>
          <w:ilvl w:val="0"/>
          <w:numId w:val="115"/>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You </w:t>
      </w:r>
      <w:r w:rsidRPr="00C9727C">
        <w:rPr>
          <w:rStyle w:val="Strong"/>
          <w:rFonts w:ascii="Avenir Next LT Pro Light" w:eastAsia="Times New Roman" w:hAnsi="Avenir Next LT Pro Light"/>
          <w:color w:val="595959"/>
        </w:rPr>
        <w:t>don’t need tech to validate desire</w:t>
      </w:r>
    </w:p>
    <w:p w14:paraId="297EF3E5" w14:textId="77777777" w:rsidR="00C9727C" w:rsidRPr="00C9727C" w:rsidRDefault="00C9727C" w:rsidP="00624B6C">
      <w:pPr>
        <w:numPr>
          <w:ilvl w:val="0"/>
          <w:numId w:val="115"/>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You </w:t>
      </w:r>
      <w:r w:rsidRPr="00C9727C">
        <w:rPr>
          <w:rStyle w:val="Strong"/>
          <w:rFonts w:ascii="Avenir Next LT Pro Light" w:eastAsia="Times New Roman" w:hAnsi="Avenir Next LT Pro Light"/>
          <w:color w:val="595959"/>
        </w:rPr>
        <w:t>protect cash flow with deposits</w:t>
      </w:r>
    </w:p>
    <w:p w14:paraId="065F65AC" w14:textId="77777777" w:rsidR="00C9727C" w:rsidRPr="00C9727C" w:rsidRDefault="00C9727C" w:rsidP="00624B6C">
      <w:pPr>
        <w:numPr>
          <w:ilvl w:val="0"/>
          <w:numId w:val="115"/>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t xml:space="preserve">You </w:t>
      </w:r>
      <w:r w:rsidRPr="00C9727C">
        <w:rPr>
          <w:rStyle w:val="Strong"/>
          <w:rFonts w:ascii="Avenir Next LT Pro Light" w:eastAsia="Times New Roman" w:hAnsi="Avenir Next LT Pro Light"/>
          <w:color w:val="595959"/>
        </w:rPr>
        <w:t>use physical assets multiple times</w:t>
      </w:r>
    </w:p>
    <w:p w14:paraId="14CC23EB" w14:textId="77777777" w:rsidR="00C9727C" w:rsidRPr="00C9727C" w:rsidRDefault="00C9727C" w:rsidP="00624B6C">
      <w:pPr>
        <w:numPr>
          <w:ilvl w:val="0"/>
          <w:numId w:val="115"/>
        </w:numPr>
        <w:spacing w:before="100" w:beforeAutospacing="1" w:after="100" w:afterAutospacing="1" w:line="240" w:lineRule="auto"/>
        <w:rPr>
          <w:rFonts w:ascii="Avenir Next LT Pro Light" w:eastAsia="Times New Roman" w:hAnsi="Avenir Next LT Pro Light"/>
          <w:color w:val="595959"/>
        </w:rPr>
      </w:pPr>
      <w:r w:rsidRPr="00C9727C">
        <w:rPr>
          <w:rFonts w:ascii="Avenir Next LT Pro Light" w:eastAsia="Times New Roman" w:hAnsi="Avenir Next LT Pro Light"/>
          <w:color w:val="595959"/>
        </w:rPr>
        <w:lastRenderedPageBreak/>
        <w:t xml:space="preserve">You </w:t>
      </w:r>
      <w:r w:rsidRPr="00C9727C">
        <w:rPr>
          <w:rStyle w:val="Strong"/>
          <w:rFonts w:ascii="Avenir Next LT Pro Light" w:eastAsia="Times New Roman" w:hAnsi="Avenir Next LT Pro Light"/>
          <w:color w:val="595959"/>
        </w:rPr>
        <w:t>delay risk layers (financing, rentals) until demand exists</w:t>
      </w:r>
    </w:p>
    <w:p w14:paraId="768ABD31" w14:textId="67DE5B7A" w:rsidR="00C9727C" w:rsidRDefault="00C9727C">
      <w:pPr>
        <w:pStyle w:val="NormalWeb"/>
        <w:rPr>
          <w:rFonts w:ascii="Avenir Next LT Pro Light" w:hAnsi="Avenir Next LT Pro Light"/>
          <w:color w:val="595959"/>
        </w:rPr>
      </w:pPr>
      <w:r w:rsidRPr="00C9727C">
        <w:rPr>
          <w:rFonts w:ascii="Avenir Next LT Pro Light" w:hAnsi="Avenir Next LT Pro Light"/>
          <w:color w:val="595959"/>
        </w:rPr>
        <w:t xml:space="preserve">This execution path exactly matches the philosophy already embedded in </w:t>
      </w:r>
      <w:r w:rsidR="003C685A">
        <w:rPr>
          <w:rFonts w:ascii="Avenir Next LT Pro Light" w:hAnsi="Avenir Next LT Pro Light"/>
          <w:color w:val="595959"/>
        </w:rPr>
        <w:t>the plan</w:t>
      </w:r>
      <w:r w:rsidR="00500E6C">
        <w:rPr>
          <w:rFonts w:ascii="Avenir Next LT Pro Light" w:hAnsi="Avenir Next LT Pro Light"/>
          <w:color w:val="595959"/>
        </w:rPr>
        <w:t>;</w:t>
      </w:r>
      <w:r w:rsidR="008F63B5">
        <w:rPr>
          <w:rFonts w:ascii="Avenir Next LT Pro Light" w:hAnsi="Avenir Next LT Pro Light"/>
          <w:color w:val="595959"/>
        </w:rPr>
        <w:t xml:space="preserve"> </w:t>
      </w:r>
      <w:r w:rsidRPr="00C9727C">
        <w:rPr>
          <w:rFonts w:ascii="Avenir Next LT Pro Light" w:hAnsi="Avenir Next LT Pro Light"/>
          <w:color w:val="595959"/>
        </w:rPr>
        <w:t>it just removes ambiguity.</w:t>
      </w:r>
    </w:p>
    <w:p w14:paraId="2A102072" w14:textId="5AF185EF" w:rsidR="00122374" w:rsidRPr="00122374" w:rsidRDefault="00A925F3">
      <w:pPr>
        <w:pStyle w:val="NormalWeb"/>
        <w:rPr>
          <w:rFonts w:ascii="Avenir Next LT Pro Light" w:hAnsi="Avenir Next LT Pro Light"/>
          <w:color w:val="595959"/>
        </w:rPr>
      </w:pPr>
      <w:r>
        <w:rPr>
          <w:rFonts w:ascii="Avenir Next LT Pro Light" w:hAnsi="Avenir Next LT Pro Light"/>
          <w:color w:val="595959"/>
        </w:rPr>
        <w:t xml:space="preserve">I’ve </w:t>
      </w:r>
      <w:r w:rsidR="00122374" w:rsidRPr="00122374">
        <w:rPr>
          <w:rFonts w:ascii="Avenir Next LT Pro Light" w:hAnsi="Avenir Next LT Pro Light"/>
          <w:color w:val="595959"/>
        </w:rPr>
        <w:t xml:space="preserve">designed </w:t>
      </w:r>
      <w:proofErr w:type="gramStart"/>
      <w:r w:rsidR="00122374" w:rsidRPr="00122374">
        <w:rPr>
          <w:rFonts w:ascii="Avenir Next LT Pro Light" w:hAnsi="Avenir Next LT Pro Light"/>
          <w:color w:val="595959"/>
        </w:rPr>
        <w:t xml:space="preserve">the </w:t>
      </w:r>
      <w:r w:rsidR="00122374" w:rsidRPr="00122374">
        <w:rPr>
          <w:rStyle w:val="Emphasis"/>
          <w:rFonts w:ascii="Avenir Next LT Pro Light" w:hAnsi="Avenir Next LT Pro Light"/>
          <w:color w:val="595959"/>
        </w:rPr>
        <w:t>what</w:t>
      </w:r>
      <w:proofErr w:type="gramEnd"/>
      <w:r w:rsidR="00122374" w:rsidRPr="00122374">
        <w:rPr>
          <w:rFonts w:ascii="Avenir Next LT Pro Light" w:hAnsi="Avenir Next LT Pro Light"/>
          <w:color w:val="595959"/>
        </w:rPr>
        <w:t xml:space="preserve"> and </w:t>
      </w:r>
      <w:proofErr w:type="gramStart"/>
      <w:r w:rsidR="00122374" w:rsidRPr="00122374">
        <w:rPr>
          <w:rFonts w:ascii="Avenir Next LT Pro Light" w:hAnsi="Avenir Next LT Pro Light"/>
          <w:color w:val="595959"/>
        </w:rPr>
        <w:t xml:space="preserve">the </w:t>
      </w:r>
      <w:r w:rsidR="00122374" w:rsidRPr="00122374">
        <w:rPr>
          <w:rStyle w:val="Emphasis"/>
          <w:rFonts w:ascii="Avenir Next LT Pro Light" w:hAnsi="Avenir Next LT Pro Light"/>
          <w:color w:val="595959"/>
        </w:rPr>
        <w:t>why</w:t>
      </w:r>
      <w:proofErr w:type="gramEnd"/>
      <w:r w:rsidR="00122374" w:rsidRPr="00122374">
        <w:rPr>
          <w:rFonts w:ascii="Avenir Next LT Pro Light" w:hAnsi="Avenir Next LT Pro Light"/>
          <w:color w:val="595959"/>
        </w:rPr>
        <w:t xml:space="preserve">. What’s missing is the small set of </w:t>
      </w:r>
      <w:r w:rsidR="00122374" w:rsidRPr="00122374">
        <w:rPr>
          <w:rStyle w:val="Emphasis"/>
          <w:rFonts w:ascii="Avenir Next LT Pro Light" w:hAnsi="Avenir Next LT Pro Light"/>
          <w:color w:val="595959"/>
        </w:rPr>
        <w:t>decisions that turn vision into motion</w:t>
      </w:r>
      <w:r w:rsidR="00122374" w:rsidRPr="00122374">
        <w:rPr>
          <w:rFonts w:ascii="Avenir Next LT Pro Light" w:hAnsi="Avenir Next LT Pro Light"/>
          <w:color w:val="595959"/>
        </w:rPr>
        <w:t>.</w:t>
      </w:r>
    </w:p>
    <w:p w14:paraId="6B209168" w14:textId="080D4FEF" w:rsidR="00122374" w:rsidRPr="00122374" w:rsidRDefault="00122374" w:rsidP="00122374">
      <w:pPr>
        <w:pStyle w:val="NormalWeb"/>
        <w:rPr>
          <w:rFonts w:ascii="Avenir Next LT Pro Light" w:hAnsi="Avenir Next LT Pro Light"/>
          <w:color w:val="595959"/>
        </w:rPr>
      </w:pPr>
    </w:p>
    <w:p w14:paraId="5B7730D9" w14:textId="2FB15B8D" w:rsidR="00122374" w:rsidRPr="00122374" w:rsidRDefault="00122374">
      <w:pPr>
        <w:pStyle w:val="Heading1"/>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What’s Missing (In Order of Impact)</w:t>
      </w:r>
      <w:r w:rsidR="00A2245E">
        <w:rPr>
          <w:rFonts w:ascii="Avenir Next LT Pro Light" w:eastAsia="Times New Roman" w:hAnsi="Avenir Next LT Pro Light"/>
          <w:color w:val="595959"/>
          <w:sz w:val="24"/>
        </w:rPr>
        <w:t xml:space="preserve"> these are the parts i missed </w:t>
      </w:r>
      <w:r w:rsidR="00805900">
        <w:rPr>
          <w:rFonts w:ascii="Avenir Next LT Pro Light" w:eastAsia="Times New Roman" w:hAnsi="Avenir Next LT Pro Light"/>
          <w:color w:val="595959"/>
          <w:sz w:val="24"/>
        </w:rPr>
        <w:t xml:space="preserve">in order to help with the building of the </w:t>
      </w:r>
      <w:r w:rsidR="007F2E87">
        <w:rPr>
          <w:rFonts w:ascii="Avenir Next LT Pro Light" w:eastAsia="Times New Roman" w:hAnsi="Avenir Next LT Pro Light"/>
          <w:color w:val="595959"/>
          <w:sz w:val="24"/>
        </w:rPr>
        <w:t>company.</w:t>
      </w:r>
      <w:r w:rsidR="009974FA">
        <w:rPr>
          <w:rFonts w:ascii="Avenir Next LT Pro Light" w:eastAsia="Times New Roman" w:hAnsi="Avenir Next LT Pro Light"/>
          <w:color w:val="595959"/>
          <w:sz w:val="24"/>
        </w:rPr>
        <w:t xml:space="preserve"> </w:t>
      </w:r>
      <w:proofErr w:type="gramStart"/>
      <w:r w:rsidR="009974FA">
        <w:rPr>
          <w:rFonts w:ascii="Avenir Next LT Pro Light" w:eastAsia="Times New Roman" w:hAnsi="Avenir Next LT Pro Light"/>
          <w:color w:val="595959"/>
          <w:sz w:val="24"/>
        </w:rPr>
        <w:t>its</w:t>
      </w:r>
      <w:proofErr w:type="gramEnd"/>
      <w:r w:rsidR="009974FA">
        <w:rPr>
          <w:rFonts w:ascii="Avenir Next LT Pro Light" w:eastAsia="Times New Roman" w:hAnsi="Avenir Next LT Pro Light"/>
          <w:color w:val="595959"/>
          <w:sz w:val="24"/>
        </w:rPr>
        <w:t xml:space="preserve"> better if the </w:t>
      </w:r>
      <w:r w:rsidR="00544897">
        <w:rPr>
          <w:rFonts w:ascii="Avenir Next LT Pro Light" w:eastAsia="Times New Roman" w:hAnsi="Avenir Next LT Pro Light"/>
          <w:color w:val="595959"/>
          <w:sz w:val="24"/>
        </w:rPr>
        <w:t xml:space="preserve">company decides these things according to their schedule and personal needs and </w:t>
      </w:r>
      <w:r w:rsidR="000064DB">
        <w:rPr>
          <w:rFonts w:ascii="Avenir Next LT Pro Light" w:eastAsia="Times New Roman" w:hAnsi="Avenir Next LT Pro Light"/>
          <w:color w:val="595959"/>
          <w:sz w:val="24"/>
        </w:rPr>
        <w:t>expectations.</w:t>
      </w:r>
    </w:p>
    <w:p w14:paraId="0699EE98" w14:textId="77777777" w:rsidR="00122374" w:rsidRPr="00122374" w:rsidRDefault="00122374">
      <w:pPr>
        <w:pStyle w:val="Heading2"/>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1. A “NO List” (Hard Boundaries)</w:t>
      </w:r>
    </w:p>
    <w:p w14:paraId="5A62F710" w14:textId="77777777" w:rsidR="00122374" w:rsidRPr="00122374" w:rsidRDefault="00122374">
      <w:pPr>
        <w:pStyle w:val="NormalWeb"/>
        <w:rPr>
          <w:rFonts w:ascii="Avenir Next LT Pro Light" w:hAnsi="Avenir Next LT Pro Light"/>
          <w:color w:val="595959"/>
        </w:rPr>
      </w:pPr>
      <w:r w:rsidRPr="00122374">
        <w:rPr>
          <w:rStyle w:val="Strong"/>
          <w:rFonts w:ascii="Avenir Next LT Pro Light" w:hAnsi="Avenir Next LT Pro Light"/>
          <w:color w:val="595959"/>
        </w:rPr>
        <w:t>This is the #1 missing piece.</w:t>
      </w:r>
    </w:p>
    <w:p w14:paraId="21AD0358" w14:textId="0BDEE53D" w:rsidR="00122374" w:rsidRPr="00122374" w:rsidRDefault="00B344E9">
      <w:pPr>
        <w:pStyle w:val="NormalWeb"/>
        <w:rPr>
          <w:rFonts w:ascii="Avenir Next LT Pro Light" w:hAnsi="Avenir Next LT Pro Light"/>
          <w:color w:val="595959"/>
        </w:rPr>
      </w:pPr>
      <w:r>
        <w:rPr>
          <w:rFonts w:ascii="Avenir Next LT Pro Light" w:hAnsi="Avenir Next LT Pro Light"/>
          <w:color w:val="595959"/>
        </w:rPr>
        <w:t>I</w:t>
      </w:r>
      <w:r w:rsidRPr="00122374">
        <w:rPr>
          <w:rFonts w:ascii="Avenir Next LT Pro Light" w:hAnsi="Avenir Next LT Pro Light"/>
          <w:color w:val="595959"/>
        </w:rPr>
        <w:t>’ve</w:t>
      </w:r>
      <w:r>
        <w:rPr>
          <w:rFonts w:ascii="Avenir Next LT Pro Light" w:hAnsi="Avenir Next LT Pro Light"/>
          <w:color w:val="595959"/>
        </w:rPr>
        <w:t xml:space="preserve"> </w:t>
      </w:r>
      <w:r w:rsidRPr="00122374">
        <w:rPr>
          <w:rFonts w:ascii="Avenir Next LT Pro Light" w:hAnsi="Avenir Next LT Pro Light"/>
          <w:color w:val="595959"/>
        </w:rPr>
        <w:t>defined</w:t>
      </w:r>
      <w:r w:rsidR="00122374" w:rsidRPr="00122374">
        <w:rPr>
          <w:rFonts w:ascii="Avenir Next LT Pro Light" w:hAnsi="Avenir Next LT Pro Light"/>
          <w:color w:val="595959"/>
        </w:rPr>
        <w:t xml:space="preserve"> what Dreamscape </w:t>
      </w:r>
      <w:r w:rsidR="00122374" w:rsidRPr="00122374">
        <w:rPr>
          <w:rStyle w:val="Emphasis"/>
          <w:rFonts w:ascii="Avenir Next LT Pro Light" w:hAnsi="Avenir Next LT Pro Light"/>
          <w:color w:val="595959"/>
        </w:rPr>
        <w:t>is</w:t>
      </w:r>
      <w:r w:rsidR="00122374" w:rsidRPr="00122374">
        <w:rPr>
          <w:rFonts w:ascii="Avenir Next LT Pro Light" w:hAnsi="Avenir Next LT Pro Light"/>
          <w:color w:val="595959"/>
        </w:rPr>
        <w:t xml:space="preserve">, but not what it </w:t>
      </w:r>
      <w:r w:rsidR="00122374" w:rsidRPr="00122374">
        <w:rPr>
          <w:rStyle w:val="Strong"/>
          <w:rFonts w:ascii="Avenir Next LT Pro Light" w:hAnsi="Avenir Next LT Pro Light"/>
          <w:color w:val="595959"/>
        </w:rPr>
        <w:t>refuses to do early</w:t>
      </w:r>
      <w:r w:rsidR="00122374" w:rsidRPr="00122374">
        <w:rPr>
          <w:rFonts w:ascii="Avenir Next LT Pro Light" w:hAnsi="Avenir Next LT Pro Light"/>
          <w:color w:val="595959"/>
        </w:rPr>
        <w:t>.</w:t>
      </w:r>
    </w:p>
    <w:p w14:paraId="05661B58"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What’s missing:</w:t>
      </w:r>
    </w:p>
    <w:p w14:paraId="3933A050" w14:textId="77777777" w:rsidR="00122374" w:rsidRPr="00122374" w:rsidRDefault="00122374" w:rsidP="00624B6C">
      <w:pPr>
        <w:numPr>
          <w:ilvl w:val="0"/>
          <w:numId w:val="116"/>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 xml:space="preserve">Explicit features you will </w:t>
      </w:r>
      <w:r w:rsidRPr="00122374">
        <w:rPr>
          <w:rStyle w:val="Strong"/>
          <w:rFonts w:ascii="Avenir Next LT Pro Light" w:eastAsia="Times New Roman" w:hAnsi="Avenir Next LT Pro Light"/>
          <w:color w:val="595959"/>
        </w:rPr>
        <w:t>not</w:t>
      </w:r>
      <w:r w:rsidRPr="00122374">
        <w:rPr>
          <w:rFonts w:ascii="Avenir Next LT Pro Light" w:eastAsia="Times New Roman" w:hAnsi="Avenir Next LT Pro Light"/>
          <w:color w:val="595959"/>
        </w:rPr>
        <w:t xml:space="preserve"> build in year 1</w:t>
      </w:r>
    </w:p>
    <w:p w14:paraId="0C99F063" w14:textId="77777777" w:rsidR="00122374" w:rsidRPr="00122374" w:rsidRDefault="00122374" w:rsidP="00624B6C">
      <w:pPr>
        <w:numPr>
          <w:ilvl w:val="0"/>
          <w:numId w:val="116"/>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 xml:space="preserve">Portal features you will </w:t>
      </w:r>
      <w:r w:rsidRPr="00122374">
        <w:rPr>
          <w:rStyle w:val="Strong"/>
          <w:rFonts w:ascii="Avenir Next LT Pro Light" w:eastAsia="Times New Roman" w:hAnsi="Avenir Next LT Pro Light"/>
          <w:color w:val="595959"/>
        </w:rPr>
        <w:t>not</w:t>
      </w:r>
      <w:r w:rsidRPr="00122374">
        <w:rPr>
          <w:rFonts w:ascii="Avenir Next LT Pro Light" w:eastAsia="Times New Roman" w:hAnsi="Avenir Next LT Pro Light"/>
          <w:color w:val="595959"/>
        </w:rPr>
        <w:t xml:space="preserve"> allow in MVP</w:t>
      </w:r>
    </w:p>
    <w:p w14:paraId="08A7B8D8" w14:textId="77777777" w:rsidR="00122374" w:rsidRPr="00122374" w:rsidRDefault="00122374" w:rsidP="00624B6C">
      <w:pPr>
        <w:numPr>
          <w:ilvl w:val="0"/>
          <w:numId w:val="116"/>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 xml:space="preserve">Product types you will </w:t>
      </w:r>
      <w:r w:rsidRPr="00122374">
        <w:rPr>
          <w:rStyle w:val="Strong"/>
          <w:rFonts w:ascii="Avenir Next LT Pro Light" w:eastAsia="Times New Roman" w:hAnsi="Avenir Next LT Pro Light"/>
          <w:color w:val="595959"/>
        </w:rPr>
        <w:t>not</w:t>
      </w:r>
      <w:r w:rsidRPr="00122374">
        <w:rPr>
          <w:rFonts w:ascii="Avenir Next LT Pro Light" w:eastAsia="Times New Roman" w:hAnsi="Avenir Next LT Pro Light"/>
          <w:color w:val="595959"/>
        </w:rPr>
        <w:t xml:space="preserve"> offer initially</w:t>
      </w:r>
    </w:p>
    <w:p w14:paraId="256AF6C2"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Why this matters:</w:t>
      </w:r>
    </w:p>
    <w:p w14:paraId="13894479"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Without a NO list:</w:t>
      </w:r>
    </w:p>
    <w:p w14:paraId="1414A130" w14:textId="77777777" w:rsidR="00122374" w:rsidRPr="00122374" w:rsidRDefault="00122374" w:rsidP="00624B6C">
      <w:pPr>
        <w:numPr>
          <w:ilvl w:val="0"/>
          <w:numId w:val="117"/>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Scope creep kills speed</w:t>
      </w:r>
    </w:p>
    <w:p w14:paraId="76786FFF" w14:textId="77777777" w:rsidR="00122374" w:rsidRPr="00122374" w:rsidRDefault="00122374" w:rsidP="00624B6C">
      <w:pPr>
        <w:numPr>
          <w:ilvl w:val="0"/>
          <w:numId w:val="117"/>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The portal becomes bloated</w:t>
      </w:r>
    </w:p>
    <w:p w14:paraId="056D875F" w14:textId="77777777" w:rsidR="00122374" w:rsidRPr="00122374" w:rsidRDefault="00122374" w:rsidP="00624B6C">
      <w:pPr>
        <w:numPr>
          <w:ilvl w:val="0"/>
          <w:numId w:val="117"/>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Prototypes turn into one</w:t>
      </w:r>
      <w:r w:rsidRPr="00122374">
        <w:rPr>
          <w:rFonts w:ascii="Avenir Next LT Pro Light" w:eastAsia="Times New Roman" w:hAnsi="Avenir Next LT Pro Light"/>
          <w:color w:val="595959"/>
        </w:rPr>
        <w:noBreakHyphen/>
        <w:t>off art projects</w:t>
      </w:r>
    </w:p>
    <w:p w14:paraId="55EEF332" w14:textId="060B2918"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 xml:space="preserve"> This is a leadership gap, not a creative one.</w:t>
      </w:r>
    </w:p>
    <w:p w14:paraId="4AF49B08" w14:textId="77777777" w:rsidR="00122374" w:rsidRPr="00122374" w:rsidRDefault="00122374">
      <w:pPr>
        <w:pStyle w:val="Heading2"/>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2. Prototype Success Criteria (Pass / Fail Tests)</w:t>
      </w:r>
    </w:p>
    <w:p w14:paraId="24EC61E4" w14:textId="3059D776" w:rsidR="00122374" w:rsidRPr="00122374" w:rsidRDefault="00186356">
      <w:pPr>
        <w:pStyle w:val="NormalWeb"/>
        <w:rPr>
          <w:rFonts w:ascii="Avenir Next LT Pro Light" w:hAnsi="Avenir Next LT Pro Light"/>
          <w:color w:val="595959"/>
        </w:rPr>
      </w:pPr>
      <w:r>
        <w:rPr>
          <w:rFonts w:ascii="Avenir Next LT Pro Light" w:hAnsi="Avenir Next LT Pro Light"/>
          <w:color w:val="595959"/>
        </w:rPr>
        <w:t>You know to</w:t>
      </w:r>
      <w:r w:rsidR="00122374" w:rsidRPr="00122374">
        <w:rPr>
          <w:rFonts w:ascii="Avenir Next LT Pro Light" w:hAnsi="Avenir Next LT Pro Light"/>
          <w:color w:val="595959"/>
        </w:rPr>
        <w:t xml:space="preserve"> select </w:t>
      </w:r>
      <w:r w:rsidR="00122374" w:rsidRPr="00122374">
        <w:rPr>
          <w:rStyle w:val="Strong"/>
          <w:rFonts w:ascii="Avenir Next LT Pro Light" w:hAnsi="Avenir Next LT Pro Light"/>
          <w:color w:val="595959"/>
        </w:rPr>
        <w:t>what</w:t>
      </w:r>
      <w:r w:rsidR="00122374" w:rsidRPr="00122374">
        <w:rPr>
          <w:rFonts w:ascii="Avenir Next LT Pro Light" w:hAnsi="Avenir Next LT Pro Light"/>
          <w:color w:val="595959"/>
        </w:rPr>
        <w:t xml:space="preserve"> to prototype — but not </w:t>
      </w:r>
      <w:r w:rsidR="00122374" w:rsidRPr="00122374">
        <w:rPr>
          <w:rStyle w:val="Strong"/>
          <w:rFonts w:ascii="Avenir Next LT Pro Light" w:hAnsi="Avenir Next LT Pro Light"/>
          <w:color w:val="595959"/>
        </w:rPr>
        <w:t>how you’ll judge success</w:t>
      </w:r>
      <w:r w:rsidR="00122374" w:rsidRPr="00122374">
        <w:rPr>
          <w:rFonts w:ascii="Avenir Next LT Pro Light" w:hAnsi="Avenir Next LT Pro Light"/>
          <w:color w:val="595959"/>
        </w:rPr>
        <w:t>.</w:t>
      </w:r>
    </w:p>
    <w:p w14:paraId="1B743575"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What’s missing:</w:t>
      </w:r>
    </w:p>
    <w:p w14:paraId="543383DF"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For each prototype:</w:t>
      </w:r>
    </w:p>
    <w:p w14:paraId="5756EEF5" w14:textId="77777777" w:rsidR="00122374" w:rsidRPr="00122374" w:rsidRDefault="00122374" w:rsidP="00624B6C">
      <w:pPr>
        <w:numPr>
          <w:ilvl w:val="0"/>
          <w:numId w:val="118"/>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lastRenderedPageBreak/>
        <w:t>What reaction proves it works?</w:t>
      </w:r>
    </w:p>
    <w:p w14:paraId="3D1A0AE4" w14:textId="77777777" w:rsidR="00122374" w:rsidRPr="00122374" w:rsidRDefault="00122374" w:rsidP="00624B6C">
      <w:pPr>
        <w:numPr>
          <w:ilvl w:val="0"/>
          <w:numId w:val="118"/>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What reaction kills it?</w:t>
      </w:r>
    </w:p>
    <w:p w14:paraId="2B209729" w14:textId="77777777" w:rsidR="00122374" w:rsidRPr="00122374" w:rsidRDefault="00122374" w:rsidP="00624B6C">
      <w:pPr>
        <w:numPr>
          <w:ilvl w:val="0"/>
          <w:numId w:val="118"/>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Who must be impressed?</w:t>
      </w:r>
    </w:p>
    <w:p w14:paraId="1C53BA91" w14:textId="7ED4F435"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Example:</w:t>
      </w:r>
    </w:p>
    <w:p w14:paraId="532908C4" w14:textId="77777777" w:rsidR="00122374" w:rsidRPr="00122374" w:rsidRDefault="00122374" w:rsidP="00624B6C">
      <w:pPr>
        <w:numPr>
          <w:ilvl w:val="0"/>
          <w:numId w:val="119"/>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 xml:space="preserve">“If 3 of 10 partners </w:t>
      </w:r>
      <w:proofErr w:type="gramStart"/>
      <w:r w:rsidRPr="00122374">
        <w:rPr>
          <w:rFonts w:ascii="Avenir Next LT Pro Light" w:eastAsia="Times New Roman" w:hAnsi="Avenir Next LT Pro Light"/>
          <w:color w:val="595959"/>
        </w:rPr>
        <w:t>ask</w:t>
      </w:r>
      <w:proofErr w:type="gramEnd"/>
      <w:r w:rsidRPr="00122374">
        <w:rPr>
          <w:rFonts w:ascii="Avenir Next LT Pro Light" w:eastAsia="Times New Roman" w:hAnsi="Avenir Next LT Pro Light"/>
          <w:color w:val="595959"/>
        </w:rPr>
        <w:t xml:space="preserve"> ‘how do I sell this?’ </w:t>
      </w:r>
      <w:r w:rsidRPr="00122374">
        <w:rPr>
          <w:rFonts w:ascii="Arial" w:eastAsia="Times New Roman" w:hAnsi="Arial" w:cs="Arial"/>
          <w:color w:val="595959"/>
        </w:rPr>
        <w:t>→</w:t>
      </w:r>
      <w:r w:rsidRPr="00122374">
        <w:rPr>
          <w:rFonts w:ascii="Avenir Next LT Pro Light" w:eastAsia="Times New Roman" w:hAnsi="Avenir Next LT Pro Light"/>
          <w:color w:val="595959"/>
        </w:rPr>
        <w:t xml:space="preserve"> pass”</w:t>
      </w:r>
    </w:p>
    <w:p w14:paraId="68423AF7" w14:textId="77777777" w:rsidR="00122374" w:rsidRPr="00122374" w:rsidRDefault="00122374" w:rsidP="00624B6C">
      <w:pPr>
        <w:numPr>
          <w:ilvl w:val="0"/>
          <w:numId w:val="119"/>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 xml:space="preserve">“If everyone asks for custom changes immediately </w:t>
      </w:r>
      <w:r w:rsidRPr="00122374">
        <w:rPr>
          <w:rFonts w:ascii="Arial" w:eastAsia="Times New Roman" w:hAnsi="Arial" w:cs="Arial"/>
          <w:color w:val="595959"/>
        </w:rPr>
        <w:t>→</w:t>
      </w:r>
      <w:r w:rsidRPr="00122374">
        <w:rPr>
          <w:rFonts w:ascii="Avenir Next LT Pro Light" w:eastAsia="Times New Roman" w:hAnsi="Avenir Next LT Pro Light"/>
          <w:color w:val="595959"/>
        </w:rPr>
        <w:t xml:space="preserve"> redesign”</w:t>
      </w:r>
    </w:p>
    <w:p w14:paraId="4FDD07EC"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 xml:space="preserve">Without criteria, prototypes become </w:t>
      </w:r>
      <w:r w:rsidRPr="00122374">
        <w:rPr>
          <w:rStyle w:val="Emphasis"/>
          <w:rFonts w:ascii="Avenir Next LT Pro Light" w:hAnsi="Avenir Next LT Pro Light"/>
          <w:color w:val="595959"/>
        </w:rPr>
        <w:t>expensive confidence objects</w:t>
      </w:r>
      <w:r w:rsidRPr="00122374">
        <w:rPr>
          <w:rFonts w:ascii="Avenir Next LT Pro Light" w:hAnsi="Avenir Next LT Pro Light"/>
          <w:color w:val="595959"/>
        </w:rPr>
        <w:t xml:space="preserve"> instead of validation tools.</w:t>
      </w:r>
    </w:p>
    <w:p w14:paraId="6D85BBAD" w14:textId="77777777" w:rsidR="00122374" w:rsidRPr="00122374" w:rsidRDefault="00122374">
      <w:pPr>
        <w:pStyle w:val="Heading2"/>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3. Modular Rulebook (Even a Simple One)</w:t>
      </w:r>
    </w:p>
    <w:p w14:paraId="3E7DDEF9" w14:textId="09A0B950" w:rsidR="00122374" w:rsidRPr="00122374" w:rsidRDefault="004E55F7">
      <w:pPr>
        <w:pStyle w:val="NormalWeb"/>
        <w:rPr>
          <w:rFonts w:ascii="Avenir Next LT Pro Light" w:hAnsi="Avenir Next LT Pro Light"/>
          <w:color w:val="595959"/>
        </w:rPr>
      </w:pPr>
      <w:r>
        <w:rPr>
          <w:rFonts w:ascii="Avenir Next LT Pro Light" w:hAnsi="Avenir Next LT Pro Light"/>
          <w:color w:val="595959"/>
        </w:rPr>
        <w:t>The plan</w:t>
      </w:r>
      <w:r w:rsidR="00122374" w:rsidRPr="00122374">
        <w:rPr>
          <w:rFonts w:ascii="Avenir Next LT Pro Light" w:hAnsi="Avenir Next LT Pro Light"/>
          <w:color w:val="595959"/>
        </w:rPr>
        <w:t xml:space="preserve"> talk</w:t>
      </w:r>
      <w:r>
        <w:rPr>
          <w:rFonts w:ascii="Avenir Next LT Pro Light" w:hAnsi="Avenir Next LT Pro Light"/>
          <w:color w:val="595959"/>
        </w:rPr>
        <w:t>s</w:t>
      </w:r>
      <w:r w:rsidR="00122374" w:rsidRPr="00122374">
        <w:rPr>
          <w:rFonts w:ascii="Avenir Next LT Pro Light" w:hAnsi="Avenir Next LT Pro Light"/>
          <w:color w:val="595959"/>
        </w:rPr>
        <w:t xml:space="preserve"> extensively about modularity — but the </w:t>
      </w:r>
      <w:r w:rsidR="00122374" w:rsidRPr="00122374">
        <w:rPr>
          <w:rStyle w:val="Strong"/>
          <w:rFonts w:ascii="Avenir Next LT Pro Light" w:hAnsi="Avenir Next LT Pro Light"/>
          <w:color w:val="595959"/>
        </w:rPr>
        <w:t>rules are implicit</w:t>
      </w:r>
      <w:r w:rsidR="00122374" w:rsidRPr="00122374">
        <w:rPr>
          <w:rFonts w:ascii="Avenir Next LT Pro Light" w:hAnsi="Avenir Next LT Pro Light"/>
          <w:color w:val="595959"/>
        </w:rPr>
        <w:t>, not explicit.</w:t>
      </w:r>
    </w:p>
    <w:p w14:paraId="7DDFCB7F"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What’s missing:</w:t>
      </w:r>
    </w:p>
    <w:p w14:paraId="0D8ECD90" w14:textId="77777777" w:rsidR="00122374" w:rsidRPr="00122374" w:rsidRDefault="00122374" w:rsidP="00624B6C">
      <w:pPr>
        <w:numPr>
          <w:ilvl w:val="0"/>
          <w:numId w:val="120"/>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A short rule set like:</w:t>
      </w:r>
    </w:p>
    <w:p w14:paraId="3A70BBB2" w14:textId="77777777" w:rsidR="00122374" w:rsidRPr="00122374" w:rsidRDefault="00122374" w:rsidP="00624B6C">
      <w:pPr>
        <w:numPr>
          <w:ilvl w:val="1"/>
          <w:numId w:val="120"/>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What dimensions are fixed?</w:t>
      </w:r>
    </w:p>
    <w:p w14:paraId="11DD5FDA" w14:textId="77777777" w:rsidR="00122374" w:rsidRPr="00122374" w:rsidRDefault="00122374" w:rsidP="00624B6C">
      <w:pPr>
        <w:numPr>
          <w:ilvl w:val="1"/>
          <w:numId w:val="120"/>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What connections are standardized?</w:t>
      </w:r>
    </w:p>
    <w:p w14:paraId="74B2ECE8" w14:textId="77777777" w:rsidR="00122374" w:rsidRPr="00122374" w:rsidRDefault="00122374" w:rsidP="00624B6C">
      <w:pPr>
        <w:numPr>
          <w:ilvl w:val="1"/>
          <w:numId w:val="120"/>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What parts are swappable vs structural?</w:t>
      </w:r>
    </w:p>
    <w:p w14:paraId="0F3781C3"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 xml:space="preserve">This does </w:t>
      </w:r>
      <w:r w:rsidRPr="00122374">
        <w:rPr>
          <w:rStyle w:val="Strong"/>
          <w:rFonts w:ascii="Avenir Next LT Pro Light" w:hAnsi="Avenir Next LT Pro Light"/>
          <w:color w:val="595959"/>
        </w:rPr>
        <w:t>not</w:t>
      </w:r>
      <w:r w:rsidRPr="00122374">
        <w:rPr>
          <w:rFonts w:ascii="Avenir Next LT Pro Light" w:hAnsi="Avenir Next LT Pro Light"/>
          <w:color w:val="595959"/>
        </w:rPr>
        <w:t xml:space="preserve"> need engineering detail yet — just logic.</w:t>
      </w:r>
    </w:p>
    <w:p w14:paraId="5F79C485"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Why it matters:</w:t>
      </w:r>
    </w:p>
    <w:p w14:paraId="5D75025F"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 xml:space="preserve">The portal MVP </w:t>
      </w:r>
      <w:r w:rsidRPr="00122374">
        <w:rPr>
          <w:rStyle w:val="Strong"/>
          <w:rFonts w:ascii="Avenir Next LT Pro Light" w:hAnsi="Avenir Next LT Pro Light"/>
          <w:color w:val="595959"/>
        </w:rPr>
        <w:t>cannot exist</w:t>
      </w:r>
      <w:r w:rsidRPr="00122374">
        <w:rPr>
          <w:rFonts w:ascii="Avenir Next LT Pro Light" w:hAnsi="Avenir Next LT Pro Light"/>
          <w:color w:val="595959"/>
        </w:rPr>
        <w:t xml:space="preserve"> without modular rules. Otherwise, developers will guess — and guesses get coded permanently.</w:t>
      </w:r>
    </w:p>
    <w:p w14:paraId="6CE8F177" w14:textId="77777777" w:rsidR="00122374" w:rsidRPr="00122374" w:rsidRDefault="00122374">
      <w:pPr>
        <w:pStyle w:val="Heading2"/>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4. A Single “Hero Customer” Profile</w:t>
      </w:r>
    </w:p>
    <w:p w14:paraId="3F846535"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 xml:space="preserve">Your market segmentation is strong — but </w:t>
      </w:r>
      <w:r w:rsidRPr="00122374">
        <w:rPr>
          <w:rStyle w:val="Strong"/>
          <w:rFonts w:ascii="Avenir Next LT Pro Light" w:hAnsi="Avenir Next LT Pro Light"/>
          <w:color w:val="595959"/>
        </w:rPr>
        <w:t>too broad for execution</w:t>
      </w:r>
      <w:r w:rsidRPr="00122374">
        <w:rPr>
          <w:rFonts w:ascii="Avenir Next LT Pro Light" w:hAnsi="Avenir Next LT Pro Light"/>
          <w:color w:val="595959"/>
        </w:rPr>
        <w:t>.</w:t>
      </w:r>
    </w:p>
    <w:p w14:paraId="552B6936"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What’s missing:</w:t>
      </w:r>
    </w:p>
    <w:p w14:paraId="7D7016FA"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 xml:space="preserve">One </w:t>
      </w:r>
      <w:r w:rsidRPr="00122374">
        <w:rPr>
          <w:rStyle w:val="Emphasis"/>
          <w:rFonts w:ascii="Avenir Next LT Pro Light" w:hAnsi="Avenir Next LT Pro Light"/>
          <w:color w:val="595959"/>
        </w:rPr>
        <w:t>fictional but precise</w:t>
      </w:r>
      <w:r w:rsidRPr="00122374">
        <w:rPr>
          <w:rFonts w:ascii="Avenir Next LT Pro Light" w:hAnsi="Avenir Next LT Pro Light"/>
          <w:color w:val="595959"/>
        </w:rPr>
        <w:t xml:space="preserve"> early buyer.</w:t>
      </w:r>
    </w:p>
    <w:p w14:paraId="502E7745"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Example:</w:t>
      </w:r>
    </w:p>
    <w:p w14:paraId="21A2750D" w14:textId="77777777" w:rsidR="00122374" w:rsidRPr="00122374" w:rsidRDefault="00122374">
      <w:pPr>
        <w:pStyle w:val="NormalWeb"/>
        <w:divId w:val="1367291153"/>
        <w:rPr>
          <w:rFonts w:ascii="Avenir Next LT Pro Light" w:hAnsi="Avenir Next LT Pro Light"/>
          <w:color w:val="595959"/>
        </w:rPr>
      </w:pPr>
      <w:r w:rsidRPr="00122374">
        <w:rPr>
          <w:rFonts w:ascii="Avenir Next LT Pro Light" w:hAnsi="Avenir Next LT Pro Light"/>
          <w:color w:val="595959"/>
        </w:rPr>
        <w:t>“A 38</w:t>
      </w:r>
      <w:r w:rsidRPr="00122374">
        <w:rPr>
          <w:rFonts w:ascii="Avenir Next LT Pro Light" w:hAnsi="Avenir Next LT Pro Light"/>
          <w:color w:val="595959"/>
        </w:rPr>
        <w:noBreakHyphen/>
        <w:t>year</w:t>
      </w:r>
      <w:r w:rsidRPr="00122374">
        <w:rPr>
          <w:rFonts w:ascii="Avenir Next LT Pro Light" w:hAnsi="Avenir Next LT Pro Light"/>
          <w:color w:val="595959"/>
        </w:rPr>
        <w:noBreakHyphen/>
        <w:t>old design</w:t>
      </w:r>
      <w:r w:rsidRPr="00122374">
        <w:rPr>
          <w:rFonts w:ascii="Avenir Next LT Pro Light" w:hAnsi="Avenir Next LT Pro Light"/>
          <w:color w:val="595959"/>
        </w:rPr>
        <w:noBreakHyphen/>
        <w:t>driven homeowner, dual income, values experience over utility, willing to pay for statement pieces.”</w:t>
      </w:r>
    </w:p>
    <w:p w14:paraId="7071252C"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lastRenderedPageBreak/>
        <w:t>Why this matters:</w:t>
      </w:r>
    </w:p>
    <w:p w14:paraId="3FAC04B1" w14:textId="77777777" w:rsidR="00122374" w:rsidRPr="00122374" w:rsidRDefault="00122374" w:rsidP="00624B6C">
      <w:pPr>
        <w:numPr>
          <w:ilvl w:val="0"/>
          <w:numId w:val="121"/>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 xml:space="preserve">Prototypes get designed </w:t>
      </w:r>
      <w:r w:rsidRPr="00122374">
        <w:rPr>
          <w:rStyle w:val="Emphasis"/>
          <w:rFonts w:ascii="Avenir Next LT Pro Light" w:eastAsia="Times New Roman" w:hAnsi="Avenir Next LT Pro Light"/>
          <w:color w:val="595959"/>
        </w:rPr>
        <w:t>for someone</w:t>
      </w:r>
    </w:p>
    <w:p w14:paraId="453CCFF2" w14:textId="77777777" w:rsidR="00122374" w:rsidRPr="00122374" w:rsidRDefault="00122374" w:rsidP="00624B6C">
      <w:pPr>
        <w:numPr>
          <w:ilvl w:val="0"/>
          <w:numId w:val="121"/>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Portal UI decisions get simpler</w:t>
      </w:r>
    </w:p>
    <w:p w14:paraId="490241FE" w14:textId="77777777" w:rsidR="00122374" w:rsidRPr="00122374" w:rsidRDefault="00122374" w:rsidP="00624B6C">
      <w:pPr>
        <w:numPr>
          <w:ilvl w:val="0"/>
          <w:numId w:val="121"/>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Pricing feels less abstract</w:t>
      </w:r>
    </w:p>
    <w:p w14:paraId="76AA8742"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You can expand later — execution needs focus now.</w:t>
      </w:r>
    </w:p>
    <w:p w14:paraId="0713F4F4" w14:textId="77777777" w:rsidR="00122374" w:rsidRPr="00122374" w:rsidRDefault="00122374">
      <w:pPr>
        <w:pStyle w:val="Heading2"/>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5. Portal Ownership &amp; Decision Authority</w:t>
      </w:r>
    </w:p>
    <w:p w14:paraId="23A8DF6D" w14:textId="4A3067FF" w:rsidR="00122374" w:rsidRPr="00122374" w:rsidRDefault="007959E4">
      <w:pPr>
        <w:pStyle w:val="NormalWeb"/>
        <w:rPr>
          <w:rFonts w:ascii="Avenir Next LT Pro Light" w:hAnsi="Avenir Next LT Pro Light"/>
          <w:color w:val="595959"/>
        </w:rPr>
      </w:pPr>
      <w:r>
        <w:rPr>
          <w:rFonts w:ascii="Avenir Next LT Pro Light" w:hAnsi="Avenir Next LT Pro Light"/>
          <w:color w:val="595959"/>
        </w:rPr>
        <w:t>I</w:t>
      </w:r>
      <w:r w:rsidR="00122374" w:rsidRPr="00122374">
        <w:rPr>
          <w:rFonts w:ascii="Avenir Next LT Pro Light" w:hAnsi="Avenir Next LT Pro Light"/>
          <w:color w:val="595959"/>
        </w:rPr>
        <w:t xml:space="preserve"> describe how the portal works — but not </w:t>
      </w:r>
      <w:r w:rsidR="00122374" w:rsidRPr="00122374">
        <w:rPr>
          <w:rStyle w:val="Strong"/>
          <w:rFonts w:ascii="Avenir Next LT Pro Light" w:hAnsi="Avenir Next LT Pro Light"/>
          <w:color w:val="595959"/>
        </w:rPr>
        <w:t xml:space="preserve">who decides what goes </w:t>
      </w:r>
      <w:proofErr w:type="gramStart"/>
      <w:r w:rsidR="00122374" w:rsidRPr="00122374">
        <w:rPr>
          <w:rStyle w:val="Strong"/>
          <w:rFonts w:ascii="Avenir Next LT Pro Light" w:hAnsi="Avenir Next LT Pro Light"/>
          <w:color w:val="595959"/>
        </w:rPr>
        <w:t>in</w:t>
      </w:r>
      <w:proofErr w:type="gramEnd"/>
      <w:r w:rsidR="00122374" w:rsidRPr="00122374">
        <w:rPr>
          <w:rStyle w:val="Strong"/>
          <w:rFonts w:ascii="Avenir Next LT Pro Light" w:hAnsi="Avenir Next LT Pro Light"/>
          <w:color w:val="595959"/>
        </w:rPr>
        <w:t xml:space="preserve"> it</w:t>
      </w:r>
      <w:r w:rsidR="00122374" w:rsidRPr="00122374">
        <w:rPr>
          <w:rFonts w:ascii="Avenir Next LT Pro Light" w:hAnsi="Avenir Next LT Pro Light"/>
          <w:color w:val="595959"/>
        </w:rPr>
        <w:t>.</w:t>
      </w:r>
    </w:p>
    <w:p w14:paraId="20902793"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What’s missing:</w:t>
      </w:r>
    </w:p>
    <w:p w14:paraId="554AF71C" w14:textId="77777777" w:rsidR="00122374" w:rsidRPr="00122374" w:rsidRDefault="00122374" w:rsidP="00624B6C">
      <w:pPr>
        <w:numPr>
          <w:ilvl w:val="0"/>
          <w:numId w:val="122"/>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 xml:space="preserve">One person (you) as </w:t>
      </w:r>
      <w:r w:rsidRPr="00122374">
        <w:rPr>
          <w:rStyle w:val="Strong"/>
          <w:rFonts w:ascii="Avenir Next LT Pro Light" w:eastAsia="Times New Roman" w:hAnsi="Avenir Next LT Pro Light"/>
          <w:color w:val="595959"/>
        </w:rPr>
        <w:t>final portal decider</w:t>
      </w:r>
    </w:p>
    <w:p w14:paraId="37F6DCAA" w14:textId="77777777" w:rsidR="00122374" w:rsidRPr="00122374" w:rsidRDefault="00122374" w:rsidP="00624B6C">
      <w:pPr>
        <w:numPr>
          <w:ilvl w:val="0"/>
          <w:numId w:val="122"/>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A rule like: &gt; “If it doesn’t help approve a design, it doesn’t go in MVP.”</w:t>
      </w:r>
    </w:p>
    <w:p w14:paraId="147C4A64"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Without this:</w:t>
      </w:r>
    </w:p>
    <w:p w14:paraId="7F3E8FA1" w14:textId="77777777" w:rsidR="00122374" w:rsidRPr="00122374" w:rsidRDefault="00122374" w:rsidP="00624B6C">
      <w:pPr>
        <w:numPr>
          <w:ilvl w:val="0"/>
          <w:numId w:val="123"/>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Developers oversell features</w:t>
      </w:r>
    </w:p>
    <w:p w14:paraId="1E190143" w14:textId="77777777" w:rsidR="00122374" w:rsidRPr="00122374" w:rsidRDefault="00122374" w:rsidP="00624B6C">
      <w:pPr>
        <w:numPr>
          <w:ilvl w:val="0"/>
          <w:numId w:val="123"/>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AI gets added prematurely</w:t>
      </w:r>
    </w:p>
    <w:p w14:paraId="40521EDD" w14:textId="77777777" w:rsidR="00122374" w:rsidRPr="00122374" w:rsidRDefault="00122374" w:rsidP="00624B6C">
      <w:pPr>
        <w:numPr>
          <w:ilvl w:val="0"/>
          <w:numId w:val="123"/>
        </w:numPr>
        <w:spacing w:before="100" w:beforeAutospacing="1" w:after="100" w:afterAutospacing="1" w:line="240" w:lineRule="auto"/>
        <w:rPr>
          <w:rFonts w:ascii="Avenir Next LT Pro Light" w:eastAsia="Times New Roman" w:hAnsi="Avenir Next LT Pro Light"/>
          <w:color w:val="595959"/>
        </w:rPr>
      </w:pPr>
      <w:proofErr w:type="gramStart"/>
      <w:r w:rsidRPr="00122374">
        <w:rPr>
          <w:rFonts w:ascii="Avenir Next LT Pro Light" w:eastAsia="Times New Roman" w:hAnsi="Avenir Next LT Pro Light"/>
          <w:color w:val="595959"/>
        </w:rPr>
        <w:t>Cost balloons</w:t>
      </w:r>
      <w:proofErr w:type="gramEnd"/>
      <w:r w:rsidRPr="00122374">
        <w:rPr>
          <w:rFonts w:ascii="Avenir Next LT Pro Light" w:eastAsia="Times New Roman" w:hAnsi="Avenir Next LT Pro Light"/>
          <w:color w:val="595959"/>
        </w:rPr>
        <w:t xml:space="preserve"> without revenue impact</w:t>
      </w:r>
    </w:p>
    <w:p w14:paraId="2976CE9E" w14:textId="77777777" w:rsidR="00122374" w:rsidRPr="00122374" w:rsidRDefault="00122374">
      <w:pPr>
        <w:pStyle w:val="Heading2"/>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6. A Deposit Policy That Is Non</w:t>
      </w:r>
      <w:r w:rsidRPr="00122374">
        <w:rPr>
          <w:rFonts w:ascii="Avenir Next LT Pro Light" w:eastAsia="Times New Roman" w:hAnsi="Avenir Next LT Pro Light"/>
          <w:color w:val="595959"/>
          <w:sz w:val="24"/>
        </w:rPr>
        <w:noBreakHyphen/>
        <w:t>Negotiable</w:t>
      </w:r>
    </w:p>
    <w:p w14:paraId="4DE13E11" w14:textId="251D169D" w:rsidR="00122374" w:rsidRPr="00122374" w:rsidRDefault="004C7C3F">
      <w:pPr>
        <w:pStyle w:val="NormalWeb"/>
        <w:rPr>
          <w:rFonts w:ascii="Avenir Next LT Pro Light" w:hAnsi="Avenir Next LT Pro Light"/>
          <w:color w:val="595959"/>
        </w:rPr>
      </w:pPr>
      <w:r>
        <w:rPr>
          <w:rFonts w:ascii="Avenir Next LT Pro Light" w:hAnsi="Avenir Next LT Pro Light"/>
          <w:color w:val="595959"/>
        </w:rPr>
        <w:t>I</w:t>
      </w:r>
      <w:r w:rsidR="00122374" w:rsidRPr="00122374">
        <w:rPr>
          <w:rFonts w:ascii="Avenir Next LT Pro Light" w:hAnsi="Avenir Next LT Pro Light"/>
          <w:color w:val="595959"/>
        </w:rPr>
        <w:t xml:space="preserve"> mention deposits, but not as a </w:t>
      </w:r>
      <w:r w:rsidR="00122374" w:rsidRPr="00122374">
        <w:rPr>
          <w:rStyle w:val="Strong"/>
          <w:rFonts w:ascii="Avenir Next LT Pro Light" w:hAnsi="Avenir Next LT Pro Light"/>
          <w:color w:val="595959"/>
        </w:rPr>
        <w:t>hard gate</w:t>
      </w:r>
      <w:r w:rsidR="00122374" w:rsidRPr="00122374">
        <w:rPr>
          <w:rFonts w:ascii="Avenir Next LT Pro Light" w:hAnsi="Avenir Next LT Pro Light"/>
          <w:color w:val="595959"/>
        </w:rPr>
        <w:t>.</w:t>
      </w:r>
    </w:p>
    <w:p w14:paraId="5516F4A1"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What’s missing:</w:t>
      </w:r>
    </w:p>
    <w:p w14:paraId="6CB3B840" w14:textId="77777777" w:rsidR="00122374" w:rsidRPr="00122374" w:rsidRDefault="00122374" w:rsidP="00624B6C">
      <w:pPr>
        <w:numPr>
          <w:ilvl w:val="0"/>
          <w:numId w:val="124"/>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One clear rule:</w:t>
      </w:r>
    </w:p>
    <w:p w14:paraId="45B06171" w14:textId="77777777" w:rsidR="00122374" w:rsidRPr="00122374" w:rsidRDefault="00122374" w:rsidP="00624B6C">
      <w:pPr>
        <w:numPr>
          <w:ilvl w:val="1"/>
          <w:numId w:val="124"/>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 required</w:t>
      </w:r>
    </w:p>
    <w:p w14:paraId="1A96FF00" w14:textId="77777777" w:rsidR="00122374" w:rsidRPr="00122374" w:rsidRDefault="00122374" w:rsidP="00624B6C">
      <w:pPr>
        <w:numPr>
          <w:ilvl w:val="1"/>
          <w:numId w:val="124"/>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When it’s paid</w:t>
      </w:r>
    </w:p>
    <w:p w14:paraId="2DC15966" w14:textId="77777777" w:rsidR="00122374" w:rsidRPr="00122374" w:rsidRDefault="00122374" w:rsidP="00624B6C">
      <w:pPr>
        <w:numPr>
          <w:ilvl w:val="1"/>
          <w:numId w:val="124"/>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What happens if the customer hesitates</w:t>
      </w:r>
    </w:p>
    <w:p w14:paraId="6D8F72F2"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This is important because:</w:t>
      </w:r>
    </w:p>
    <w:p w14:paraId="3339A666" w14:textId="77777777" w:rsidR="00122374" w:rsidRPr="00122374" w:rsidRDefault="00122374" w:rsidP="00624B6C">
      <w:pPr>
        <w:numPr>
          <w:ilvl w:val="0"/>
          <w:numId w:val="125"/>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 xml:space="preserve">Deposits are your </w:t>
      </w:r>
      <w:r w:rsidRPr="00122374">
        <w:rPr>
          <w:rStyle w:val="Strong"/>
          <w:rFonts w:ascii="Avenir Next LT Pro Light" w:eastAsia="Times New Roman" w:hAnsi="Avenir Next LT Pro Light"/>
          <w:color w:val="595959"/>
        </w:rPr>
        <w:t>risk shield</w:t>
      </w:r>
    </w:p>
    <w:p w14:paraId="45B173E4" w14:textId="77777777" w:rsidR="00122374" w:rsidRPr="00122374" w:rsidRDefault="00122374" w:rsidP="00624B6C">
      <w:pPr>
        <w:numPr>
          <w:ilvl w:val="0"/>
          <w:numId w:val="125"/>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The portal MVP’s job is to trigger this moment</w:t>
      </w:r>
    </w:p>
    <w:p w14:paraId="43B7CDB1"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If deposits are fuzzy, cash flow becomes fuzzy.</w:t>
      </w:r>
    </w:p>
    <w:p w14:paraId="7D5ACD4C" w14:textId="77777777" w:rsidR="00122374" w:rsidRPr="00122374" w:rsidRDefault="00122374">
      <w:pPr>
        <w:pStyle w:val="Heading2"/>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7. A “Next 90 Days” Execution Snapshot</w:t>
      </w:r>
    </w:p>
    <w:p w14:paraId="1F82E030" w14:textId="6C22D66E" w:rsidR="00122374" w:rsidRPr="00122374" w:rsidRDefault="007B3C5E">
      <w:pPr>
        <w:pStyle w:val="NormalWeb"/>
        <w:rPr>
          <w:rFonts w:ascii="Avenir Next LT Pro Light" w:hAnsi="Avenir Next LT Pro Light"/>
          <w:color w:val="595959"/>
        </w:rPr>
      </w:pPr>
      <w:r>
        <w:rPr>
          <w:rFonts w:ascii="Avenir Next LT Pro Light" w:hAnsi="Avenir Next LT Pro Light"/>
          <w:color w:val="595959"/>
        </w:rPr>
        <w:t>I</w:t>
      </w:r>
      <w:r w:rsidR="00122374" w:rsidRPr="00122374">
        <w:rPr>
          <w:rFonts w:ascii="Avenir Next LT Pro Light" w:hAnsi="Avenir Next LT Pro Light"/>
          <w:color w:val="595959"/>
        </w:rPr>
        <w:t xml:space="preserve"> mapped phases — but not a </w:t>
      </w:r>
      <w:r w:rsidR="00122374" w:rsidRPr="00122374">
        <w:rPr>
          <w:rStyle w:val="Strong"/>
          <w:rFonts w:ascii="Avenir Next LT Pro Light" w:hAnsi="Avenir Next LT Pro Light"/>
          <w:color w:val="595959"/>
        </w:rPr>
        <w:t>compressed, realistic first 90 days</w:t>
      </w:r>
      <w:r w:rsidR="00122374" w:rsidRPr="00122374">
        <w:rPr>
          <w:rFonts w:ascii="Avenir Next LT Pro Light" w:hAnsi="Avenir Next LT Pro Light"/>
          <w:color w:val="595959"/>
        </w:rPr>
        <w:t>.</w:t>
      </w:r>
    </w:p>
    <w:p w14:paraId="7ADF4369" w14:textId="77777777" w:rsidR="00122374" w:rsidRPr="00122374" w:rsidRDefault="00122374">
      <w:pPr>
        <w:pStyle w:val="Heading3"/>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lastRenderedPageBreak/>
        <w:t>What’s missing:</w:t>
      </w:r>
    </w:p>
    <w:p w14:paraId="622A1944"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A brutally simple answer to:</w:t>
      </w:r>
    </w:p>
    <w:p w14:paraId="041824F1" w14:textId="77777777" w:rsidR="00122374" w:rsidRPr="00122374" w:rsidRDefault="00122374">
      <w:pPr>
        <w:pStyle w:val="NormalWeb"/>
        <w:divId w:val="1810781641"/>
        <w:rPr>
          <w:rFonts w:ascii="Avenir Next LT Pro Light" w:hAnsi="Avenir Next LT Pro Light"/>
          <w:color w:val="595959"/>
        </w:rPr>
      </w:pPr>
      <w:r w:rsidRPr="00122374">
        <w:rPr>
          <w:rFonts w:ascii="Avenir Next LT Pro Light" w:hAnsi="Avenir Next LT Pro Light"/>
          <w:color w:val="595959"/>
        </w:rPr>
        <w:t>“What exists physically and digitally in 3 months?”</w:t>
      </w:r>
    </w:p>
    <w:p w14:paraId="2D4DDFDC"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Not a roadmap — a snapshot.</w:t>
      </w:r>
    </w:p>
    <w:p w14:paraId="1F91B824"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Example:</w:t>
      </w:r>
    </w:p>
    <w:p w14:paraId="3451FFEA" w14:textId="77777777" w:rsidR="00122374" w:rsidRPr="00122374" w:rsidRDefault="00122374" w:rsidP="00624B6C">
      <w:pPr>
        <w:numPr>
          <w:ilvl w:val="0"/>
          <w:numId w:val="126"/>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2 prototypes</w:t>
      </w:r>
    </w:p>
    <w:p w14:paraId="48D38EBF" w14:textId="77777777" w:rsidR="00122374" w:rsidRPr="00122374" w:rsidRDefault="00122374" w:rsidP="00624B6C">
      <w:pPr>
        <w:numPr>
          <w:ilvl w:val="0"/>
          <w:numId w:val="126"/>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1 staged room</w:t>
      </w:r>
    </w:p>
    <w:p w14:paraId="77180DF3" w14:textId="77777777" w:rsidR="00122374" w:rsidRPr="00122374" w:rsidRDefault="00122374" w:rsidP="00624B6C">
      <w:pPr>
        <w:numPr>
          <w:ilvl w:val="0"/>
          <w:numId w:val="126"/>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1 pricing model</w:t>
      </w:r>
    </w:p>
    <w:p w14:paraId="70DC17F0" w14:textId="77777777" w:rsidR="00122374" w:rsidRPr="00122374" w:rsidRDefault="00122374" w:rsidP="00624B6C">
      <w:pPr>
        <w:numPr>
          <w:ilvl w:val="0"/>
          <w:numId w:val="126"/>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1 demo</w:t>
      </w:r>
      <w:r w:rsidRPr="00122374">
        <w:rPr>
          <w:rFonts w:ascii="Avenir Next LT Pro Light" w:eastAsia="Times New Roman" w:hAnsi="Avenir Next LT Pro Light"/>
          <w:color w:val="595959"/>
        </w:rPr>
        <w:noBreakHyphen/>
        <w:t>only portal</w:t>
      </w:r>
    </w:p>
    <w:p w14:paraId="468F4B59"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Execution accelerates when the horizon is short.</w:t>
      </w:r>
    </w:p>
    <w:p w14:paraId="024A643C" w14:textId="77777777" w:rsidR="00122374" w:rsidRPr="00122374" w:rsidRDefault="00122374">
      <w:pPr>
        <w:pStyle w:val="Heading1"/>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 xml:space="preserve">What Is </w:t>
      </w:r>
      <w:r w:rsidRPr="00122374">
        <w:rPr>
          <w:rStyle w:val="Strong"/>
          <w:rFonts w:ascii="Avenir Next LT Pro Light" w:eastAsia="Times New Roman" w:hAnsi="Avenir Next LT Pro Light"/>
          <w:b/>
          <w:bCs w:val="0"/>
          <w:color w:val="595959"/>
          <w:sz w:val="24"/>
        </w:rPr>
        <w:t>NOT</w:t>
      </w:r>
      <w:r w:rsidRPr="00122374">
        <w:rPr>
          <w:rFonts w:ascii="Avenir Next LT Pro Light" w:eastAsia="Times New Roman" w:hAnsi="Avenir Next LT Pro Light"/>
          <w:color w:val="595959"/>
          <w:sz w:val="24"/>
        </w:rPr>
        <w:t xml:space="preserve"> Missing (Important)</w:t>
      </w:r>
    </w:p>
    <w:p w14:paraId="7AF40F89" w14:textId="77777777" w:rsidR="00122374" w:rsidRPr="00122374" w:rsidRDefault="00122374">
      <w:pPr>
        <w:pStyle w:val="NormalWeb"/>
        <w:rPr>
          <w:rFonts w:ascii="Avenir Next LT Pro Light" w:hAnsi="Avenir Next LT Pro Light"/>
          <w:color w:val="595959"/>
        </w:rPr>
      </w:pPr>
      <w:r w:rsidRPr="00122374">
        <w:rPr>
          <w:rFonts w:ascii="Segoe UI Emoji" w:hAnsi="Segoe UI Emoji" w:cs="Segoe UI Emoji"/>
          <w:color w:val="595959"/>
        </w:rPr>
        <w:t>✅</w:t>
      </w:r>
      <w:r w:rsidRPr="00122374">
        <w:rPr>
          <w:rFonts w:ascii="Avenir Next LT Pro Light" w:hAnsi="Avenir Next LT Pro Light"/>
          <w:color w:val="595959"/>
        </w:rPr>
        <w:t xml:space="preserve"> Vision</w:t>
      </w:r>
      <w:r w:rsidRPr="00122374">
        <w:rPr>
          <w:rFonts w:ascii="Avenir Next LT Pro Light" w:hAnsi="Avenir Next LT Pro Light"/>
          <w:color w:val="595959"/>
        </w:rPr>
        <w:br/>
      </w:r>
      <w:r w:rsidRPr="00122374">
        <w:rPr>
          <w:rFonts w:ascii="Segoe UI Emoji" w:hAnsi="Segoe UI Emoji" w:cs="Segoe UI Emoji"/>
          <w:color w:val="595959"/>
        </w:rPr>
        <w:t>✅</w:t>
      </w:r>
      <w:r w:rsidRPr="00122374">
        <w:rPr>
          <w:rFonts w:ascii="Avenir Next LT Pro Light" w:hAnsi="Avenir Next LT Pro Light"/>
          <w:color w:val="595959"/>
        </w:rPr>
        <w:t xml:space="preserve"> Differentiation</w:t>
      </w:r>
      <w:r w:rsidRPr="00122374">
        <w:rPr>
          <w:rFonts w:ascii="Avenir Next LT Pro Light" w:hAnsi="Avenir Next LT Pro Light"/>
          <w:color w:val="595959"/>
        </w:rPr>
        <w:br/>
      </w:r>
      <w:r w:rsidRPr="00122374">
        <w:rPr>
          <w:rFonts w:ascii="Segoe UI Emoji" w:hAnsi="Segoe UI Emoji" w:cs="Segoe UI Emoji"/>
          <w:color w:val="595959"/>
        </w:rPr>
        <w:t>✅</w:t>
      </w:r>
      <w:r w:rsidRPr="00122374">
        <w:rPr>
          <w:rFonts w:ascii="Avenir Next LT Pro Light" w:hAnsi="Avenir Next LT Pro Light"/>
          <w:color w:val="595959"/>
        </w:rPr>
        <w:t xml:space="preserve"> Market logic</w:t>
      </w:r>
      <w:r w:rsidRPr="00122374">
        <w:rPr>
          <w:rFonts w:ascii="Avenir Next LT Pro Light" w:hAnsi="Avenir Next LT Pro Light"/>
          <w:color w:val="595959"/>
        </w:rPr>
        <w:br/>
      </w:r>
      <w:r w:rsidRPr="00122374">
        <w:rPr>
          <w:rFonts w:ascii="Segoe UI Emoji" w:hAnsi="Segoe UI Emoji" w:cs="Segoe UI Emoji"/>
          <w:color w:val="595959"/>
        </w:rPr>
        <w:t>✅</w:t>
      </w:r>
      <w:r w:rsidRPr="00122374">
        <w:rPr>
          <w:rFonts w:ascii="Avenir Next LT Pro Light" w:hAnsi="Avenir Next LT Pro Light"/>
          <w:color w:val="595959"/>
        </w:rPr>
        <w:t xml:space="preserve"> Financial discipline</w:t>
      </w:r>
      <w:r w:rsidRPr="00122374">
        <w:rPr>
          <w:rFonts w:ascii="Avenir Next LT Pro Light" w:hAnsi="Avenir Next LT Pro Light"/>
          <w:color w:val="595959"/>
        </w:rPr>
        <w:br/>
      </w:r>
      <w:r w:rsidRPr="00122374">
        <w:rPr>
          <w:rFonts w:ascii="Segoe UI Emoji" w:hAnsi="Segoe UI Emoji" w:cs="Segoe UI Emoji"/>
          <w:color w:val="595959"/>
        </w:rPr>
        <w:t>✅</w:t>
      </w:r>
      <w:r w:rsidRPr="00122374">
        <w:rPr>
          <w:rFonts w:ascii="Avenir Next LT Pro Light" w:hAnsi="Avenir Next LT Pro Light"/>
          <w:color w:val="595959"/>
        </w:rPr>
        <w:t xml:space="preserve"> Risk awareness</w:t>
      </w:r>
      <w:r w:rsidRPr="00122374">
        <w:rPr>
          <w:rFonts w:ascii="Avenir Next LT Pro Light" w:hAnsi="Avenir Next LT Pro Light"/>
          <w:color w:val="595959"/>
        </w:rPr>
        <w:br/>
      </w:r>
      <w:r w:rsidRPr="00122374">
        <w:rPr>
          <w:rFonts w:ascii="Segoe UI Emoji" w:hAnsi="Segoe UI Emoji" w:cs="Segoe UI Emoji"/>
          <w:color w:val="595959"/>
        </w:rPr>
        <w:t>✅</w:t>
      </w:r>
      <w:r w:rsidRPr="00122374">
        <w:rPr>
          <w:rFonts w:ascii="Avenir Next LT Pro Light" w:hAnsi="Avenir Next LT Pro Light"/>
          <w:color w:val="595959"/>
        </w:rPr>
        <w:t xml:space="preserve"> Phased growth strategy</w:t>
      </w:r>
    </w:p>
    <w:p w14:paraId="0004EE64"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 xml:space="preserve">You do </w:t>
      </w:r>
      <w:r w:rsidRPr="00122374">
        <w:rPr>
          <w:rStyle w:val="Strong"/>
          <w:rFonts w:ascii="Avenir Next LT Pro Light" w:hAnsi="Avenir Next LT Pro Light"/>
          <w:color w:val="595959"/>
        </w:rPr>
        <w:t>not</w:t>
      </w:r>
      <w:r w:rsidRPr="00122374">
        <w:rPr>
          <w:rFonts w:ascii="Avenir Next LT Pro Light" w:hAnsi="Avenir Next LT Pro Light"/>
          <w:color w:val="595959"/>
        </w:rPr>
        <w:t xml:space="preserve"> need:</w:t>
      </w:r>
    </w:p>
    <w:p w14:paraId="583A20DC" w14:textId="77777777" w:rsidR="00122374" w:rsidRPr="00122374" w:rsidRDefault="00122374" w:rsidP="00624B6C">
      <w:pPr>
        <w:numPr>
          <w:ilvl w:val="0"/>
          <w:numId w:val="127"/>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More themes</w:t>
      </w:r>
    </w:p>
    <w:p w14:paraId="490B6A0B" w14:textId="77777777" w:rsidR="00122374" w:rsidRPr="00122374" w:rsidRDefault="00122374" w:rsidP="00624B6C">
      <w:pPr>
        <w:numPr>
          <w:ilvl w:val="0"/>
          <w:numId w:val="127"/>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More AI</w:t>
      </w:r>
    </w:p>
    <w:p w14:paraId="55F012B1" w14:textId="77777777" w:rsidR="00122374" w:rsidRPr="00122374" w:rsidRDefault="00122374" w:rsidP="00624B6C">
      <w:pPr>
        <w:numPr>
          <w:ilvl w:val="0"/>
          <w:numId w:val="127"/>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More product ideas</w:t>
      </w:r>
    </w:p>
    <w:p w14:paraId="760A0350" w14:textId="77777777" w:rsidR="00122374" w:rsidRPr="00122374" w:rsidRDefault="00122374" w:rsidP="00624B6C">
      <w:pPr>
        <w:numPr>
          <w:ilvl w:val="0"/>
          <w:numId w:val="127"/>
        </w:numPr>
        <w:spacing w:before="100" w:beforeAutospacing="1" w:after="100" w:afterAutospacing="1" w:line="240" w:lineRule="auto"/>
        <w:rPr>
          <w:rFonts w:ascii="Avenir Next LT Pro Light" w:eastAsia="Times New Roman" w:hAnsi="Avenir Next LT Pro Light"/>
          <w:color w:val="595959"/>
        </w:rPr>
      </w:pPr>
      <w:r w:rsidRPr="00122374">
        <w:rPr>
          <w:rFonts w:ascii="Avenir Next LT Pro Light" w:eastAsia="Times New Roman" w:hAnsi="Avenir Next LT Pro Light"/>
          <w:color w:val="595959"/>
        </w:rPr>
        <w:t>More documentation</w:t>
      </w:r>
    </w:p>
    <w:p w14:paraId="792E0D4B" w14:textId="77777777" w:rsidR="00122374" w:rsidRPr="00122374" w:rsidRDefault="00122374">
      <w:pPr>
        <w:pStyle w:val="NormalWeb"/>
        <w:rPr>
          <w:rFonts w:ascii="Avenir Next LT Pro Light" w:hAnsi="Avenir Next LT Pro Light"/>
          <w:color w:val="595959"/>
        </w:rPr>
      </w:pPr>
      <w:r w:rsidRPr="00122374">
        <w:rPr>
          <w:rFonts w:ascii="Avenir Next LT Pro Light" w:hAnsi="Avenir Next LT Pro Light"/>
          <w:color w:val="595959"/>
        </w:rPr>
        <w:t xml:space="preserve">You need </w:t>
      </w:r>
      <w:r w:rsidRPr="00122374">
        <w:rPr>
          <w:rStyle w:val="Strong"/>
          <w:rFonts w:ascii="Avenir Next LT Pro Light" w:hAnsi="Avenir Next LT Pro Light"/>
          <w:color w:val="595959"/>
        </w:rPr>
        <w:t>constraints</w:t>
      </w:r>
      <w:r w:rsidRPr="00122374">
        <w:rPr>
          <w:rFonts w:ascii="Avenir Next LT Pro Light" w:hAnsi="Avenir Next LT Pro Light"/>
          <w:color w:val="595959"/>
        </w:rPr>
        <w:t>.</w:t>
      </w:r>
    </w:p>
    <w:p w14:paraId="76C0F28D" w14:textId="77777777" w:rsidR="00122374" w:rsidRPr="00122374" w:rsidRDefault="00122374">
      <w:pPr>
        <w:pStyle w:val="Heading2"/>
        <w:rPr>
          <w:rFonts w:ascii="Avenir Next LT Pro Light" w:eastAsia="Times New Roman" w:hAnsi="Avenir Next LT Pro Light"/>
          <w:color w:val="595959"/>
          <w:sz w:val="24"/>
        </w:rPr>
      </w:pPr>
      <w:r w:rsidRPr="00122374">
        <w:rPr>
          <w:rFonts w:ascii="Avenir Next LT Pro Light" w:eastAsia="Times New Roman" w:hAnsi="Avenir Next LT Pro Light"/>
          <w:color w:val="595959"/>
          <w:sz w:val="24"/>
        </w:rPr>
        <w:t>The One</w:t>
      </w:r>
      <w:r w:rsidRPr="00122374">
        <w:rPr>
          <w:rFonts w:ascii="Avenir Next LT Pro Light" w:eastAsia="Times New Roman" w:hAnsi="Avenir Next LT Pro Light"/>
          <w:color w:val="595959"/>
          <w:sz w:val="24"/>
        </w:rPr>
        <w:noBreakHyphen/>
        <w:t>Sentence Truth</w:t>
      </w:r>
    </w:p>
    <w:p w14:paraId="6325F23F" w14:textId="77777777" w:rsidR="00122374" w:rsidRPr="00122374" w:rsidRDefault="00122374">
      <w:pPr>
        <w:pStyle w:val="NormalWeb"/>
        <w:divId w:val="1666974687"/>
        <w:rPr>
          <w:rFonts w:ascii="Avenir Next LT Pro Light" w:hAnsi="Avenir Next LT Pro Light"/>
          <w:color w:val="595959"/>
        </w:rPr>
      </w:pPr>
      <w:r w:rsidRPr="00122374">
        <w:rPr>
          <w:rFonts w:ascii="Avenir Next LT Pro Light" w:hAnsi="Avenir Next LT Pro Light"/>
          <w:color w:val="595959"/>
        </w:rPr>
        <w:t xml:space="preserve">Dreamscape is missing </w:t>
      </w:r>
      <w:r w:rsidRPr="00122374">
        <w:rPr>
          <w:rStyle w:val="Emphasis"/>
          <w:rFonts w:ascii="Avenir Next LT Pro Light" w:hAnsi="Avenir Next LT Pro Light"/>
          <w:color w:val="595959"/>
        </w:rPr>
        <w:t>decisions that limit freedom</w:t>
      </w:r>
      <w:r w:rsidRPr="00122374">
        <w:rPr>
          <w:rFonts w:ascii="Avenir Next LT Pro Light" w:hAnsi="Avenir Next LT Pro Light"/>
          <w:color w:val="595959"/>
        </w:rPr>
        <w:t>, not ideas that expand it.</w:t>
      </w:r>
    </w:p>
    <w:p w14:paraId="09CEAEB2" w14:textId="30A5E1F5" w:rsidR="00122374" w:rsidRPr="00192375" w:rsidRDefault="00122374" w:rsidP="00192375">
      <w:pPr>
        <w:pStyle w:val="NormalWeb"/>
        <w:rPr>
          <w:rFonts w:ascii="Avenir Next LT Pro Light" w:hAnsi="Avenir Next LT Pro Light"/>
          <w:color w:val="595959"/>
        </w:rPr>
      </w:pPr>
      <w:r w:rsidRPr="00122374">
        <w:rPr>
          <w:rFonts w:ascii="Avenir Next LT Pro Light" w:hAnsi="Avenir Next LT Pro Light"/>
          <w:color w:val="595959"/>
        </w:rPr>
        <w:t xml:space="preserve">That’s </w:t>
      </w:r>
      <w:proofErr w:type="gramStart"/>
      <w:r w:rsidRPr="00122374">
        <w:rPr>
          <w:rFonts w:ascii="Avenir Next LT Pro Light" w:hAnsi="Avenir Next LT Pro Light"/>
          <w:color w:val="595959"/>
        </w:rPr>
        <w:t>actually a</w:t>
      </w:r>
      <w:proofErr w:type="gramEnd"/>
      <w:r w:rsidRPr="00122374">
        <w:rPr>
          <w:rFonts w:ascii="Avenir Next LT Pro Light" w:hAnsi="Avenir Next LT Pro Light"/>
          <w:color w:val="595959"/>
        </w:rPr>
        <w:t xml:space="preserve"> good problem.</w:t>
      </w:r>
      <w:r w:rsidR="00F62CEF">
        <w:rPr>
          <w:rFonts w:ascii="Avenir Next LT Pro Light" w:hAnsi="Avenir Next LT Pro Light"/>
          <w:color w:val="595959"/>
        </w:rPr>
        <w:t xml:space="preserve"> </w:t>
      </w:r>
      <w:r w:rsidR="00370AB4">
        <w:rPr>
          <w:rFonts w:ascii="Avenir Next LT Pro Light" w:hAnsi="Avenir Next LT Pro Light"/>
          <w:color w:val="595959"/>
        </w:rPr>
        <w:t xml:space="preserve">These are the parts that are missing </w:t>
      </w:r>
      <w:proofErr w:type="gramStart"/>
      <w:r w:rsidR="00370AB4">
        <w:rPr>
          <w:rFonts w:ascii="Avenir Next LT Pro Light" w:hAnsi="Avenir Next LT Pro Light"/>
          <w:color w:val="595959"/>
        </w:rPr>
        <w:t>so as to</w:t>
      </w:r>
      <w:proofErr w:type="gramEnd"/>
      <w:r w:rsidR="00370AB4">
        <w:rPr>
          <w:rFonts w:ascii="Avenir Next LT Pro Light" w:hAnsi="Avenir Next LT Pro Light"/>
          <w:color w:val="595959"/>
        </w:rPr>
        <w:t xml:space="preserve"> help with </w:t>
      </w:r>
      <w:r w:rsidR="00C03436">
        <w:rPr>
          <w:rFonts w:ascii="Avenir Next LT Pro Light" w:hAnsi="Avenir Next LT Pro Light"/>
          <w:color w:val="595959"/>
        </w:rPr>
        <w:t>your building of the company.</w:t>
      </w:r>
    </w:p>
    <w:p w14:paraId="361ABF8B" w14:textId="77777777" w:rsidR="008F63B5" w:rsidRPr="00C9727C" w:rsidRDefault="008F63B5">
      <w:pPr>
        <w:pStyle w:val="NormalWeb"/>
        <w:rPr>
          <w:rFonts w:ascii="Avenir Next LT Pro Light" w:hAnsi="Avenir Next LT Pro Light"/>
          <w:color w:val="595959"/>
        </w:rPr>
      </w:pPr>
    </w:p>
    <w:p w14:paraId="5EE86F55" w14:textId="67E56685" w:rsidR="001231BF" w:rsidRPr="000468AC" w:rsidRDefault="001231BF" w:rsidP="00DE6C23">
      <w:pPr>
        <w:pStyle w:val="Heading1"/>
        <w:rPr>
          <w:rFonts w:ascii="Avenir Next LT Pro Light" w:eastAsia="Times New Roman" w:hAnsi="Avenir Next LT Pro Light"/>
          <w:color w:val="595959"/>
          <w:sz w:val="24"/>
        </w:rPr>
      </w:pPr>
      <w:r>
        <w:br w:type="page"/>
      </w:r>
      <w:bookmarkStart w:id="4" w:name="_Toc197437041"/>
      <w:r w:rsidR="00D74521" w:rsidRPr="00DE6C23">
        <w:lastRenderedPageBreak/>
        <w:t xml:space="preserve">Market </w:t>
      </w:r>
      <w:r w:rsidR="004E5581" w:rsidRPr="00DE6C23">
        <w:t>analysis</w:t>
      </w:r>
      <w:bookmarkEnd w:id="4"/>
      <w:r w:rsidR="004E5581" w:rsidRPr="00DE6C23">
        <w:t xml:space="preserve"> </w:t>
      </w:r>
    </w:p>
    <w:p w14:paraId="074F8E73" w14:textId="5237CC2E" w:rsidR="006B4587" w:rsidRDefault="00D74521" w:rsidP="00E9075E">
      <w:pPr>
        <w:pStyle w:val="ListBullet"/>
      </w:pPr>
      <w:r w:rsidRPr="00D74521">
        <w:rPr>
          <w:rStyle w:val="Bold"/>
        </w:rPr>
        <w:t>Industry type</w:t>
      </w:r>
      <w:r>
        <w:t xml:space="preserve">: </w:t>
      </w:r>
      <w:r w:rsidR="00AC2BC6">
        <w:t xml:space="preserve">Dreamscape operates within the </w:t>
      </w:r>
      <w:r w:rsidR="00D66FE5">
        <w:rPr>
          <w:b/>
          <w:bCs/>
        </w:rPr>
        <w:t xml:space="preserve">furniture and home décor industry, </w:t>
      </w:r>
      <w:r w:rsidR="00D66FE5">
        <w:t>with a specific focus on</w:t>
      </w:r>
      <w:r w:rsidR="00B46EFB">
        <w:t xml:space="preserve"> </w:t>
      </w:r>
      <w:r w:rsidR="00B46EFB">
        <w:rPr>
          <w:b/>
          <w:bCs/>
        </w:rPr>
        <w:t>customization, modular furniture</w:t>
      </w:r>
      <w:r w:rsidR="00610F2A">
        <w:rPr>
          <w:b/>
          <w:bCs/>
        </w:rPr>
        <w:t xml:space="preserve"> systems, and AI-assisted visualization. </w:t>
      </w:r>
      <w:r w:rsidR="00610F2A">
        <w:t>According to</w:t>
      </w:r>
      <w:r w:rsidR="00EF1D98">
        <w:t xml:space="preserve"> an</w:t>
      </w:r>
      <w:r w:rsidR="00610F2A">
        <w:t xml:space="preserve"> </w:t>
      </w:r>
      <w:r w:rsidR="00C23087">
        <w:t>AI-assisted google search</w:t>
      </w:r>
      <w:r w:rsidR="00EF1D98">
        <w:t>,</w:t>
      </w:r>
      <w:r w:rsidR="00610F2A">
        <w:t xml:space="preserve"> the furniture market is a large, mature</w:t>
      </w:r>
      <w:r w:rsidR="00AF0A3F">
        <w:t xml:space="preserve"> industry that continues to experience steady growth driven by home renovation, remote work, and increasing consumer interest in personal aestheti</w:t>
      </w:r>
      <w:r w:rsidR="00E24965">
        <w:t>cs.</w:t>
      </w:r>
      <w:r w:rsidR="00EF1D98">
        <w:t xml:space="preserve"> </w:t>
      </w:r>
      <w:r w:rsidR="003D5A3D">
        <w:t>For instance, furniture and home furnishing stores gener</w:t>
      </w:r>
      <w:r w:rsidR="00AD27BB">
        <w:t xml:space="preserve">ated </w:t>
      </w:r>
      <w:r w:rsidR="00AD27BB" w:rsidRPr="000E452B">
        <w:rPr>
          <w:b/>
          <w:bCs/>
        </w:rPr>
        <w:t>approximately $140 billion in sales in 2023</w:t>
      </w:r>
      <w:r w:rsidR="000E452B" w:rsidRPr="000E452B">
        <w:rPr>
          <w:b/>
          <w:bCs/>
        </w:rPr>
        <w:t>.</w:t>
      </w:r>
      <w:r w:rsidR="000E452B">
        <w:rPr>
          <w:b/>
          <w:bCs/>
        </w:rPr>
        <w:t xml:space="preserve"> </w:t>
      </w:r>
      <w:r w:rsidR="008B2DD2">
        <w:t xml:space="preserve">The </w:t>
      </w:r>
      <w:r w:rsidR="008B2DD2">
        <w:rPr>
          <w:b/>
          <w:bCs/>
        </w:rPr>
        <w:t xml:space="preserve">global furniture market </w:t>
      </w:r>
      <w:r w:rsidR="008B2DD2">
        <w:t xml:space="preserve">was valued at </w:t>
      </w:r>
      <w:r w:rsidR="008B2DD2">
        <w:rPr>
          <w:b/>
          <w:bCs/>
        </w:rPr>
        <w:t>approximately $</w:t>
      </w:r>
      <w:r w:rsidR="00B318B2">
        <w:rPr>
          <w:b/>
          <w:bCs/>
        </w:rPr>
        <w:t xml:space="preserve">666-736 billion in 2024-2025. </w:t>
      </w:r>
      <w:r w:rsidR="00B318B2">
        <w:t xml:space="preserve">The market </w:t>
      </w:r>
      <w:r w:rsidR="00595700">
        <w:t xml:space="preserve">is projected to reach </w:t>
      </w:r>
      <w:r w:rsidR="00595700">
        <w:rPr>
          <w:b/>
          <w:bCs/>
        </w:rPr>
        <w:t>$1.1</w:t>
      </w:r>
      <w:r w:rsidR="00815015">
        <w:rPr>
          <w:b/>
          <w:bCs/>
        </w:rPr>
        <w:t xml:space="preserve">-$1.16 trillion by 2034. </w:t>
      </w:r>
      <w:r w:rsidR="00815015">
        <w:t xml:space="preserve">The industry is growing at </w:t>
      </w:r>
      <w:r w:rsidR="00815015">
        <w:rPr>
          <w:b/>
          <w:bCs/>
        </w:rPr>
        <w:t xml:space="preserve">approximately </w:t>
      </w:r>
      <w:r w:rsidR="00BF5834">
        <w:rPr>
          <w:b/>
          <w:bCs/>
        </w:rPr>
        <w:t xml:space="preserve">5-6% </w:t>
      </w:r>
      <w:proofErr w:type="gramStart"/>
      <w:r w:rsidR="00BF5834">
        <w:rPr>
          <w:b/>
          <w:bCs/>
        </w:rPr>
        <w:t>CAGR</w:t>
      </w:r>
      <w:r w:rsidR="00703715">
        <w:rPr>
          <w:b/>
          <w:bCs/>
        </w:rPr>
        <w:t>(</w:t>
      </w:r>
      <w:proofErr w:type="gramEnd"/>
      <w:r w:rsidR="00DB236F">
        <w:rPr>
          <w:b/>
          <w:bCs/>
        </w:rPr>
        <w:t>Compound Annual Growth Rate)</w:t>
      </w:r>
      <w:r w:rsidR="00BF5834">
        <w:rPr>
          <w:b/>
          <w:bCs/>
        </w:rPr>
        <w:t xml:space="preserve">, </w:t>
      </w:r>
      <w:r w:rsidR="00BF5834">
        <w:t xml:space="preserve">which is </w:t>
      </w:r>
      <w:r w:rsidR="00D24F4A">
        <w:t xml:space="preserve">considered </w:t>
      </w:r>
      <w:r w:rsidR="00D24F4A" w:rsidRPr="005931D7">
        <w:rPr>
          <w:b/>
          <w:bCs/>
        </w:rPr>
        <w:t>strong</w:t>
      </w:r>
      <w:r w:rsidR="00D24F4A" w:rsidRPr="005931D7">
        <w:t xml:space="preserve"> for a </w:t>
      </w:r>
      <w:r w:rsidR="00D24F4A" w:rsidRPr="005931D7">
        <w:rPr>
          <w:b/>
          <w:bCs/>
        </w:rPr>
        <w:t>mature market.</w:t>
      </w:r>
      <w:r w:rsidR="005B2DB2">
        <w:t xml:space="preserve"> </w:t>
      </w:r>
      <w:r w:rsidR="009D63CE">
        <w:t>Residential furniture accounts for</w:t>
      </w:r>
      <w:r w:rsidR="00384DAF">
        <w:t xml:space="preserve"> </w:t>
      </w:r>
      <w:r w:rsidR="00384DAF" w:rsidRPr="00384DAF">
        <w:rPr>
          <w:b/>
          <w:bCs/>
        </w:rPr>
        <w:t>approximately 60-66% of t</w:t>
      </w:r>
      <w:r w:rsidR="00384DAF">
        <w:rPr>
          <w:b/>
          <w:bCs/>
        </w:rPr>
        <w:t>otal furniture</w:t>
      </w:r>
      <w:r w:rsidR="002F462A">
        <w:rPr>
          <w:b/>
          <w:bCs/>
        </w:rPr>
        <w:t xml:space="preserve"> revenue</w:t>
      </w:r>
      <w:r w:rsidR="005342BA">
        <w:rPr>
          <w:b/>
          <w:bCs/>
        </w:rPr>
        <w:t xml:space="preserve"> </w:t>
      </w:r>
      <w:r w:rsidR="005342BA">
        <w:t xml:space="preserve">making it the largest most relevant segment </w:t>
      </w:r>
      <w:r w:rsidR="00DC237E">
        <w:t xml:space="preserve">of Dreamscape’s products. </w:t>
      </w:r>
      <w:r w:rsidR="00173FE0">
        <w:t>Wood furniture represents approxi</w:t>
      </w:r>
      <w:r w:rsidR="00E52487">
        <w:t xml:space="preserve">mately </w:t>
      </w:r>
      <w:r w:rsidR="00E52487" w:rsidRPr="00E52487">
        <w:rPr>
          <w:b/>
          <w:bCs/>
        </w:rPr>
        <w:t>40-57% of global furniture sales,</w:t>
      </w:r>
      <w:r w:rsidR="000C6265">
        <w:rPr>
          <w:b/>
          <w:bCs/>
        </w:rPr>
        <w:t xml:space="preserve"> </w:t>
      </w:r>
      <w:r w:rsidR="000C6265">
        <w:t>aligning with Dreamscape's predominantly</w:t>
      </w:r>
      <w:r w:rsidR="006A417B">
        <w:t xml:space="preserve"> wood-based designs.</w:t>
      </w:r>
      <w:r w:rsidR="005633CE">
        <w:t xml:space="preserve"> </w:t>
      </w:r>
      <w:r w:rsidR="00E0137F">
        <w:t xml:space="preserve">Customer demand is driven </w:t>
      </w:r>
      <w:proofErr w:type="gramStart"/>
      <w:r w:rsidR="00E0137F">
        <w:t>by,</w:t>
      </w:r>
      <w:proofErr w:type="gramEnd"/>
      <w:r w:rsidR="00E0137F">
        <w:t xml:space="preserve"> </w:t>
      </w:r>
      <w:r w:rsidR="006550A0">
        <w:rPr>
          <w:b/>
          <w:bCs/>
        </w:rPr>
        <w:t>customizatio</w:t>
      </w:r>
      <w:r w:rsidR="0046754A">
        <w:rPr>
          <w:b/>
          <w:bCs/>
        </w:rPr>
        <w:t xml:space="preserve">n and personalization, </w:t>
      </w:r>
      <w:r w:rsidR="002109A0">
        <w:t xml:space="preserve">desire for </w:t>
      </w:r>
      <w:r w:rsidR="002109A0">
        <w:rPr>
          <w:b/>
          <w:bCs/>
        </w:rPr>
        <w:t>experimental</w:t>
      </w:r>
      <w:r w:rsidR="00E71D52">
        <w:rPr>
          <w:b/>
          <w:bCs/>
        </w:rPr>
        <w:t xml:space="preserve"> products, </w:t>
      </w:r>
      <w:r w:rsidR="00FF12F1">
        <w:t xml:space="preserve">growth in </w:t>
      </w:r>
      <w:r w:rsidR="00FF12F1">
        <w:rPr>
          <w:b/>
          <w:bCs/>
        </w:rPr>
        <w:t>visual-first online shopping</w:t>
      </w:r>
      <w:r w:rsidR="00C1394D">
        <w:rPr>
          <w:b/>
          <w:bCs/>
        </w:rPr>
        <w:t xml:space="preserve">, </w:t>
      </w:r>
      <w:r w:rsidR="00C1394D">
        <w:t xml:space="preserve">and rising interest in </w:t>
      </w:r>
      <w:r w:rsidR="00C1394D">
        <w:rPr>
          <w:b/>
          <w:bCs/>
        </w:rPr>
        <w:t>modular and multifunctional furniture.</w:t>
      </w:r>
      <w:r w:rsidR="005727E1">
        <w:rPr>
          <w:b/>
          <w:bCs/>
        </w:rPr>
        <w:t xml:space="preserve"> </w:t>
      </w:r>
      <w:r w:rsidR="005727E1" w:rsidRPr="005727E1">
        <w:t>Dreamscape’s AI</w:t>
      </w:r>
      <w:r w:rsidR="005727E1">
        <w:t xml:space="preserve"> </w:t>
      </w:r>
      <w:r w:rsidR="00822718">
        <w:t xml:space="preserve">portal directly responds to these needs. </w:t>
      </w:r>
      <w:r w:rsidR="007B0821">
        <w:t xml:space="preserve">This </w:t>
      </w:r>
      <w:r w:rsidR="00450865">
        <w:t xml:space="preserve">indicates </w:t>
      </w:r>
      <w:r w:rsidR="00E9075E">
        <w:t xml:space="preserve">that dreamscape will </w:t>
      </w:r>
      <w:r w:rsidR="001F14F1">
        <w:t xml:space="preserve">be a massive success and be able to compete with other established furniture companies. </w:t>
      </w:r>
      <w:r w:rsidR="00B30C6F">
        <w:t xml:space="preserve">However, rather than competing with traditional </w:t>
      </w:r>
      <w:r w:rsidR="00A55FB1">
        <w:t>furniture retailers on price or volume</w:t>
      </w:r>
      <w:r w:rsidR="00535D14">
        <w:t xml:space="preserve">, Dreamscape targets a </w:t>
      </w:r>
      <w:r w:rsidR="00535D14" w:rsidRPr="00554BDE">
        <w:rPr>
          <w:b/>
          <w:bCs/>
        </w:rPr>
        <w:t>premium micro-segment</w:t>
      </w:r>
      <w:r w:rsidR="00554BDE" w:rsidRPr="00554BDE">
        <w:rPr>
          <w:b/>
          <w:bCs/>
        </w:rPr>
        <w:t xml:space="preserve"> </w:t>
      </w:r>
      <w:r w:rsidR="00554BDE">
        <w:t xml:space="preserve">defined by customization and technology integration. </w:t>
      </w:r>
      <w:r w:rsidR="002859CF">
        <w:t>Traditional furniture retailers</w:t>
      </w:r>
      <w:r w:rsidR="008D0CC2">
        <w:t xml:space="preserve"> sell</w:t>
      </w:r>
      <w:r w:rsidR="0076096D">
        <w:t xml:space="preserve"> static, standardized products, </w:t>
      </w:r>
      <w:r w:rsidR="00EE5599">
        <w:t xml:space="preserve">custom furniture makers often lack scalable </w:t>
      </w:r>
      <w:r w:rsidR="00583BE8">
        <w:t>visualization tools, and design services are typically fragmented</w:t>
      </w:r>
      <w:r w:rsidR="00344251">
        <w:t xml:space="preserve"> across multiple vendors.</w:t>
      </w:r>
      <w:r w:rsidR="00DE0FBF">
        <w:t xml:space="preserve"> </w:t>
      </w:r>
      <w:r w:rsidR="003425E6">
        <w:t xml:space="preserve">Dreamscape </w:t>
      </w:r>
      <w:r w:rsidR="00AE507F">
        <w:t>differentiates</w:t>
      </w:r>
      <w:r w:rsidR="003425E6">
        <w:t xml:space="preserve"> by combining</w:t>
      </w:r>
      <w:r w:rsidR="00685268">
        <w:t xml:space="preserve"> modular furniture systems, AI-assisted visualization, a game</w:t>
      </w:r>
      <w:r w:rsidR="0011058C">
        <w:t xml:space="preserve">-like design portal, </w:t>
      </w:r>
      <w:r w:rsidR="00793BA2">
        <w:t xml:space="preserve">and </w:t>
      </w:r>
      <w:r w:rsidR="0011058C">
        <w:t>direct integration with manu</w:t>
      </w:r>
      <w:r w:rsidR="00FA2AA5">
        <w:t>facturing and delivery</w:t>
      </w:r>
      <w:r w:rsidR="00793BA2">
        <w:t>.</w:t>
      </w:r>
      <w:r w:rsidR="00AE507F">
        <w:t xml:space="preserve"> Even minimal market penetration re</w:t>
      </w:r>
      <w:r w:rsidR="002109B8">
        <w:t>presents substantial opportunity</w:t>
      </w:r>
      <w:r w:rsidR="00E75BE7">
        <w:t xml:space="preserve">. </w:t>
      </w:r>
      <w:r w:rsidR="00D239FF">
        <w:t xml:space="preserve">Capturing </w:t>
      </w:r>
      <w:r w:rsidR="00D239FF" w:rsidRPr="003517F7">
        <w:rPr>
          <w:b/>
          <w:bCs/>
        </w:rPr>
        <w:t xml:space="preserve">0.01% of a </w:t>
      </w:r>
      <w:r w:rsidR="00040879" w:rsidRPr="003517F7">
        <w:rPr>
          <w:b/>
          <w:bCs/>
        </w:rPr>
        <w:t>$</w:t>
      </w:r>
      <w:r w:rsidR="00D239FF" w:rsidRPr="003517F7">
        <w:rPr>
          <w:b/>
          <w:bCs/>
        </w:rPr>
        <w:t>1 trillion</w:t>
      </w:r>
      <w:r w:rsidR="00040879" w:rsidRPr="003517F7">
        <w:rPr>
          <w:b/>
          <w:bCs/>
        </w:rPr>
        <w:t xml:space="preserve"> market</w:t>
      </w:r>
      <w:r w:rsidR="00040879">
        <w:t xml:space="preserve"> equates to approximately</w:t>
      </w:r>
      <w:r w:rsidR="00E707AD">
        <w:t xml:space="preserve"> </w:t>
      </w:r>
      <w:r w:rsidR="00E707AD" w:rsidRPr="00C609FC">
        <w:rPr>
          <w:b/>
          <w:bCs/>
        </w:rPr>
        <w:t>$100 million in potential revenue</w:t>
      </w:r>
      <w:r w:rsidR="000E44DC" w:rsidRPr="00C609FC">
        <w:rPr>
          <w:b/>
          <w:bCs/>
        </w:rPr>
        <w:t xml:space="preserve">, </w:t>
      </w:r>
      <w:r w:rsidR="000E44DC">
        <w:t>demonstrating that Dreamscape does not require mass adoption to succeed.</w:t>
      </w:r>
      <w:r w:rsidR="00262D2F">
        <w:t xml:space="preserve"> </w:t>
      </w:r>
      <w:r w:rsidR="002B5CB4">
        <w:t>Once early traction is achieved, even while growing more slowly in its</w:t>
      </w:r>
      <w:r w:rsidR="0031324C">
        <w:t xml:space="preserve"> first year to establish a strong operational foundation</w:t>
      </w:r>
      <w:r w:rsidR="00EC759D">
        <w:t xml:space="preserve">, Dreamscape positions itself to </w:t>
      </w:r>
      <w:r w:rsidR="00EC759D">
        <w:rPr>
          <w:b/>
          <w:bCs/>
        </w:rPr>
        <w:t>outperform average market growth.</w:t>
      </w:r>
    </w:p>
    <w:p w14:paraId="1603FCE7" w14:textId="2D6A43C7" w:rsidR="00D74521" w:rsidRDefault="00D74521" w:rsidP="00A166EB">
      <w:pPr>
        <w:pStyle w:val="ListBullet"/>
        <w:numPr>
          <w:ilvl w:val="0"/>
          <w:numId w:val="0"/>
        </w:numPr>
      </w:pPr>
    </w:p>
    <w:p w14:paraId="3E63E724" w14:textId="56AC6844" w:rsidR="00825A15" w:rsidRPr="00CD1B10" w:rsidRDefault="00D74521" w:rsidP="00CD1B10">
      <w:pPr>
        <w:pStyle w:val="ListBullet"/>
      </w:pPr>
      <w:r w:rsidRPr="00D74521">
        <w:rPr>
          <w:rStyle w:val="Bold"/>
        </w:rPr>
        <w:t>Market segmentation</w:t>
      </w:r>
      <w:r>
        <w:t>:</w:t>
      </w:r>
      <w:r w:rsidR="00EA0D48">
        <w:t xml:space="preserve"> </w:t>
      </w:r>
      <w:r w:rsidR="00916543">
        <w:t>Rather than competing across the entire furniture market</w:t>
      </w:r>
      <w:r w:rsidR="007F2C20">
        <w:t xml:space="preserve">, dreamscape focuses on </w:t>
      </w:r>
      <w:r w:rsidR="007F2C20">
        <w:rPr>
          <w:b/>
          <w:bCs/>
        </w:rPr>
        <w:t>high</w:t>
      </w:r>
      <w:r w:rsidR="00D611A9">
        <w:rPr>
          <w:b/>
          <w:bCs/>
        </w:rPr>
        <w:t xml:space="preserve">-value micro-segments </w:t>
      </w:r>
      <w:r w:rsidR="00D611A9">
        <w:t>that prioritize</w:t>
      </w:r>
      <w:r w:rsidR="00FF0C8A">
        <w:t xml:space="preserve"> personalization, experience, and imagi</w:t>
      </w:r>
      <w:r w:rsidR="000D27FB">
        <w:t xml:space="preserve">native design. </w:t>
      </w:r>
      <w:r w:rsidR="00B01B58">
        <w:t>Primary market segments</w:t>
      </w:r>
      <w:r w:rsidR="004633D0">
        <w:t xml:space="preserve"> are </w:t>
      </w:r>
      <w:r w:rsidR="004633D0" w:rsidRPr="00104061">
        <w:rPr>
          <w:b/>
          <w:bCs/>
        </w:rPr>
        <w:t xml:space="preserve">upper-income and affluent </w:t>
      </w:r>
      <w:r w:rsidR="00DF6EB4" w:rsidRPr="00104061">
        <w:rPr>
          <w:b/>
          <w:bCs/>
        </w:rPr>
        <w:t>consumers (premium</w:t>
      </w:r>
      <w:r w:rsidR="00A1556A" w:rsidRPr="00104061">
        <w:rPr>
          <w:b/>
          <w:bCs/>
        </w:rPr>
        <w:t xml:space="preserve"> clients)</w:t>
      </w:r>
      <w:r w:rsidR="00A22866" w:rsidRPr="00104061">
        <w:rPr>
          <w:b/>
          <w:bCs/>
        </w:rPr>
        <w:t>.</w:t>
      </w:r>
      <w:r w:rsidR="00A22866">
        <w:t xml:space="preserve"> </w:t>
      </w:r>
      <w:r w:rsidR="00DF6EB4">
        <w:t xml:space="preserve">This segment includes customers with </w:t>
      </w:r>
      <w:r w:rsidR="00E60346">
        <w:rPr>
          <w:b/>
          <w:bCs/>
        </w:rPr>
        <w:t>higher disposable</w:t>
      </w:r>
      <w:r w:rsidR="003B5761">
        <w:rPr>
          <w:b/>
          <w:bCs/>
        </w:rPr>
        <w:t xml:space="preserve"> income </w:t>
      </w:r>
      <w:r w:rsidR="003B5761">
        <w:t xml:space="preserve">who are willing to invest in premium, custom, and </w:t>
      </w:r>
      <w:r w:rsidR="003B5761">
        <w:lastRenderedPageBreak/>
        <w:t>visually distinctive</w:t>
      </w:r>
      <w:r w:rsidR="009D43A0">
        <w:t xml:space="preserve"> furniture. </w:t>
      </w:r>
      <w:r w:rsidR="00ED746A">
        <w:t>This</w:t>
      </w:r>
      <w:r w:rsidR="00A559AB">
        <w:t xml:space="preserve"> segment supports Dreamscape’s </w:t>
      </w:r>
      <w:r w:rsidR="00A559AB">
        <w:rPr>
          <w:b/>
          <w:bCs/>
        </w:rPr>
        <w:t>highest margins</w:t>
      </w:r>
      <w:r w:rsidR="003F264B">
        <w:rPr>
          <w:b/>
          <w:bCs/>
        </w:rPr>
        <w:t xml:space="preserve">, </w:t>
      </w:r>
      <w:r w:rsidR="003F264B">
        <w:t>and justifies premium pricing for modular</w:t>
      </w:r>
      <w:r w:rsidR="00D46CE9">
        <w:t xml:space="preserve">, themed furniture systems. </w:t>
      </w:r>
      <w:r w:rsidR="00A71AFD">
        <w:t>T</w:t>
      </w:r>
      <w:r w:rsidR="006874D2">
        <w:t>h</w:t>
      </w:r>
      <w:r w:rsidR="00A71AFD">
        <w:t xml:space="preserve">e second segment is </w:t>
      </w:r>
      <w:r w:rsidR="00A71AFD" w:rsidRPr="00104061">
        <w:rPr>
          <w:b/>
          <w:bCs/>
        </w:rPr>
        <w:t>the middle-income</w:t>
      </w:r>
      <w:r w:rsidR="00EE4078" w:rsidRPr="00104061">
        <w:rPr>
          <w:b/>
          <w:bCs/>
        </w:rPr>
        <w:t xml:space="preserve"> or design-conscious consumers</w:t>
      </w:r>
      <w:r w:rsidR="00EE4078">
        <w:t xml:space="preserve">. </w:t>
      </w:r>
      <w:r w:rsidR="002E5A56">
        <w:t>This segment</w:t>
      </w:r>
      <w:r w:rsidR="00C25885">
        <w:t xml:space="preserve"> expands dreamscape’s reach without</w:t>
      </w:r>
      <w:r w:rsidR="00DC0ECA">
        <w:t xml:space="preserve"> forcing mass-market </w:t>
      </w:r>
      <w:r w:rsidR="00341D78">
        <w:t>pricing, enabl</w:t>
      </w:r>
      <w:r w:rsidR="0086245C">
        <w:t xml:space="preserve">ed by modular components and scalable design </w:t>
      </w:r>
      <w:r w:rsidR="006C39E7">
        <w:t>options</w:t>
      </w:r>
      <w:r w:rsidR="0086245C">
        <w:t>.</w:t>
      </w:r>
      <w:r w:rsidR="006C39E7">
        <w:t xml:space="preserve"> Next</w:t>
      </w:r>
      <w:r w:rsidR="00B50867">
        <w:t xml:space="preserve"> is the </w:t>
      </w:r>
      <w:r w:rsidR="00B50867" w:rsidRPr="00887264">
        <w:rPr>
          <w:b/>
          <w:bCs/>
        </w:rPr>
        <w:t>creative and imagi</w:t>
      </w:r>
      <w:r w:rsidR="00D71ECA" w:rsidRPr="00887264">
        <w:rPr>
          <w:b/>
          <w:bCs/>
        </w:rPr>
        <w:t xml:space="preserve">native consumers. </w:t>
      </w:r>
      <w:r w:rsidR="00056E59">
        <w:t xml:space="preserve">Dreamscape explicitly targets individuals who </w:t>
      </w:r>
      <w:r w:rsidR="00E95C9A">
        <w:t xml:space="preserve">identify as </w:t>
      </w:r>
      <w:r w:rsidR="00E95C9A">
        <w:rPr>
          <w:b/>
          <w:bCs/>
        </w:rPr>
        <w:t xml:space="preserve">creatives, dreamers, or imaginative thinkers, </w:t>
      </w:r>
      <w:r w:rsidR="00D72830">
        <w:t xml:space="preserve">including people interested in art, history, </w:t>
      </w:r>
      <w:r w:rsidR="003E4AE5">
        <w:t>fantasy, or themed environments. This group is highly alig</w:t>
      </w:r>
      <w:r w:rsidR="001E4D01">
        <w:t>ned with the AI portal’s creative, experiential</w:t>
      </w:r>
      <w:r w:rsidR="000D33DD">
        <w:t xml:space="preserve"> design process and is likely to engage deeply with the </w:t>
      </w:r>
      <w:r w:rsidR="00303E14">
        <w:t xml:space="preserve">platform. </w:t>
      </w:r>
      <w:r w:rsidR="00637550">
        <w:t xml:space="preserve">After that is the </w:t>
      </w:r>
      <w:r w:rsidR="00637550" w:rsidRPr="00887264">
        <w:rPr>
          <w:b/>
          <w:bCs/>
        </w:rPr>
        <w:t>travel-inspired and e</w:t>
      </w:r>
      <w:r w:rsidR="00D55FB9" w:rsidRPr="00887264">
        <w:rPr>
          <w:b/>
          <w:bCs/>
        </w:rPr>
        <w:t>xperience-driven customer</w:t>
      </w:r>
      <w:r w:rsidR="004A04BD" w:rsidRPr="00887264">
        <w:rPr>
          <w:b/>
          <w:bCs/>
        </w:rPr>
        <w:t>.</w:t>
      </w:r>
      <w:r w:rsidR="004A04BD">
        <w:t xml:space="preserve"> </w:t>
      </w:r>
      <w:r w:rsidR="00D63801">
        <w:t>These are customers</w:t>
      </w:r>
      <w:r w:rsidR="001B792A">
        <w:t xml:space="preserve"> who love </w:t>
      </w:r>
      <w:r w:rsidR="00E276C6">
        <w:rPr>
          <w:b/>
          <w:bCs/>
        </w:rPr>
        <w:t>travel, dream destinations, and immersive environments</w:t>
      </w:r>
      <w:r w:rsidR="000223FE">
        <w:rPr>
          <w:b/>
          <w:bCs/>
        </w:rPr>
        <w:t>,</w:t>
      </w:r>
      <w:r w:rsidR="000223FE">
        <w:t xml:space="preserve"> positioning Dreamscape </w:t>
      </w:r>
      <w:proofErr w:type="gramStart"/>
      <w:r w:rsidR="000223FE">
        <w:t>as a way to</w:t>
      </w:r>
      <w:proofErr w:type="gramEnd"/>
      <w:r w:rsidR="000223FE">
        <w:t xml:space="preserve"> bring </w:t>
      </w:r>
      <w:r w:rsidR="002B6605">
        <w:t>those experiences into the home. This segm</w:t>
      </w:r>
      <w:r w:rsidR="0037041F">
        <w:t>ent aligns directly with Dreamscape’s themed design philosophy and differ</w:t>
      </w:r>
      <w:r w:rsidR="000E2FD8">
        <w:t xml:space="preserve">entiates the brand from traditional furniture retailers. </w:t>
      </w:r>
      <w:r w:rsidR="00385497">
        <w:t xml:space="preserve">Then there’s the </w:t>
      </w:r>
      <w:r w:rsidR="00B37206" w:rsidRPr="00B37206">
        <w:rPr>
          <w:b/>
          <w:bCs/>
        </w:rPr>
        <w:t>home décor enthusiasts and hobbyists.</w:t>
      </w:r>
      <w:r w:rsidR="00CC6865">
        <w:rPr>
          <w:b/>
          <w:bCs/>
        </w:rPr>
        <w:t xml:space="preserve"> </w:t>
      </w:r>
      <w:r w:rsidR="000B22B2">
        <w:t>These</w:t>
      </w:r>
      <w:r w:rsidR="00CC6865">
        <w:t xml:space="preserve"> are people who</w:t>
      </w:r>
      <w:r w:rsidR="00E3353D">
        <w:t xml:space="preserve"> enjoy designing rooms as a creative activity rather than a purely func</w:t>
      </w:r>
      <w:r w:rsidR="005201D6">
        <w:t xml:space="preserve">tional task. </w:t>
      </w:r>
      <w:r w:rsidR="002333BD">
        <w:t>These customers increase platform</w:t>
      </w:r>
      <w:r w:rsidR="002B71D8">
        <w:t xml:space="preserve"> engagement and lifetime value through ongoing customizat</w:t>
      </w:r>
      <w:r w:rsidR="000B22B2">
        <w:t xml:space="preserve">ion. </w:t>
      </w:r>
      <w:r w:rsidR="000F10FE">
        <w:t>Finally, the segmentation strategy</w:t>
      </w:r>
      <w:r w:rsidR="0027343D">
        <w:t xml:space="preserve"> allows Dreamscape to</w:t>
      </w:r>
      <w:r w:rsidR="006C1E4C">
        <w:t xml:space="preserve"> serve </w:t>
      </w:r>
      <w:r w:rsidR="00BB0315">
        <w:t xml:space="preserve">multiple income levels without diluting brand value, </w:t>
      </w:r>
      <w:r w:rsidR="00F0266A">
        <w:t>maintain premium positioning whi</w:t>
      </w:r>
      <w:r w:rsidR="00297C69">
        <w:t xml:space="preserve">le offering scalable access, </w:t>
      </w:r>
      <w:r w:rsidR="00C47D19">
        <w:t xml:space="preserve">use modularity to adjust pricing and complexity per segment, focus marketing on </w:t>
      </w:r>
      <w:r w:rsidR="005C35D1">
        <w:t>psychographic fit, not mass demographics</w:t>
      </w:r>
      <w:r w:rsidR="002E7D82">
        <w:t>, and the AI portals enables this seg</w:t>
      </w:r>
      <w:r w:rsidR="004473BC">
        <w:t>mentation to self- select into the experience</w:t>
      </w:r>
      <w:r w:rsidR="00160062">
        <w:t xml:space="preserve"> level and price point that fits their needs.</w:t>
      </w:r>
    </w:p>
    <w:p w14:paraId="289189E1" w14:textId="16E0B779" w:rsidR="00825A15" w:rsidRPr="00FD1C9B" w:rsidRDefault="00825A15" w:rsidP="00FD1C9B">
      <w:pPr>
        <w:pStyle w:val="NormalWeb"/>
        <w:rPr>
          <w:rFonts w:ascii="Avenir Next LT Pro Light" w:hAnsi="Avenir Next LT Pro Light"/>
          <w:color w:val="595959"/>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2686"/>
        <w:gridCol w:w="4661"/>
        <w:gridCol w:w="2013"/>
      </w:tblGrid>
      <w:tr w:rsidR="00825A15" w:rsidRPr="00825A15" w14:paraId="26376024" w14:textId="77777777">
        <w:trPr>
          <w:tblHeader/>
          <w:tblCellSpacing w:w="15" w:type="dxa"/>
        </w:trPr>
        <w:tc>
          <w:tcPr>
            <w:tcW w:w="0" w:type="auto"/>
            <w:vAlign w:val="center"/>
            <w:hideMark/>
          </w:tcPr>
          <w:p w14:paraId="72634052" w14:textId="77777777" w:rsidR="00825A15" w:rsidRPr="00825A15" w:rsidRDefault="00825A15">
            <w:pPr>
              <w:jc w:val="center"/>
              <w:rPr>
                <w:rFonts w:ascii="Avenir Next LT Pro Light" w:eastAsia="Times New Roman" w:hAnsi="Avenir Next LT Pro Light"/>
                <w:b/>
                <w:bCs/>
                <w:color w:val="595959"/>
              </w:rPr>
            </w:pPr>
            <w:r w:rsidRPr="00825A15">
              <w:rPr>
                <w:rFonts w:ascii="Avenir Next LT Pro Light" w:eastAsia="Times New Roman" w:hAnsi="Avenir Next LT Pro Light"/>
                <w:b/>
                <w:bCs/>
                <w:color w:val="595959"/>
              </w:rPr>
              <w:t>Segment</w:t>
            </w:r>
          </w:p>
        </w:tc>
        <w:tc>
          <w:tcPr>
            <w:tcW w:w="0" w:type="auto"/>
            <w:vAlign w:val="center"/>
            <w:hideMark/>
          </w:tcPr>
          <w:p w14:paraId="64A783D8" w14:textId="77777777" w:rsidR="00825A15" w:rsidRPr="00825A15" w:rsidRDefault="00825A15">
            <w:pPr>
              <w:jc w:val="center"/>
              <w:rPr>
                <w:rFonts w:ascii="Avenir Next LT Pro Light" w:eastAsia="Times New Roman" w:hAnsi="Avenir Next LT Pro Light"/>
                <w:b/>
                <w:bCs/>
                <w:color w:val="595959"/>
              </w:rPr>
            </w:pPr>
            <w:r w:rsidRPr="00825A15">
              <w:rPr>
                <w:rFonts w:ascii="Avenir Next LT Pro Light" w:eastAsia="Times New Roman" w:hAnsi="Avenir Next LT Pro Light"/>
                <w:b/>
                <w:bCs/>
                <w:color w:val="595959"/>
              </w:rPr>
              <w:t>Description</w:t>
            </w:r>
          </w:p>
        </w:tc>
        <w:tc>
          <w:tcPr>
            <w:tcW w:w="0" w:type="auto"/>
            <w:vAlign w:val="center"/>
            <w:hideMark/>
          </w:tcPr>
          <w:p w14:paraId="0979F1A1" w14:textId="77777777" w:rsidR="00825A15" w:rsidRPr="00825A15" w:rsidRDefault="00825A15">
            <w:pPr>
              <w:jc w:val="center"/>
              <w:rPr>
                <w:rFonts w:ascii="Avenir Next LT Pro Light" w:eastAsia="Times New Roman" w:hAnsi="Avenir Next LT Pro Light"/>
                <w:b/>
                <w:bCs/>
                <w:color w:val="595959"/>
              </w:rPr>
            </w:pPr>
            <w:r w:rsidRPr="00825A15">
              <w:rPr>
                <w:rFonts w:ascii="Avenir Next LT Pro Light" w:eastAsia="Times New Roman" w:hAnsi="Avenir Next LT Pro Light"/>
                <w:b/>
                <w:bCs/>
                <w:color w:val="595959"/>
              </w:rPr>
              <w:t>Strategic Value</w:t>
            </w:r>
          </w:p>
        </w:tc>
      </w:tr>
      <w:tr w:rsidR="00825A15" w:rsidRPr="00825A15" w14:paraId="1504984B" w14:textId="77777777">
        <w:trPr>
          <w:tblCellSpacing w:w="15" w:type="dxa"/>
        </w:trPr>
        <w:tc>
          <w:tcPr>
            <w:tcW w:w="0" w:type="auto"/>
            <w:vAlign w:val="center"/>
            <w:hideMark/>
          </w:tcPr>
          <w:p w14:paraId="357016D3"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Affluent Buyers</w:t>
            </w:r>
          </w:p>
        </w:tc>
        <w:tc>
          <w:tcPr>
            <w:tcW w:w="0" w:type="auto"/>
            <w:vAlign w:val="center"/>
            <w:hideMark/>
          </w:tcPr>
          <w:p w14:paraId="28287D03"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High</w:t>
            </w:r>
            <w:r w:rsidRPr="00825A15">
              <w:rPr>
                <w:rFonts w:ascii="Avenir Next LT Pro Light" w:eastAsia="Times New Roman" w:hAnsi="Avenir Next LT Pro Light"/>
                <w:color w:val="595959"/>
              </w:rPr>
              <w:noBreakHyphen/>
              <w:t>income, premium furniture customers</w:t>
            </w:r>
          </w:p>
        </w:tc>
        <w:tc>
          <w:tcPr>
            <w:tcW w:w="0" w:type="auto"/>
            <w:vAlign w:val="center"/>
            <w:hideMark/>
          </w:tcPr>
          <w:p w14:paraId="3450A632"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High margins</w:t>
            </w:r>
          </w:p>
        </w:tc>
      </w:tr>
      <w:tr w:rsidR="00825A15" w:rsidRPr="00825A15" w14:paraId="439607BB" w14:textId="77777777">
        <w:trPr>
          <w:tblCellSpacing w:w="15" w:type="dxa"/>
        </w:trPr>
        <w:tc>
          <w:tcPr>
            <w:tcW w:w="0" w:type="auto"/>
            <w:vAlign w:val="center"/>
            <w:hideMark/>
          </w:tcPr>
          <w:p w14:paraId="6C533DB3"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Middle</w:t>
            </w:r>
            <w:r w:rsidRPr="00825A15">
              <w:rPr>
                <w:rFonts w:ascii="Avenir Next LT Pro Light" w:eastAsia="Times New Roman" w:hAnsi="Avenir Next LT Pro Light"/>
                <w:color w:val="595959"/>
              </w:rPr>
              <w:noBreakHyphen/>
              <w:t>Income Creatives</w:t>
            </w:r>
          </w:p>
        </w:tc>
        <w:tc>
          <w:tcPr>
            <w:tcW w:w="0" w:type="auto"/>
            <w:vAlign w:val="center"/>
            <w:hideMark/>
          </w:tcPr>
          <w:p w14:paraId="5072EEAB"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Design</w:t>
            </w:r>
            <w:r w:rsidRPr="00825A15">
              <w:rPr>
                <w:rFonts w:ascii="Avenir Next LT Pro Light" w:eastAsia="Times New Roman" w:hAnsi="Avenir Next LT Pro Light"/>
                <w:color w:val="595959"/>
              </w:rPr>
              <w:noBreakHyphen/>
              <w:t>driven, budget</w:t>
            </w:r>
            <w:r w:rsidRPr="00825A15">
              <w:rPr>
                <w:rFonts w:ascii="Avenir Next LT Pro Light" w:eastAsia="Times New Roman" w:hAnsi="Avenir Next LT Pro Light"/>
                <w:color w:val="595959"/>
              </w:rPr>
              <w:noBreakHyphen/>
              <w:t>aware buyers</w:t>
            </w:r>
          </w:p>
        </w:tc>
        <w:tc>
          <w:tcPr>
            <w:tcW w:w="0" w:type="auto"/>
            <w:vAlign w:val="center"/>
            <w:hideMark/>
          </w:tcPr>
          <w:p w14:paraId="643AECA9"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Volume + reach</w:t>
            </w:r>
          </w:p>
        </w:tc>
      </w:tr>
      <w:tr w:rsidR="00825A15" w:rsidRPr="00825A15" w14:paraId="0DC543DE" w14:textId="77777777">
        <w:trPr>
          <w:tblCellSpacing w:w="15" w:type="dxa"/>
        </w:trPr>
        <w:tc>
          <w:tcPr>
            <w:tcW w:w="0" w:type="auto"/>
            <w:vAlign w:val="center"/>
            <w:hideMark/>
          </w:tcPr>
          <w:p w14:paraId="6DB35FD5"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Creative Individuals</w:t>
            </w:r>
          </w:p>
        </w:tc>
        <w:tc>
          <w:tcPr>
            <w:tcW w:w="0" w:type="auto"/>
            <w:vAlign w:val="center"/>
            <w:hideMark/>
          </w:tcPr>
          <w:p w14:paraId="1570527C"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Art, fantasy, and design enthusiasts</w:t>
            </w:r>
          </w:p>
        </w:tc>
        <w:tc>
          <w:tcPr>
            <w:tcW w:w="0" w:type="auto"/>
            <w:vAlign w:val="center"/>
            <w:hideMark/>
          </w:tcPr>
          <w:p w14:paraId="11192C4D"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High engagement</w:t>
            </w:r>
          </w:p>
        </w:tc>
      </w:tr>
      <w:tr w:rsidR="00825A15" w:rsidRPr="00825A15" w14:paraId="01AA6AE1" w14:textId="77777777">
        <w:trPr>
          <w:tblCellSpacing w:w="15" w:type="dxa"/>
        </w:trPr>
        <w:tc>
          <w:tcPr>
            <w:tcW w:w="0" w:type="auto"/>
            <w:vAlign w:val="center"/>
            <w:hideMark/>
          </w:tcPr>
          <w:p w14:paraId="63C95079"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Travel</w:t>
            </w:r>
            <w:r w:rsidRPr="00825A15">
              <w:rPr>
                <w:rFonts w:ascii="Avenir Next LT Pro Light" w:eastAsia="Times New Roman" w:hAnsi="Avenir Next LT Pro Light"/>
                <w:color w:val="595959"/>
              </w:rPr>
              <w:noBreakHyphen/>
              <w:t>Inspired Users</w:t>
            </w:r>
          </w:p>
        </w:tc>
        <w:tc>
          <w:tcPr>
            <w:tcW w:w="0" w:type="auto"/>
            <w:vAlign w:val="center"/>
            <w:hideMark/>
          </w:tcPr>
          <w:p w14:paraId="3D210DF8"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Experience</w:t>
            </w:r>
            <w:r w:rsidRPr="00825A15">
              <w:rPr>
                <w:rFonts w:ascii="Avenir Next LT Pro Light" w:eastAsia="Times New Roman" w:hAnsi="Avenir Next LT Pro Light"/>
                <w:color w:val="595959"/>
              </w:rPr>
              <w:noBreakHyphen/>
              <w:t>driven, theme</w:t>
            </w:r>
            <w:r w:rsidRPr="00825A15">
              <w:rPr>
                <w:rFonts w:ascii="Avenir Next LT Pro Light" w:eastAsia="Times New Roman" w:hAnsi="Avenir Next LT Pro Light"/>
                <w:color w:val="595959"/>
              </w:rPr>
              <w:noBreakHyphen/>
              <w:t>focused customers</w:t>
            </w:r>
          </w:p>
        </w:tc>
        <w:tc>
          <w:tcPr>
            <w:tcW w:w="0" w:type="auto"/>
            <w:vAlign w:val="center"/>
            <w:hideMark/>
          </w:tcPr>
          <w:p w14:paraId="3821BF08"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Differentiation</w:t>
            </w:r>
          </w:p>
        </w:tc>
      </w:tr>
      <w:tr w:rsidR="00825A15" w:rsidRPr="00825A15" w14:paraId="236AFDF5" w14:textId="77777777">
        <w:trPr>
          <w:tblCellSpacing w:w="15" w:type="dxa"/>
        </w:trPr>
        <w:tc>
          <w:tcPr>
            <w:tcW w:w="0" w:type="auto"/>
            <w:vAlign w:val="center"/>
            <w:hideMark/>
          </w:tcPr>
          <w:p w14:paraId="01D2EC78"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Décor Hobbyists</w:t>
            </w:r>
          </w:p>
        </w:tc>
        <w:tc>
          <w:tcPr>
            <w:tcW w:w="0" w:type="auto"/>
            <w:vAlign w:val="center"/>
            <w:hideMark/>
          </w:tcPr>
          <w:p w14:paraId="13C669F3"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Home design enthusiasts</w:t>
            </w:r>
          </w:p>
        </w:tc>
        <w:tc>
          <w:tcPr>
            <w:tcW w:w="0" w:type="auto"/>
            <w:vAlign w:val="center"/>
            <w:hideMark/>
          </w:tcPr>
          <w:p w14:paraId="3DDB5C26" w14:textId="77777777" w:rsidR="00825A15" w:rsidRPr="00825A15" w:rsidRDefault="00825A15">
            <w:pPr>
              <w:rPr>
                <w:rFonts w:ascii="Avenir Next LT Pro Light" w:eastAsia="Times New Roman" w:hAnsi="Avenir Next LT Pro Light"/>
                <w:color w:val="595959"/>
              </w:rPr>
            </w:pPr>
            <w:r w:rsidRPr="00825A15">
              <w:rPr>
                <w:rFonts w:ascii="Avenir Next LT Pro Light" w:eastAsia="Times New Roman" w:hAnsi="Avenir Next LT Pro Light"/>
                <w:color w:val="595959"/>
              </w:rPr>
              <w:t>Repeat business</w:t>
            </w:r>
          </w:p>
        </w:tc>
      </w:tr>
    </w:tbl>
    <w:p w14:paraId="3209E869" w14:textId="484B4240" w:rsidR="00D74521" w:rsidRDefault="00D74521" w:rsidP="008362E3">
      <w:pPr>
        <w:pStyle w:val="ListBullet"/>
        <w:numPr>
          <w:ilvl w:val="0"/>
          <w:numId w:val="0"/>
        </w:numPr>
      </w:pPr>
    </w:p>
    <w:p w14:paraId="4D941A2D" w14:textId="7F95EC9B" w:rsidR="00A15DA7" w:rsidRDefault="00D74521" w:rsidP="00D74521">
      <w:pPr>
        <w:pStyle w:val="ListBullet"/>
      </w:pPr>
      <w:r w:rsidRPr="00D74521">
        <w:rPr>
          <w:rStyle w:val="Bold"/>
        </w:rPr>
        <w:t>Competition</w:t>
      </w:r>
      <w:r>
        <w:t xml:space="preserve">: </w:t>
      </w:r>
      <w:r w:rsidR="00493E36">
        <w:t>Drea</w:t>
      </w:r>
      <w:r w:rsidR="00C256C1">
        <w:t>mscap</w:t>
      </w:r>
      <w:r w:rsidR="00D84267">
        <w:t>e does not compete with “furniture companies”</w:t>
      </w:r>
      <w:r w:rsidR="00CF07AF">
        <w:t xml:space="preserve"> in the traditional sense. It competes with fragments of what customers currently stitch together</w:t>
      </w:r>
      <w:r w:rsidR="00954E20">
        <w:t xml:space="preserve">. </w:t>
      </w:r>
      <w:proofErr w:type="gramStart"/>
      <w:r w:rsidR="00954E20">
        <w:t>So</w:t>
      </w:r>
      <w:proofErr w:type="gramEnd"/>
      <w:r w:rsidR="00954E20">
        <w:t xml:space="preserve"> the correct way to analyze competition is by category, not brand-vs-brand.</w:t>
      </w:r>
      <w:r w:rsidR="00450521">
        <w:t xml:space="preserve"> The first category is mass furniture retailer</w:t>
      </w:r>
      <w:r w:rsidR="00F858DE">
        <w:t xml:space="preserve">s with room planners like </w:t>
      </w:r>
      <w:r w:rsidR="00875AD1">
        <w:t>Wayfair</w:t>
      </w:r>
      <w:r w:rsidR="00F858DE">
        <w:t xml:space="preserve">, Arhaus, AFW, </w:t>
      </w:r>
      <w:r w:rsidR="00875AD1">
        <w:t xml:space="preserve">and </w:t>
      </w:r>
      <w:r w:rsidR="00F858DE">
        <w:t>City Furniture</w:t>
      </w:r>
      <w:r w:rsidR="00875AD1">
        <w:t xml:space="preserve">. </w:t>
      </w:r>
      <w:r w:rsidR="00BC6007">
        <w:t>They are good at large catalogs</w:t>
      </w:r>
      <w:r w:rsidR="00B558C0">
        <w:t>, simple drag-and-drop room planners, and familiar shopping experience</w:t>
      </w:r>
      <w:r w:rsidR="000A5758">
        <w:t xml:space="preserve">s. They don’t </w:t>
      </w:r>
      <w:r w:rsidR="00B13BDA">
        <w:t xml:space="preserve">have true modular logic beyond </w:t>
      </w:r>
      <w:r w:rsidR="003C141F">
        <w:t>options, they have set, pre-defined products</w:t>
      </w:r>
      <w:r w:rsidR="0010618F">
        <w:t>. Furthermore, they don’t have</w:t>
      </w:r>
      <w:r w:rsidR="00340D14">
        <w:t xml:space="preserve"> themed</w:t>
      </w:r>
      <w:r w:rsidR="0010618F">
        <w:t xml:space="preserve"> experiential</w:t>
      </w:r>
      <w:r w:rsidR="00340D14">
        <w:t xml:space="preserve"> environments. Therefore, they are not considered a real threat to Dreamscape because</w:t>
      </w:r>
      <w:r w:rsidR="0095368B">
        <w:t xml:space="preserve"> </w:t>
      </w:r>
      <w:r w:rsidR="0095368B" w:rsidRPr="00605EAC">
        <w:rPr>
          <w:b/>
          <w:bCs/>
        </w:rPr>
        <w:t>they help customers decide between products</w:t>
      </w:r>
      <w:r w:rsidR="00605EAC">
        <w:t xml:space="preserve">. Dreamscape </w:t>
      </w:r>
      <w:r w:rsidR="00605EAC" w:rsidRPr="00605EAC">
        <w:rPr>
          <w:b/>
          <w:bCs/>
        </w:rPr>
        <w:t>helps customers design environments</w:t>
      </w:r>
      <w:r w:rsidR="00605EAC">
        <w:t>.</w:t>
      </w:r>
      <w:r w:rsidR="00340D14">
        <w:t xml:space="preserve"> </w:t>
      </w:r>
      <w:r w:rsidR="00DF02C9">
        <w:t>they optimize conven</w:t>
      </w:r>
      <w:r w:rsidR="0042318C">
        <w:t>ience, Dreamscape optimizes imagination</w:t>
      </w:r>
      <w:r w:rsidR="00A15DA7">
        <w:t>.</w:t>
      </w:r>
    </w:p>
    <w:p w14:paraId="464759F2" w14:textId="3E6BEC24" w:rsidR="000064DB" w:rsidRDefault="0042318C" w:rsidP="00A15DA7">
      <w:pPr>
        <w:pStyle w:val="ListBullet"/>
        <w:numPr>
          <w:ilvl w:val="0"/>
          <w:numId w:val="0"/>
        </w:numPr>
        <w:ind w:left="360"/>
      </w:pPr>
      <w:r>
        <w:t xml:space="preserve"> The next category</w:t>
      </w:r>
      <w:r w:rsidR="00B13EBC">
        <w:t xml:space="preserve"> is modular furniture brands such as Burrow, Floyd, </w:t>
      </w:r>
      <w:r w:rsidR="00B15553">
        <w:t>Benchmade Modern, Joybird, and Allform.</w:t>
      </w:r>
      <w:r w:rsidR="00AA49C0">
        <w:t xml:space="preserve"> They are </w:t>
      </w:r>
      <w:r w:rsidR="00F94D4A">
        <w:t>good at modular seating and storage, reasonable customization</w:t>
      </w:r>
      <w:r w:rsidR="00A15DA7">
        <w:t>, and scalab</w:t>
      </w:r>
      <w:r w:rsidR="0040166B">
        <w:t xml:space="preserve">le manufacturing. </w:t>
      </w:r>
      <w:r w:rsidR="00B92144">
        <w:t>H</w:t>
      </w:r>
      <w:r w:rsidR="0040166B">
        <w:t>owever</w:t>
      </w:r>
      <w:r w:rsidR="00B92144">
        <w:t>, their modules are fixed to one product line</w:t>
      </w:r>
      <w:r w:rsidR="000D52CE">
        <w:t>, they have no cross-product modular ecosystems</w:t>
      </w:r>
      <w:r w:rsidR="006B3490">
        <w:t>, they don’t have visualization of the whole room, and they don’t have themes</w:t>
      </w:r>
      <w:r w:rsidR="00386593">
        <w:t xml:space="preserve">. So </w:t>
      </w:r>
      <w:r w:rsidR="00285B6A">
        <w:t xml:space="preserve">basically, </w:t>
      </w:r>
      <w:r w:rsidR="00386593">
        <w:t>their modul</w:t>
      </w:r>
      <w:r w:rsidR="00285B6A">
        <w:t>arity is structural</w:t>
      </w:r>
      <w:r w:rsidR="008C6CBD">
        <w:t>; Dreamscape’s modularity is narrative + spatial</w:t>
      </w:r>
      <w:r w:rsidR="00292BE5">
        <w:t>.</w:t>
      </w:r>
    </w:p>
    <w:p w14:paraId="6AFCAF88" w14:textId="7C1CB2F1" w:rsidR="00292BE5" w:rsidRDefault="00407180" w:rsidP="00A15DA7">
      <w:pPr>
        <w:pStyle w:val="ListBullet"/>
        <w:numPr>
          <w:ilvl w:val="0"/>
          <w:numId w:val="0"/>
        </w:numPr>
        <w:ind w:left="360"/>
      </w:pPr>
      <w:r>
        <w:t>The third category</w:t>
      </w:r>
      <w:r w:rsidR="00AD3B6D">
        <w:t xml:space="preserve"> is custom &amp; luxury furniture makers </w:t>
      </w:r>
      <w:proofErr w:type="gramStart"/>
      <w:r w:rsidR="00AD3B6D">
        <w:t>like,</w:t>
      </w:r>
      <w:proofErr w:type="gramEnd"/>
      <w:r w:rsidR="00AD3B6D">
        <w:t xml:space="preserve"> </w:t>
      </w:r>
      <w:r w:rsidR="006C5192">
        <w:t>Maiden Home, Sherrill Furniture, and Bespoke studios</w:t>
      </w:r>
      <w:r w:rsidR="00B026A0">
        <w:t xml:space="preserve">. They have great craftsmanship, </w:t>
      </w:r>
      <w:r w:rsidR="00963635">
        <w:t xml:space="preserve">premium materials, and high margins. </w:t>
      </w:r>
      <w:proofErr w:type="gramStart"/>
      <w:r w:rsidR="003048CF">
        <w:t>But,</w:t>
      </w:r>
      <w:proofErr w:type="gramEnd"/>
      <w:r w:rsidR="003048CF">
        <w:t xml:space="preserve"> they also have</w:t>
      </w:r>
      <w:r w:rsidR="00963635">
        <w:t xml:space="preserve"> slow sale</w:t>
      </w:r>
      <w:r w:rsidR="006F385E">
        <w:t>s cycles, manual design communication, customers must imagine the result</w:t>
      </w:r>
      <w:r w:rsidR="003048CF">
        <w:t>,</w:t>
      </w:r>
      <w:r w:rsidR="00A86EC1">
        <w:t xml:space="preserve"> </w:t>
      </w:r>
      <w:r w:rsidR="004E4916">
        <w:t>and no scalable visualization layer.</w:t>
      </w:r>
      <w:r w:rsidR="00514462">
        <w:t xml:space="preserve"> Dreamscape removes uncertainty before purchase</w:t>
      </w:r>
      <w:r w:rsidR="000B2A06">
        <w:t>. They rely on trust and taste</w:t>
      </w:r>
      <w:r w:rsidR="00F96BEE">
        <w:t>; Dreamscape relies on proof and experience.</w:t>
      </w:r>
    </w:p>
    <w:p w14:paraId="2BBDD3CC" w14:textId="6BB9C466" w:rsidR="00CA3F1B" w:rsidRDefault="00CA3F1B" w:rsidP="00A15DA7">
      <w:pPr>
        <w:pStyle w:val="ListBullet"/>
        <w:numPr>
          <w:ilvl w:val="0"/>
          <w:numId w:val="0"/>
        </w:numPr>
        <w:ind w:left="360"/>
      </w:pPr>
      <w:r>
        <w:t xml:space="preserve">Category four is 3D / AI visualization </w:t>
      </w:r>
      <w:r w:rsidR="00FA2846">
        <w:t>platforms (</w:t>
      </w:r>
      <w:r w:rsidR="00E95DCE">
        <w:t>B2B tools)</w:t>
      </w:r>
      <w:r w:rsidR="006277AB">
        <w:t xml:space="preserve"> like Cylindo, Roomvo, Zola</w:t>
      </w:r>
      <w:r w:rsidR="00234ACE">
        <w:t>k, and Ai interior tools.</w:t>
      </w:r>
      <w:r w:rsidR="003E63A4">
        <w:t xml:space="preserve"> They have high-quality </w:t>
      </w:r>
      <w:r w:rsidR="00971A06">
        <w:t>visualization, configurators for existing catalogs,</w:t>
      </w:r>
      <w:r w:rsidR="00BF02A7">
        <w:t xml:space="preserve"> and</w:t>
      </w:r>
      <w:r w:rsidR="00971A06">
        <w:t xml:space="preserve"> retail ena</w:t>
      </w:r>
      <w:r w:rsidR="00BF02A7">
        <w:t>blement. Where they stop is</w:t>
      </w:r>
      <w:r w:rsidR="00B42479">
        <w:t xml:space="preserve">, they don’t sell furniture, they don’t </w:t>
      </w:r>
      <w:proofErr w:type="gramStart"/>
      <w:r w:rsidR="00B42479">
        <w:t>own</w:t>
      </w:r>
      <w:proofErr w:type="gramEnd"/>
      <w:r w:rsidR="00B42479">
        <w:t xml:space="preserve"> customer relationship</w:t>
      </w:r>
      <w:r w:rsidR="00175F9E">
        <w:t xml:space="preserve">s, they don’t define product logic, </w:t>
      </w:r>
      <w:r w:rsidR="00283876">
        <w:t xml:space="preserve">and </w:t>
      </w:r>
      <w:r w:rsidR="00175F9E">
        <w:t>they don’t create</w:t>
      </w:r>
      <w:r w:rsidR="00283876">
        <w:t xml:space="preserve"> brands. So, they are </w:t>
      </w:r>
      <w:r w:rsidR="002809F4">
        <w:t xml:space="preserve">infrastructure, not competitors. If anything, they </w:t>
      </w:r>
      <w:proofErr w:type="gramStart"/>
      <w:r w:rsidR="002809F4">
        <w:t>are</w:t>
      </w:r>
      <w:r w:rsidR="00EA1C3F">
        <w:t>,</w:t>
      </w:r>
      <w:proofErr w:type="gramEnd"/>
      <w:r w:rsidR="00EA1C3F">
        <w:t xml:space="preserve"> potential vendors, potential partners, potential </w:t>
      </w:r>
      <w:r w:rsidR="00DC3EFC">
        <w:t>acquisition targets. Dreamscape is a brand and system, not a tool.</w:t>
      </w:r>
    </w:p>
    <w:p w14:paraId="18DFB6E8" w14:textId="1AA3DFFD" w:rsidR="00FA2846" w:rsidRDefault="00AA4005" w:rsidP="00A15DA7">
      <w:pPr>
        <w:pStyle w:val="ListBullet"/>
        <w:numPr>
          <w:ilvl w:val="0"/>
          <w:numId w:val="0"/>
        </w:numPr>
        <w:ind w:left="360"/>
      </w:pPr>
      <w:r>
        <w:t>Category 5</w:t>
      </w:r>
      <w:r w:rsidR="00910B39">
        <w:t xml:space="preserve"> </w:t>
      </w:r>
      <w:r w:rsidR="00DC6867">
        <w:t xml:space="preserve">consists of interior design and AI design apps like </w:t>
      </w:r>
      <w:r w:rsidR="007D2B98">
        <w:t xml:space="preserve">AIHouse, Interior AI, </w:t>
      </w:r>
      <w:r w:rsidR="00B709D8">
        <w:t xml:space="preserve">and </w:t>
      </w:r>
      <w:r w:rsidR="007D2B98">
        <w:t>Dream</w:t>
      </w:r>
      <w:r w:rsidR="00B709D8">
        <w:t xml:space="preserve">house AI. </w:t>
      </w:r>
      <w:r w:rsidR="003C1746">
        <w:t>They’re good for inspiration, fast visuals, and low friction</w:t>
      </w:r>
      <w:r w:rsidR="00847F93">
        <w:t>. They stop at, no phy</w:t>
      </w:r>
      <w:r w:rsidR="00AA51D8">
        <w:t xml:space="preserve">sical product, no manufacturing connection, </w:t>
      </w:r>
      <w:r w:rsidR="00535627">
        <w:t xml:space="preserve">and </w:t>
      </w:r>
      <w:r w:rsidR="00AA51D8">
        <w:t>no ownership of outcome</w:t>
      </w:r>
      <w:r w:rsidR="00535627">
        <w:t xml:space="preserve">. </w:t>
      </w:r>
      <w:r w:rsidR="00762428">
        <w:t>Dreamscape turns imagination into ownership</w:t>
      </w:r>
      <w:r w:rsidR="00834210">
        <w:t>.</w:t>
      </w:r>
      <w:r w:rsidR="00344FB6">
        <w:t xml:space="preserve"> They</w:t>
      </w:r>
      <w:r w:rsidR="0070467C">
        <w:t xml:space="preserve"> create ideas; we create objects people live in</w:t>
      </w:r>
      <w:r w:rsidR="00762428">
        <w:t xml:space="preserve">. </w:t>
      </w:r>
    </w:p>
    <w:p w14:paraId="3365E99A" w14:textId="19E188C9" w:rsidR="00276876" w:rsidRDefault="00644AA0" w:rsidP="00A15DA7">
      <w:pPr>
        <w:pStyle w:val="ListBullet"/>
        <w:numPr>
          <w:ilvl w:val="0"/>
          <w:numId w:val="0"/>
        </w:numPr>
        <w:ind w:left="360"/>
      </w:pPr>
      <w:r>
        <w:lastRenderedPageBreak/>
        <w:t>In conclusion</w:t>
      </w:r>
      <w:r w:rsidR="005E1D2F">
        <w:t xml:space="preserve">, </w:t>
      </w:r>
      <w:r w:rsidR="00D81555">
        <w:t xml:space="preserve">Dreamscape’s competition is not a </w:t>
      </w:r>
      <w:r w:rsidR="00C66400">
        <w:t xml:space="preserve">company; it’s a broken customer journey. </w:t>
      </w:r>
      <w:r w:rsidR="00D57C32">
        <w:t>C</w:t>
      </w:r>
      <w:r w:rsidR="005E1D2F">
        <w:t>ustomers</w:t>
      </w:r>
      <w:r w:rsidR="008F7916">
        <w:t xml:space="preserve"> currently</w:t>
      </w:r>
      <w:r w:rsidR="005E1D2F">
        <w:t xml:space="preserve"> assemble Dreamscape manually</w:t>
      </w:r>
      <w:r w:rsidR="003278B8">
        <w:t xml:space="preserve"> using furniture brands, visualization tools, designers, and imagination. We </w:t>
      </w:r>
      <w:r w:rsidR="008F7916">
        <w:t>unify that entire process into one system</w:t>
      </w:r>
      <w:r w:rsidR="00D81555">
        <w:t xml:space="preserve">. </w:t>
      </w:r>
    </w:p>
    <w:p w14:paraId="4125CA5A" w14:textId="60ED4EA8" w:rsidR="00D74521" w:rsidRDefault="00F5518B" w:rsidP="007E481E">
      <w:pPr>
        <w:pStyle w:val="ListBullet"/>
        <w:numPr>
          <w:ilvl w:val="0"/>
          <w:numId w:val="0"/>
        </w:numPr>
        <w:ind w:left="360"/>
      </w:pPr>
      <w:r>
        <w:t xml:space="preserve">Competition will try to copy </w:t>
      </w:r>
      <w:r w:rsidR="00331553">
        <w:t xml:space="preserve">you </w:t>
      </w:r>
      <w:proofErr w:type="gramStart"/>
      <w:r w:rsidR="00331553">
        <w:t>later</w:t>
      </w:r>
      <w:proofErr w:type="gramEnd"/>
      <w:r w:rsidR="00331553">
        <w:t xml:space="preserve"> most likely. Retailers will add better </w:t>
      </w:r>
      <w:r w:rsidR="004674F3">
        <w:t xml:space="preserve">visualization, modular brands will expand options, </w:t>
      </w:r>
      <w:r w:rsidR="00882300">
        <w:t>and AI tools will improve realism. But they won’t easily copy a modular ecosystem designed from day one</w:t>
      </w:r>
      <w:r w:rsidR="00121020">
        <w:t>, physical assets reused across sales, rentals, and exhibits, and a portal that controls ordering</w:t>
      </w:r>
      <w:r w:rsidR="006D5089">
        <w:t xml:space="preserve">, pricing, and deposits. The best I can advise is to </w:t>
      </w:r>
      <w:r w:rsidR="007D0D95">
        <w:t>find a way to copyright and patent as much of these things as possible.</w:t>
      </w:r>
    </w:p>
    <w:p w14:paraId="51F2DC3C" w14:textId="3660D0F6" w:rsidR="000D008C" w:rsidRPr="000D008C" w:rsidRDefault="00D74521" w:rsidP="000D008C">
      <w:pPr>
        <w:pStyle w:val="ListBullet"/>
      </w:pPr>
      <w:r w:rsidRPr="00D74521">
        <w:rPr>
          <w:rStyle w:val="Bold"/>
        </w:rPr>
        <w:t>SWOT analysis</w:t>
      </w:r>
      <w:r>
        <w:t>:</w:t>
      </w:r>
      <w:r w:rsidR="001541EE">
        <w:t xml:space="preserve"> </w:t>
      </w:r>
      <w:r w:rsidR="000A6798">
        <w:t xml:space="preserve">This is a good section to go through on an annual basis. </w:t>
      </w:r>
    </w:p>
    <w:p w14:paraId="6CF7DAF9" w14:textId="77777777" w:rsidR="000D008C" w:rsidRPr="000D008C" w:rsidRDefault="000D008C">
      <w:pPr>
        <w:pStyle w:val="Heading2"/>
        <w:rPr>
          <w:rFonts w:ascii="Avenir Next LT Pro Light" w:eastAsia="Times New Roman" w:hAnsi="Avenir Next LT Pro Light"/>
          <w:color w:val="595959"/>
          <w:sz w:val="24"/>
        </w:rPr>
      </w:pPr>
      <w:r w:rsidRPr="000D008C">
        <w:rPr>
          <w:rFonts w:ascii="Avenir Next LT Pro Light" w:eastAsia="Times New Roman" w:hAnsi="Avenir Next LT Pro Light"/>
          <w:color w:val="595959"/>
          <w:sz w:val="24"/>
        </w:rPr>
        <w:t>Strengths (Internal Advantages)</w:t>
      </w:r>
    </w:p>
    <w:p w14:paraId="7B987DA3"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Integrated system, not a single product</w:t>
      </w:r>
      <w:r w:rsidRPr="000D008C">
        <w:rPr>
          <w:rFonts w:ascii="Avenir Next LT Pro Light" w:hAnsi="Avenir Next LT Pro Light"/>
          <w:color w:val="595959"/>
        </w:rPr>
        <w:br/>
        <w:t xml:space="preserve">Dreamscape combines </w:t>
      </w:r>
      <w:r w:rsidRPr="000D008C">
        <w:rPr>
          <w:rStyle w:val="Strong"/>
          <w:rFonts w:ascii="Avenir Next LT Pro Light" w:hAnsi="Avenir Next LT Pro Light"/>
          <w:color w:val="595959"/>
        </w:rPr>
        <w:t>modular furniture + full</w:t>
      </w:r>
      <w:r w:rsidRPr="000D008C">
        <w:rPr>
          <w:rStyle w:val="Strong"/>
          <w:rFonts w:ascii="Avenir Next LT Pro Light" w:hAnsi="Avenir Next LT Pro Light"/>
          <w:color w:val="595959"/>
        </w:rPr>
        <w:noBreakHyphen/>
        <w:t>room visualization + themed design + order</w:t>
      </w:r>
      <w:r w:rsidRPr="000D008C">
        <w:rPr>
          <w:rStyle w:val="Strong"/>
          <w:rFonts w:ascii="Avenir Next LT Pro Light" w:hAnsi="Avenir Next LT Pro Light"/>
          <w:color w:val="595959"/>
        </w:rPr>
        <w:noBreakHyphen/>
        <w:t>based manufacturing</w:t>
      </w:r>
      <w:r w:rsidRPr="000D008C">
        <w:rPr>
          <w:rFonts w:ascii="Avenir Next LT Pro Light" w:hAnsi="Avenir Next LT Pro Light"/>
          <w:color w:val="595959"/>
        </w:rPr>
        <w:t xml:space="preserve"> into one coherent system. Most competitors only cover one or two of these layers.</w:t>
      </w:r>
    </w:p>
    <w:p w14:paraId="2418C7BC"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Clear premium differentiation</w:t>
      </w:r>
      <w:r w:rsidRPr="000D008C">
        <w:rPr>
          <w:rFonts w:ascii="Avenir Next LT Pro Light" w:hAnsi="Avenir Next LT Pro Light"/>
          <w:color w:val="595959"/>
        </w:rPr>
        <w:br/>
        <w:t xml:space="preserve">Furniture is positioned as </w:t>
      </w:r>
      <w:r w:rsidRPr="000D008C">
        <w:rPr>
          <w:rStyle w:val="Strong"/>
          <w:rFonts w:ascii="Avenir Next LT Pro Light" w:hAnsi="Avenir Next LT Pro Light"/>
          <w:color w:val="595959"/>
        </w:rPr>
        <w:t>functional art</w:t>
      </w:r>
      <w:r w:rsidRPr="000D008C">
        <w:rPr>
          <w:rFonts w:ascii="Avenir Next LT Pro Light" w:hAnsi="Avenir Next LT Pro Light"/>
          <w:color w:val="595959"/>
        </w:rPr>
        <w:t>, supported by gallery</w:t>
      </w:r>
      <w:r w:rsidRPr="000D008C">
        <w:rPr>
          <w:rFonts w:ascii="Avenir Next LT Pro Light" w:hAnsi="Avenir Next LT Pro Light"/>
          <w:color w:val="595959"/>
        </w:rPr>
        <w:noBreakHyphen/>
        <w:t xml:space="preserve">style exhibits and immersive design experiences. This justifies premium pricing and </w:t>
      </w:r>
      <w:proofErr w:type="gramStart"/>
      <w:r w:rsidRPr="000D008C">
        <w:rPr>
          <w:rFonts w:ascii="Avenir Next LT Pro Light" w:hAnsi="Avenir Next LT Pro Light"/>
          <w:color w:val="595959"/>
        </w:rPr>
        <w:t>avoids mass</w:t>
      </w:r>
      <w:r w:rsidRPr="000D008C">
        <w:rPr>
          <w:rFonts w:ascii="Avenir Next LT Pro Light" w:hAnsi="Avenir Next LT Pro Light"/>
          <w:color w:val="595959"/>
        </w:rPr>
        <w:noBreakHyphen/>
      </w:r>
      <w:proofErr w:type="gramEnd"/>
      <w:r w:rsidRPr="000D008C">
        <w:rPr>
          <w:rFonts w:ascii="Avenir Next LT Pro Light" w:hAnsi="Avenir Next LT Pro Light"/>
          <w:color w:val="595959"/>
        </w:rPr>
        <w:t>market competition.</w:t>
      </w:r>
    </w:p>
    <w:p w14:paraId="65B331F7"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Modular, reusable product architecture</w:t>
      </w:r>
      <w:r w:rsidRPr="000D008C">
        <w:rPr>
          <w:rFonts w:ascii="Avenir Next LT Pro Light" w:hAnsi="Avenir Next LT Pro Light"/>
          <w:color w:val="595959"/>
        </w:rPr>
        <w:br/>
        <w:t>Interchangeable components increase:</w:t>
      </w:r>
    </w:p>
    <w:p w14:paraId="2690B330" w14:textId="77777777" w:rsidR="000D008C" w:rsidRPr="000D008C" w:rsidRDefault="000D008C" w:rsidP="000D008C">
      <w:pPr>
        <w:numPr>
          <w:ilvl w:val="0"/>
          <w:numId w:val="128"/>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Product lifespan</w:t>
      </w:r>
    </w:p>
    <w:p w14:paraId="183705D7" w14:textId="77777777" w:rsidR="000D008C" w:rsidRPr="000D008C" w:rsidRDefault="000D008C" w:rsidP="000D008C">
      <w:pPr>
        <w:numPr>
          <w:ilvl w:val="0"/>
          <w:numId w:val="128"/>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Upgrade paths</w:t>
      </w:r>
    </w:p>
    <w:p w14:paraId="11E7D4F0" w14:textId="77777777" w:rsidR="000D008C" w:rsidRPr="000D008C" w:rsidRDefault="000D008C" w:rsidP="000D008C">
      <w:pPr>
        <w:numPr>
          <w:ilvl w:val="0"/>
          <w:numId w:val="128"/>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Reuse across sales, rentals, exhibits, and resale</w:t>
      </w:r>
    </w:p>
    <w:p w14:paraId="05E0A7C6" w14:textId="77777777" w:rsidR="000D008C" w:rsidRPr="000D008C" w:rsidRDefault="000D008C">
      <w:pPr>
        <w:pStyle w:val="NormalWeb"/>
        <w:rPr>
          <w:rFonts w:ascii="Avenir Next LT Pro Light" w:hAnsi="Avenir Next LT Pro Light"/>
          <w:color w:val="595959"/>
        </w:rPr>
      </w:pPr>
      <w:r w:rsidRPr="000D008C">
        <w:rPr>
          <w:rFonts w:ascii="Avenir Next LT Pro Light" w:hAnsi="Avenir Next LT Pro Light"/>
          <w:color w:val="595959"/>
        </w:rPr>
        <w:t>This supports high margins and capital efficiency.</w:t>
      </w:r>
    </w:p>
    <w:p w14:paraId="16910D55"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Reduced customer uncertainty</w:t>
      </w:r>
      <w:r w:rsidRPr="000D008C">
        <w:rPr>
          <w:rFonts w:ascii="Avenir Next LT Pro Light" w:hAnsi="Avenir Next LT Pro Light"/>
          <w:color w:val="595959"/>
        </w:rPr>
        <w:br/>
        <w:t xml:space="preserve">The design portal allows customers to </w:t>
      </w:r>
      <w:r w:rsidRPr="000D008C">
        <w:rPr>
          <w:rStyle w:val="Strong"/>
          <w:rFonts w:ascii="Avenir Next LT Pro Light" w:hAnsi="Avenir Next LT Pro Light"/>
          <w:color w:val="595959"/>
        </w:rPr>
        <w:t xml:space="preserve">see </w:t>
      </w:r>
      <w:proofErr w:type="gramStart"/>
      <w:r w:rsidRPr="000D008C">
        <w:rPr>
          <w:rStyle w:val="Strong"/>
          <w:rFonts w:ascii="Avenir Next LT Pro Light" w:hAnsi="Avenir Next LT Pro Light"/>
          <w:color w:val="595959"/>
        </w:rPr>
        <w:t>the final result</w:t>
      </w:r>
      <w:proofErr w:type="gramEnd"/>
      <w:r w:rsidRPr="000D008C">
        <w:rPr>
          <w:rStyle w:val="Strong"/>
          <w:rFonts w:ascii="Avenir Next LT Pro Light" w:hAnsi="Avenir Next LT Pro Light"/>
          <w:color w:val="595959"/>
        </w:rPr>
        <w:t xml:space="preserve"> before buying</w:t>
      </w:r>
      <w:r w:rsidRPr="000D008C">
        <w:rPr>
          <w:rFonts w:ascii="Avenir Next LT Pro Light" w:hAnsi="Avenir Next LT Pro Light"/>
          <w:color w:val="595959"/>
        </w:rPr>
        <w:t>, lowering hesitation, returns, and post</w:t>
      </w:r>
      <w:r w:rsidRPr="000D008C">
        <w:rPr>
          <w:rFonts w:ascii="Avenir Next LT Pro Light" w:hAnsi="Avenir Next LT Pro Light"/>
          <w:color w:val="595959"/>
        </w:rPr>
        <w:noBreakHyphen/>
        <w:t>purchase regret.</w:t>
      </w:r>
    </w:p>
    <w:p w14:paraId="55B92469"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Order</w:t>
      </w:r>
      <w:r w:rsidRPr="000D008C">
        <w:rPr>
          <w:rStyle w:val="Strong"/>
          <w:rFonts w:ascii="Avenir Next LT Pro Light" w:hAnsi="Avenir Next LT Pro Light"/>
          <w:color w:val="595959"/>
        </w:rPr>
        <w:noBreakHyphen/>
        <w:t>based manufacturing model</w:t>
      </w:r>
      <w:r w:rsidRPr="000D008C">
        <w:rPr>
          <w:rFonts w:ascii="Avenir Next LT Pro Light" w:hAnsi="Avenir Next LT Pro Light"/>
          <w:color w:val="595959"/>
        </w:rPr>
        <w:br/>
        <w:t>Deposits before production:</w:t>
      </w:r>
    </w:p>
    <w:p w14:paraId="3AB6A244" w14:textId="77777777" w:rsidR="000D008C" w:rsidRPr="000D008C" w:rsidRDefault="000D008C" w:rsidP="000D008C">
      <w:pPr>
        <w:numPr>
          <w:ilvl w:val="0"/>
          <w:numId w:val="129"/>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Protect cash flow</w:t>
      </w:r>
    </w:p>
    <w:p w14:paraId="0B7BE78B" w14:textId="77777777" w:rsidR="000D008C" w:rsidRPr="000D008C" w:rsidRDefault="000D008C" w:rsidP="000D008C">
      <w:pPr>
        <w:numPr>
          <w:ilvl w:val="0"/>
          <w:numId w:val="129"/>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Minimize inventory risk</w:t>
      </w:r>
    </w:p>
    <w:p w14:paraId="2B6E74FF" w14:textId="77777777" w:rsidR="000D008C" w:rsidRPr="000D008C" w:rsidRDefault="000D008C" w:rsidP="000D008C">
      <w:pPr>
        <w:numPr>
          <w:ilvl w:val="0"/>
          <w:numId w:val="129"/>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lastRenderedPageBreak/>
        <w:t>Align production with real demand</w:t>
      </w:r>
    </w:p>
    <w:p w14:paraId="478B28A3"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Phased, risk</w:t>
      </w:r>
      <w:r w:rsidRPr="000D008C">
        <w:rPr>
          <w:rStyle w:val="Strong"/>
          <w:rFonts w:ascii="Avenir Next LT Pro Light" w:hAnsi="Avenir Next LT Pro Light"/>
          <w:color w:val="595959"/>
        </w:rPr>
        <w:noBreakHyphen/>
        <w:t>managed growth strategy</w:t>
      </w:r>
      <w:r w:rsidRPr="000D008C">
        <w:rPr>
          <w:rFonts w:ascii="Avenir Next LT Pro Light" w:hAnsi="Avenir Next LT Pro Light"/>
          <w:color w:val="595959"/>
        </w:rPr>
        <w:br/>
        <w:t xml:space="preserve">The business intentionally layers complexity (AI, financing, rentals) </w:t>
      </w:r>
      <w:r w:rsidRPr="000D008C">
        <w:rPr>
          <w:rStyle w:val="Strong"/>
          <w:rFonts w:ascii="Avenir Next LT Pro Light" w:hAnsi="Avenir Next LT Pro Light"/>
          <w:color w:val="595959"/>
        </w:rPr>
        <w:t>only after validation</w:t>
      </w:r>
      <w:r w:rsidRPr="000D008C">
        <w:rPr>
          <w:rFonts w:ascii="Avenir Next LT Pro Light" w:hAnsi="Avenir Next LT Pro Light"/>
          <w:color w:val="595959"/>
        </w:rPr>
        <w:t>, reducing early</w:t>
      </w:r>
      <w:r w:rsidRPr="000D008C">
        <w:rPr>
          <w:rFonts w:ascii="Avenir Next LT Pro Light" w:hAnsi="Avenir Next LT Pro Light"/>
          <w:color w:val="595959"/>
        </w:rPr>
        <w:noBreakHyphen/>
        <w:t>stage burn and execution risk.</w:t>
      </w:r>
    </w:p>
    <w:p w14:paraId="40A2D26D" w14:textId="77777777" w:rsidR="000D008C" w:rsidRPr="000D008C" w:rsidRDefault="000D008C">
      <w:pPr>
        <w:pStyle w:val="Heading2"/>
        <w:rPr>
          <w:rFonts w:ascii="Avenir Next LT Pro Light" w:eastAsia="Times New Roman" w:hAnsi="Avenir Next LT Pro Light"/>
          <w:color w:val="595959"/>
          <w:sz w:val="24"/>
        </w:rPr>
      </w:pPr>
      <w:r w:rsidRPr="000D008C">
        <w:rPr>
          <w:rFonts w:ascii="Avenir Next LT Pro Light" w:eastAsia="Times New Roman" w:hAnsi="Avenir Next LT Pro Light"/>
          <w:color w:val="595959"/>
          <w:sz w:val="24"/>
        </w:rPr>
        <w:t>Weaknesses (Internal Constraints)</w:t>
      </w:r>
    </w:p>
    <w:p w14:paraId="416F77F0"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High conceptual complexity</w:t>
      </w:r>
      <w:r w:rsidRPr="000D008C">
        <w:rPr>
          <w:rFonts w:ascii="Avenir Next LT Pro Light" w:hAnsi="Avenir Next LT Pro Light"/>
          <w:color w:val="595959"/>
        </w:rPr>
        <w:br/>
        <w:t>The value proposition is powerful but not immediately obvious. Customers, partners, and investors may require education to fully understand the system.</w:t>
      </w:r>
    </w:p>
    <w:p w14:paraId="6C5911F2"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Dependence on execution discipline</w:t>
      </w:r>
      <w:r w:rsidRPr="000D008C">
        <w:rPr>
          <w:rFonts w:ascii="Avenir Next LT Pro Light" w:hAnsi="Avenir Next LT Pro Light"/>
          <w:color w:val="595959"/>
        </w:rPr>
        <w:br/>
        <w:t>The model only works if scope is tightly controlled. Overbuilding products, themes, or portal features too early could dilute focus and capital.</w:t>
      </w:r>
    </w:p>
    <w:p w14:paraId="30125000"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Early reliance on physical prototypes</w:t>
      </w:r>
      <w:r w:rsidRPr="000D008C">
        <w:rPr>
          <w:rFonts w:ascii="Avenir Next LT Pro Light" w:hAnsi="Avenir Next LT Pro Light"/>
          <w:color w:val="595959"/>
        </w:rPr>
        <w:br/>
        <w:t xml:space="preserve">Initial credibility depends on successfully building and presenting flagship pieces. Delays or quality issues at this stage could </w:t>
      </w:r>
      <w:proofErr w:type="gramStart"/>
      <w:r w:rsidRPr="000D008C">
        <w:rPr>
          <w:rFonts w:ascii="Avenir Next LT Pro Light" w:hAnsi="Avenir Next LT Pro Light"/>
          <w:color w:val="595959"/>
        </w:rPr>
        <w:t>slow</w:t>
      </w:r>
      <w:proofErr w:type="gramEnd"/>
      <w:r w:rsidRPr="000D008C">
        <w:rPr>
          <w:rFonts w:ascii="Avenir Next LT Pro Light" w:hAnsi="Avenir Next LT Pro Light"/>
          <w:color w:val="595959"/>
        </w:rPr>
        <w:t xml:space="preserve"> momentum.</w:t>
      </w:r>
    </w:p>
    <w:p w14:paraId="4993D6CF"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Founder</w:t>
      </w:r>
      <w:r w:rsidRPr="000D008C">
        <w:rPr>
          <w:rStyle w:val="Strong"/>
          <w:rFonts w:ascii="Avenir Next LT Pro Light" w:hAnsi="Avenir Next LT Pro Light"/>
          <w:color w:val="595959"/>
        </w:rPr>
        <w:noBreakHyphen/>
        <w:t>centric vision</w:t>
      </w:r>
      <w:r w:rsidRPr="000D008C">
        <w:rPr>
          <w:rFonts w:ascii="Avenir Next LT Pro Light" w:hAnsi="Avenir Next LT Pro Light"/>
          <w:color w:val="595959"/>
        </w:rPr>
        <w:br/>
        <w:t>Early decisions around design, modular rules, and portal scope depend heavily on the founder’s judgment, which can become a bottleneck if not managed deliberately.</w:t>
      </w:r>
    </w:p>
    <w:p w14:paraId="47A48FA0"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Limited early automation</w:t>
      </w:r>
      <w:r w:rsidRPr="000D008C">
        <w:rPr>
          <w:rFonts w:ascii="Avenir Next LT Pro Light" w:hAnsi="Avenir Next LT Pro Light"/>
          <w:color w:val="595959"/>
        </w:rPr>
        <w:br/>
        <w:t>Until the portal matures, some processes (design approval, pricing refinement, partner onboarding) may require manual involvement.</w:t>
      </w:r>
    </w:p>
    <w:p w14:paraId="0F26D175" w14:textId="77777777" w:rsidR="000D008C" w:rsidRPr="000D008C" w:rsidRDefault="000D008C">
      <w:pPr>
        <w:pStyle w:val="Heading2"/>
        <w:rPr>
          <w:rFonts w:ascii="Avenir Next LT Pro Light" w:eastAsia="Times New Roman" w:hAnsi="Avenir Next LT Pro Light"/>
          <w:color w:val="595959"/>
          <w:sz w:val="24"/>
        </w:rPr>
      </w:pPr>
      <w:r w:rsidRPr="000D008C">
        <w:rPr>
          <w:rFonts w:ascii="Avenir Next LT Pro Light" w:eastAsia="Times New Roman" w:hAnsi="Avenir Next LT Pro Light"/>
          <w:color w:val="595959"/>
          <w:sz w:val="24"/>
        </w:rPr>
        <w:t>Opportunities (External Upside)</w:t>
      </w:r>
    </w:p>
    <w:p w14:paraId="5F3E314C"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Growing demand for customization &amp; personalization</w:t>
      </w:r>
      <w:r w:rsidRPr="000D008C">
        <w:rPr>
          <w:rFonts w:ascii="Avenir Next LT Pro Light" w:hAnsi="Avenir Next LT Pro Light"/>
          <w:color w:val="595959"/>
        </w:rPr>
        <w:br/>
        <w:t>Consumers increasingly want furniture that reflects identity, creativity, and experience—not just utility.</w:t>
      </w:r>
    </w:p>
    <w:p w14:paraId="6FF6087F"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Expansion of visual</w:t>
      </w:r>
      <w:r w:rsidRPr="000D008C">
        <w:rPr>
          <w:rStyle w:val="Strong"/>
          <w:rFonts w:ascii="Avenir Next LT Pro Light" w:hAnsi="Avenir Next LT Pro Light"/>
          <w:color w:val="595959"/>
        </w:rPr>
        <w:noBreakHyphen/>
        <w:t>first buying behavior</w:t>
      </w:r>
      <w:r w:rsidRPr="000D008C">
        <w:rPr>
          <w:rFonts w:ascii="Avenir Next LT Pro Light" w:hAnsi="Avenir Next LT Pro Light"/>
          <w:color w:val="595959"/>
        </w:rPr>
        <w:br/>
        <w:t>AI visualization, 3D configurators, and digital room planning are becoming standard expectations, validating Dreamscape’s portal</w:t>
      </w:r>
      <w:r w:rsidRPr="000D008C">
        <w:rPr>
          <w:rFonts w:ascii="Avenir Next LT Pro Light" w:hAnsi="Avenir Next LT Pro Light"/>
          <w:color w:val="595959"/>
        </w:rPr>
        <w:noBreakHyphen/>
        <w:t>first approach.</w:t>
      </w:r>
    </w:p>
    <w:p w14:paraId="4CB0F2D0"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Premium micro</w:t>
      </w:r>
      <w:r w:rsidRPr="000D008C">
        <w:rPr>
          <w:rStyle w:val="Strong"/>
          <w:rFonts w:ascii="Avenir Next LT Pro Light" w:hAnsi="Avenir Next LT Pro Light"/>
          <w:color w:val="595959"/>
        </w:rPr>
        <w:noBreakHyphen/>
        <w:t>segment growth</w:t>
      </w:r>
      <w:r w:rsidRPr="000D008C">
        <w:rPr>
          <w:rFonts w:ascii="Avenir Next LT Pro Light" w:hAnsi="Avenir Next LT Pro Light"/>
          <w:color w:val="595959"/>
        </w:rPr>
        <w:br/>
        <w:t>Dreamscape does not need mass adoption. Even minimal penetration of the global furniture market represents substantial revenue potential.</w:t>
      </w:r>
    </w:p>
    <w:p w14:paraId="3B5FE703"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Multiple revenue extensions</w:t>
      </w:r>
      <w:r w:rsidRPr="000D008C">
        <w:rPr>
          <w:rFonts w:ascii="Avenir Next LT Pro Light" w:hAnsi="Avenir Next LT Pro Light"/>
          <w:color w:val="595959"/>
        </w:rPr>
        <w:br/>
        <w:t>The same assets support:</w:t>
      </w:r>
    </w:p>
    <w:p w14:paraId="692E2292" w14:textId="77777777" w:rsidR="000D008C" w:rsidRPr="000D008C" w:rsidRDefault="000D008C" w:rsidP="000D008C">
      <w:pPr>
        <w:numPr>
          <w:ilvl w:val="0"/>
          <w:numId w:val="130"/>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lastRenderedPageBreak/>
        <w:t>Paid design consultations</w:t>
      </w:r>
    </w:p>
    <w:p w14:paraId="29F13BFE" w14:textId="77777777" w:rsidR="000D008C" w:rsidRPr="000D008C" w:rsidRDefault="000D008C" w:rsidP="000D008C">
      <w:pPr>
        <w:numPr>
          <w:ilvl w:val="0"/>
          <w:numId w:val="130"/>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Retail partnerships</w:t>
      </w:r>
    </w:p>
    <w:p w14:paraId="269749E7" w14:textId="77777777" w:rsidR="000D008C" w:rsidRPr="000D008C" w:rsidRDefault="000D008C" w:rsidP="000D008C">
      <w:pPr>
        <w:numPr>
          <w:ilvl w:val="0"/>
          <w:numId w:val="130"/>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Art exhibits</w:t>
      </w:r>
    </w:p>
    <w:p w14:paraId="14FAF977" w14:textId="77777777" w:rsidR="000D008C" w:rsidRPr="000D008C" w:rsidRDefault="000D008C" w:rsidP="000D008C">
      <w:pPr>
        <w:numPr>
          <w:ilvl w:val="0"/>
          <w:numId w:val="130"/>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Rentals &amp; subscriptions</w:t>
      </w:r>
    </w:p>
    <w:p w14:paraId="7B40F5D6" w14:textId="77777777" w:rsidR="000D008C" w:rsidRPr="000D008C" w:rsidRDefault="000D008C" w:rsidP="000D008C">
      <w:pPr>
        <w:numPr>
          <w:ilvl w:val="0"/>
          <w:numId w:val="130"/>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Refurbished resale</w:t>
      </w:r>
    </w:p>
    <w:p w14:paraId="06240802" w14:textId="77777777" w:rsidR="000D008C" w:rsidRPr="000D008C" w:rsidRDefault="000D008C">
      <w:pPr>
        <w:pStyle w:val="NormalWeb"/>
        <w:rPr>
          <w:rFonts w:ascii="Avenir Next LT Pro Light" w:hAnsi="Avenir Next LT Pro Light"/>
          <w:color w:val="595959"/>
        </w:rPr>
      </w:pPr>
      <w:r w:rsidRPr="000D008C">
        <w:rPr>
          <w:rFonts w:ascii="Avenir Next LT Pro Light" w:hAnsi="Avenir Next LT Pro Light"/>
          <w:color w:val="595959"/>
        </w:rPr>
        <w:t>This creates diversified income without building new product lines.</w:t>
      </w:r>
    </w:p>
    <w:p w14:paraId="2F53F28B"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Strategic partnerships</w:t>
      </w:r>
      <w:r w:rsidRPr="000D008C">
        <w:rPr>
          <w:rFonts w:ascii="Avenir Next LT Pro Light" w:hAnsi="Avenir Next LT Pro Light"/>
          <w:color w:val="595959"/>
        </w:rPr>
        <w:br/>
        <w:t>Potential alliances with:</w:t>
      </w:r>
    </w:p>
    <w:p w14:paraId="428C92B7" w14:textId="77777777" w:rsidR="000D008C" w:rsidRPr="000D008C" w:rsidRDefault="000D008C" w:rsidP="000D008C">
      <w:pPr>
        <w:numPr>
          <w:ilvl w:val="0"/>
          <w:numId w:val="131"/>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Independent retailers</w:t>
      </w:r>
    </w:p>
    <w:p w14:paraId="25E5569E" w14:textId="77777777" w:rsidR="000D008C" w:rsidRPr="000D008C" w:rsidRDefault="000D008C" w:rsidP="000D008C">
      <w:pPr>
        <w:numPr>
          <w:ilvl w:val="0"/>
          <w:numId w:val="131"/>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Interior design studios</w:t>
      </w:r>
    </w:p>
    <w:p w14:paraId="6A38A098" w14:textId="77777777" w:rsidR="000D008C" w:rsidRPr="000D008C" w:rsidRDefault="000D008C" w:rsidP="000D008C">
      <w:pPr>
        <w:numPr>
          <w:ilvl w:val="0"/>
          <w:numId w:val="131"/>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Visualization technology providers</w:t>
      </w:r>
    </w:p>
    <w:p w14:paraId="1975E613" w14:textId="77777777" w:rsidR="000D008C" w:rsidRPr="000D008C" w:rsidRDefault="000D008C" w:rsidP="000D008C">
      <w:pPr>
        <w:numPr>
          <w:ilvl w:val="0"/>
          <w:numId w:val="131"/>
        </w:numPr>
        <w:spacing w:before="100" w:beforeAutospacing="1" w:after="100" w:afterAutospacing="1" w:line="240" w:lineRule="auto"/>
        <w:rPr>
          <w:rFonts w:ascii="Avenir Next LT Pro Light" w:eastAsia="Times New Roman" w:hAnsi="Avenir Next LT Pro Light"/>
          <w:color w:val="595959"/>
        </w:rPr>
      </w:pPr>
      <w:r w:rsidRPr="000D008C">
        <w:rPr>
          <w:rFonts w:ascii="Avenir Next LT Pro Light" w:eastAsia="Times New Roman" w:hAnsi="Avenir Next LT Pro Light"/>
          <w:color w:val="595959"/>
        </w:rPr>
        <w:t>Financing partners</w:t>
      </w:r>
    </w:p>
    <w:p w14:paraId="5B082E3C" w14:textId="77777777" w:rsidR="000D008C" w:rsidRPr="000D008C" w:rsidRDefault="000D008C">
      <w:pPr>
        <w:pStyle w:val="NormalWeb"/>
        <w:rPr>
          <w:rFonts w:ascii="Avenir Next LT Pro Light" w:hAnsi="Avenir Next LT Pro Light"/>
          <w:color w:val="595959"/>
        </w:rPr>
      </w:pPr>
      <w:r w:rsidRPr="000D008C">
        <w:rPr>
          <w:rFonts w:ascii="Avenir Next LT Pro Light" w:hAnsi="Avenir Next LT Pro Light"/>
          <w:color w:val="595959"/>
        </w:rPr>
        <w:t>These can accelerate growth without heavy capital investment.</w:t>
      </w:r>
    </w:p>
    <w:p w14:paraId="63E28AA3" w14:textId="77777777" w:rsidR="000D008C" w:rsidRPr="000D008C" w:rsidRDefault="000D008C">
      <w:pPr>
        <w:pStyle w:val="Heading2"/>
        <w:rPr>
          <w:rFonts w:ascii="Avenir Next LT Pro Light" w:eastAsia="Times New Roman" w:hAnsi="Avenir Next LT Pro Light"/>
          <w:color w:val="595959"/>
          <w:sz w:val="24"/>
        </w:rPr>
      </w:pPr>
      <w:r w:rsidRPr="000D008C">
        <w:rPr>
          <w:rFonts w:ascii="Avenir Next LT Pro Light" w:eastAsia="Times New Roman" w:hAnsi="Avenir Next LT Pro Light"/>
          <w:color w:val="595959"/>
          <w:sz w:val="24"/>
        </w:rPr>
        <w:t>Threats (External Risks)</w:t>
      </w:r>
    </w:p>
    <w:p w14:paraId="04ED7D10"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Imitation by established players</w:t>
      </w:r>
      <w:r w:rsidRPr="000D008C">
        <w:rPr>
          <w:rFonts w:ascii="Avenir Next LT Pro Light" w:hAnsi="Avenir Next LT Pro Light"/>
          <w:color w:val="595959"/>
        </w:rPr>
        <w:br/>
        <w:t>Large retailers or modular brands may adopt better visualization tools or expand customization features over time.</w:t>
      </w:r>
    </w:p>
    <w:p w14:paraId="25E38D3B"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Customer adoption friction</w:t>
      </w:r>
      <w:r w:rsidRPr="000D008C">
        <w:rPr>
          <w:rFonts w:ascii="Avenir Next LT Pro Light" w:hAnsi="Avenir Next LT Pro Light"/>
          <w:color w:val="595959"/>
        </w:rPr>
        <w:br/>
        <w:t>Some buyers may prefer traditional furniture shopping and feel intimidated by a design</w:t>
      </w:r>
      <w:r w:rsidRPr="000D008C">
        <w:rPr>
          <w:rFonts w:ascii="Avenir Next LT Pro Light" w:hAnsi="Avenir Next LT Pro Light"/>
          <w:color w:val="595959"/>
        </w:rPr>
        <w:noBreakHyphen/>
        <w:t>driven process if not guided properly.</w:t>
      </w:r>
    </w:p>
    <w:p w14:paraId="25ADCFAD"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Execution risk during scaling</w:t>
      </w:r>
      <w:r w:rsidRPr="000D008C">
        <w:rPr>
          <w:rFonts w:ascii="Avenir Next LT Pro Light" w:hAnsi="Avenir Next LT Pro Light"/>
          <w:color w:val="595959"/>
        </w:rPr>
        <w:br/>
        <w:t>If demand grows faster than manufacturing, logistics, or portal infrastructure, quality and delivery timelines could suffer.</w:t>
      </w:r>
    </w:p>
    <w:p w14:paraId="1804DF04"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Technology development risk</w:t>
      </w:r>
      <w:r w:rsidRPr="000D008C">
        <w:rPr>
          <w:rFonts w:ascii="Avenir Next LT Pro Light" w:hAnsi="Avenir Next LT Pro Light"/>
          <w:color w:val="595959"/>
        </w:rPr>
        <w:br/>
        <w:t>Delays, cost overruns, or misaligned portal features could slow conversion if the MVP is not tightly defined.</w:t>
      </w:r>
    </w:p>
    <w:p w14:paraId="0DEC54A7" w14:textId="77777777" w:rsidR="000D008C" w:rsidRPr="000D008C" w:rsidRDefault="000D008C">
      <w:pPr>
        <w:pStyle w:val="NormalWeb"/>
        <w:rPr>
          <w:rFonts w:ascii="Avenir Next LT Pro Light" w:hAnsi="Avenir Next LT Pro Light"/>
          <w:color w:val="595959"/>
        </w:rPr>
      </w:pPr>
      <w:r w:rsidRPr="000D008C">
        <w:rPr>
          <w:rStyle w:val="Strong"/>
          <w:rFonts w:ascii="Avenir Next LT Pro Light" w:hAnsi="Avenir Next LT Pro Light"/>
          <w:color w:val="595959"/>
        </w:rPr>
        <w:t>Economic sensitivity at the premium end</w:t>
      </w:r>
      <w:r w:rsidRPr="000D008C">
        <w:rPr>
          <w:rFonts w:ascii="Avenir Next LT Pro Light" w:hAnsi="Avenir Next LT Pro Light"/>
          <w:color w:val="595959"/>
        </w:rPr>
        <w:br/>
        <w:t>Luxury and discretionary spending can soften during economic downturns, requiring careful cost control and flexibility.</w:t>
      </w:r>
    </w:p>
    <w:p w14:paraId="3E7846FC" w14:textId="77777777" w:rsidR="000D008C" w:rsidRPr="000D008C" w:rsidRDefault="000D008C">
      <w:pPr>
        <w:pStyle w:val="Heading2"/>
        <w:rPr>
          <w:rFonts w:ascii="Avenir Next LT Pro Light" w:eastAsia="Times New Roman" w:hAnsi="Avenir Next LT Pro Light"/>
          <w:color w:val="595959"/>
          <w:sz w:val="24"/>
        </w:rPr>
      </w:pPr>
      <w:r w:rsidRPr="000D008C">
        <w:rPr>
          <w:rFonts w:ascii="Avenir Next LT Pro Light" w:eastAsia="Times New Roman" w:hAnsi="Avenir Next LT Pro Light"/>
          <w:color w:val="595959"/>
          <w:sz w:val="24"/>
        </w:rPr>
        <w:t>SWOT Summary Table (Concise)</w:t>
      </w:r>
    </w:p>
    <w:p w14:paraId="437654A2" w14:textId="77777777" w:rsidR="000D008C" w:rsidRPr="000D008C" w:rsidRDefault="000D008C">
      <w:pPr>
        <w:rPr>
          <w:rFonts w:ascii="Avenir Next LT Pro Light" w:eastAsia="Times New Roman" w:hAnsi="Avenir Next LT Pro Light"/>
          <w:vanish/>
          <w:color w:val="595959"/>
        </w:rPr>
      </w:pPr>
    </w:p>
    <w:p w14:paraId="61D0C01A" w14:textId="497A65CD" w:rsidR="001231BF" w:rsidRDefault="001231BF" w:rsidP="00851997">
      <w:pPr>
        <w:pStyle w:val="ListBullet"/>
        <w:numPr>
          <w:ilvl w:val="0"/>
          <w:numId w:val="0"/>
        </w:numPr>
      </w:pPr>
    </w:p>
    <w:p w14:paraId="20668462" w14:textId="77777777" w:rsidR="001231BF" w:rsidRDefault="001231BF">
      <w:pPr>
        <w:spacing w:line="278" w:lineRule="auto"/>
      </w:pPr>
      <w:r>
        <w:br w:type="page"/>
      </w:r>
    </w:p>
    <w:p w14:paraId="17F15C66" w14:textId="77777777" w:rsidR="001231BF" w:rsidRDefault="001231BF" w:rsidP="00D74521">
      <w:r w:rsidRPr="001231BF">
        <w:rPr>
          <w:noProof/>
        </w:rPr>
        <w:lastRenderedPageBreak/>
        <w:drawing>
          <wp:inline distT="0" distB="0" distL="0" distR="0" wp14:anchorId="7CE0A570" wp14:editId="6877D240">
            <wp:extent cx="5943600" cy="4191000"/>
            <wp:effectExtent l="0" t="0" r="0" b="0"/>
            <wp:docPr id="194" name="Chart 194" descr="Pie chart"/>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5"/>
        <w:gridCol w:w="4675"/>
      </w:tblGrid>
      <w:tr w:rsidR="000B4DE3" w14:paraId="769E7312" w14:textId="77777777" w:rsidTr="003C4F76">
        <w:trPr>
          <w:trHeight w:val="3096"/>
        </w:trPr>
        <w:tc>
          <w:tcPr>
            <w:tcW w:w="4675" w:type="dxa"/>
          </w:tcPr>
          <w:p w14:paraId="217282C2" w14:textId="77777777" w:rsidR="000B4DE3" w:rsidRDefault="000B4DE3" w:rsidP="003C4F76">
            <w:pPr>
              <w:pStyle w:val="Graphheading1"/>
            </w:pPr>
            <w:r>
              <w:t>Strengths</w:t>
            </w:r>
          </w:p>
          <w:p w14:paraId="410F0DD0" w14:textId="4ACBA707" w:rsidR="003C4F76" w:rsidRPr="003C4F76" w:rsidRDefault="00E05DB0" w:rsidP="00761D30">
            <w:pPr>
              <w:pStyle w:val="Graphbullet"/>
            </w:pPr>
            <w:r>
              <w:t>Integrated furniture + design +</w:t>
            </w:r>
            <w:r w:rsidR="00FB487E">
              <w:t xml:space="preserve"> tech system</w:t>
            </w:r>
          </w:p>
          <w:p w14:paraId="7991CD62" w14:textId="330AAD06" w:rsidR="003C4F76" w:rsidRPr="003C4F76" w:rsidRDefault="00FB487E" w:rsidP="003C4F76">
            <w:pPr>
              <w:pStyle w:val="Graphbullet"/>
            </w:pPr>
            <w:r>
              <w:t>Premium positioning &amp; storytelling</w:t>
            </w:r>
          </w:p>
          <w:p w14:paraId="69812D39" w14:textId="7E9BF1E6" w:rsidR="003C4F76" w:rsidRPr="003C4F76" w:rsidRDefault="009B1133" w:rsidP="003C4F76">
            <w:pPr>
              <w:pStyle w:val="Graphbullet"/>
            </w:pPr>
            <w:r>
              <w:t>M</w:t>
            </w:r>
            <w:r w:rsidR="00FB487E">
              <w:t>odula</w:t>
            </w:r>
            <w:r>
              <w:t>r, reusable architecture</w:t>
            </w:r>
          </w:p>
          <w:p w14:paraId="1BB0D108" w14:textId="77F43D2F" w:rsidR="003C4F76" w:rsidRPr="003C4F76" w:rsidRDefault="009B1133" w:rsidP="003C4F76">
            <w:pPr>
              <w:pStyle w:val="Graphbullet"/>
            </w:pPr>
            <w:r>
              <w:t>Visualization reduces buyer risk</w:t>
            </w:r>
          </w:p>
          <w:p w14:paraId="694FD3E7" w14:textId="0F342864" w:rsidR="003C4F76" w:rsidRPr="003C4F76" w:rsidRDefault="00784D34" w:rsidP="003C4F76">
            <w:pPr>
              <w:pStyle w:val="Graphbullet"/>
            </w:pPr>
            <w:r>
              <w:t>Order-based manufacturing</w:t>
            </w:r>
          </w:p>
          <w:p w14:paraId="3681475E" w14:textId="7CDF6ACD" w:rsidR="003C4F76" w:rsidRPr="003C4F76" w:rsidRDefault="003C4F76" w:rsidP="00656A6D">
            <w:pPr>
              <w:pStyle w:val="Graphbullet"/>
              <w:numPr>
                <w:ilvl w:val="0"/>
                <w:numId w:val="0"/>
              </w:numPr>
              <w:ind w:left="576"/>
            </w:pPr>
          </w:p>
          <w:p w14:paraId="189BC40E" w14:textId="57FAAE0A" w:rsidR="003C4F76" w:rsidRDefault="003C4F76" w:rsidP="00656A6D">
            <w:pPr>
              <w:pStyle w:val="Graphbullet"/>
              <w:numPr>
                <w:ilvl w:val="0"/>
                <w:numId w:val="0"/>
              </w:numPr>
              <w:ind w:left="576"/>
            </w:pPr>
          </w:p>
        </w:tc>
        <w:tc>
          <w:tcPr>
            <w:tcW w:w="4675" w:type="dxa"/>
          </w:tcPr>
          <w:p w14:paraId="2ABD1DEF" w14:textId="77777777" w:rsidR="000B4DE3" w:rsidRDefault="003C4F76" w:rsidP="003C4F76">
            <w:pPr>
              <w:pStyle w:val="Graphheading1"/>
            </w:pPr>
            <w:r>
              <w:t>Weaknesses</w:t>
            </w:r>
          </w:p>
          <w:p w14:paraId="3432334A" w14:textId="76D7B09A" w:rsidR="003C4F76" w:rsidRDefault="00B637E5" w:rsidP="003C4F76">
            <w:pPr>
              <w:pStyle w:val="Graphbullet"/>
            </w:pPr>
            <w:r>
              <w:t>Concept complexity</w:t>
            </w:r>
          </w:p>
          <w:p w14:paraId="04E67315" w14:textId="292B9C7E" w:rsidR="003C4F76" w:rsidRDefault="00B637E5" w:rsidP="003C4F76">
            <w:pPr>
              <w:pStyle w:val="Graphbullet"/>
            </w:pPr>
            <w:r>
              <w:t>High execution disc</w:t>
            </w:r>
            <w:r w:rsidR="002C26B0">
              <w:t>ipline required</w:t>
            </w:r>
          </w:p>
          <w:p w14:paraId="17D98DE6" w14:textId="5AF845B3" w:rsidR="003C4F76" w:rsidRDefault="002C26B0" w:rsidP="003C4F76">
            <w:pPr>
              <w:pStyle w:val="Graphbullet"/>
            </w:pPr>
            <w:r>
              <w:t>Early dependence on prototypes</w:t>
            </w:r>
            <w:r w:rsidR="003C4F76" w:rsidRPr="003C4F76">
              <w:t xml:space="preserve"> </w:t>
            </w:r>
          </w:p>
          <w:p w14:paraId="10257CE9" w14:textId="6BF0B32D" w:rsidR="003C4F76" w:rsidRDefault="002C26B0" w:rsidP="003C4F76">
            <w:pPr>
              <w:pStyle w:val="Graphbullet"/>
            </w:pPr>
            <w:r>
              <w:t>Founder-centric</w:t>
            </w:r>
          </w:p>
          <w:p w14:paraId="0935ADA5" w14:textId="67895D10" w:rsidR="003C4F76" w:rsidRDefault="002C26B0" w:rsidP="003C4F76">
            <w:pPr>
              <w:pStyle w:val="Graphbullet"/>
            </w:pPr>
            <w:r>
              <w:t xml:space="preserve">Limited </w:t>
            </w:r>
            <w:r w:rsidR="00E65C41">
              <w:t>early automation</w:t>
            </w:r>
          </w:p>
          <w:p w14:paraId="6B5352DA" w14:textId="66AD9533" w:rsidR="003C4F76" w:rsidRPr="003C4F76" w:rsidRDefault="003C4F76" w:rsidP="00656A6D">
            <w:pPr>
              <w:pStyle w:val="Graphbullet"/>
              <w:numPr>
                <w:ilvl w:val="0"/>
                <w:numId w:val="0"/>
              </w:numPr>
              <w:ind w:left="576"/>
            </w:pPr>
          </w:p>
        </w:tc>
      </w:tr>
      <w:tr w:rsidR="000B4DE3" w14:paraId="0C2BC547" w14:textId="77777777" w:rsidTr="003C4F76">
        <w:tc>
          <w:tcPr>
            <w:tcW w:w="4675" w:type="dxa"/>
          </w:tcPr>
          <w:p w14:paraId="37B17FBD" w14:textId="77777777" w:rsidR="000B4DE3" w:rsidRDefault="003C4F76" w:rsidP="003C4F76">
            <w:pPr>
              <w:pStyle w:val="Graphheading1"/>
            </w:pPr>
            <w:r>
              <w:t>Opportunities</w:t>
            </w:r>
          </w:p>
          <w:p w14:paraId="2F7E356D" w14:textId="1BCA58F2" w:rsidR="003C4F76" w:rsidRDefault="0002359F" w:rsidP="003C4F76">
            <w:pPr>
              <w:pStyle w:val="Graphbullet"/>
              <w:rPr>
                <w:rFonts w:eastAsiaTheme="minorHAnsi"/>
              </w:rPr>
            </w:pPr>
            <w:r>
              <w:rPr>
                <w:rFonts w:eastAsiaTheme="minorHAnsi"/>
              </w:rPr>
              <w:t>C</w:t>
            </w:r>
            <w:r w:rsidR="00E65C41">
              <w:rPr>
                <w:rFonts w:eastAsiaTheme="minorHAnsi"/>
              </w:rPr>
              <w:t>us</w:t>
            </w:r>
            <w:r>
              <w:rPr>
                <w:rFonts w:eastAsiaTheme="minorHAnsi"/>
              </w:rPr>
              <w:t>tomization &amp; personalization trends</w:t>
            </w:r>
          </w:p>
          <w:p w14:paraId="17D4602E" w14:textId="42E8B8B6" w:rsidR="003C4F76" w:rsidRDefault="0002359F" w:rsidP="003C4F76">
            <w:pPr>
              <w:pStyle w:val="Graphbullet"/>
              <w:rPr>
                <w:rFonts w:eastAsiaTheme="minorHAnsi"/>
              </w:rPr>
            </w:pPr>
            <w:r>
              <w:rPr>
                <w:rFonts w:eastAsiaTheme="minorHAnsi"/>
              </w:rPr>
              <w:t>Visual-first buying behavior</w:t>
            </w:r>
          </w:p>
          <w:p w14:paraId="497A866C" w14:textId="32136399" w:rsidR="003C4F76" w:rsidRDefault="00813937" w:rsidP="003C4F76">
            <w:pPr>
              <w:pStyle w:val="Graphbullet"/>
              <w:rPr>
                <w:rFonts w:eastAsiaTheme="minorHAnsi"/>
              </w:rPr>
            </w:pPr>
            <w:r>
              <w:rPr>
                <w:rFonts w:eastAsiaTheme="minorHAnsi"/>
              </w:rPr>
              <w:t>Premium micro-segment</w:t>
            </w:r>
          </w:p>
          <w:p w14:paraId="7C83C289" w14:textId="76EC02BD" w:rsidR="003C4F76" w:rsidRDefault="00813937" w:rsidP="003C4F76">
            <w:pPr>
              <w:pStyle w:val="Graphbullet"/>
              <w:rPr>
                <w:rFonts w:eastAsiaTheme="minorHAnsi"/>
              </w:rPr>
            </w:pPr>
            <w:r>
              <w:rPr>
                <w:rFonts w:eastAsiaTheme="minorHAnsi"/>
              </w:rPr>
              <w:t>Multi-channel</w:t>
            </w:r>
            <w:r w:rsidR="00656A6D">
              <w:rPr>
                <w:rFonts w:eastAsiaTheme="minorHAnsi"/>
              </w:rPr>
              <w:t xml:space="preserve"> revenue extensions</w:t>
            </w:r>
          </w:p>
          <w:p w14:paraId="65CAF1C9" w14:textId="7BF86FD6" w:rsidR="003C4F76" w:rsidRPr="003C4F76" w:rsidRDefault="00656A6D" w:rsidP="003C4F76">
            <w:pPr>
              <w:pStyle w:val="Graphbullet"/>
              <w:rPr>
                <w:rFonts w:eastAsiaTheme="minorHAnsi"/>
              </w:rPr>
            </w:pPr>
            <w:r>
              <w:rPr>
                <w:rFonts w:eastAsiaTheme="minorHAnsi"/>
              </w:rPr>
              <w:t>Strategic partnerships</w:t>
            </w:r>
          </w:p>
        </w:tc>
        <w:tc>
          <w:tcPr>
            <w:tcW w:w="4675" w:type="dxa"/>
          </w:tcPr>
          <w:p w14:paraId="35AA9B24" w14:textId="77777777" w:rsidR="000B4DE3" w:rsidRDefault="003C4F76" w:rsidP="003C4F76">
            <w:pPr>
              <w:pStyle w:val="Graphheading1"/>
            </w:pPr>
            <w:r>
              <w:t>Threats</w:t>
            </w:r>
          </w:p>
          <w:p w14:paraId="6D0E75DD" w14:textId="43FDE7DA" w:rsidR="003C4F76" w:rsidRDefault="00656A6D" w:rsidP="003C4F76">
            <w:pPr>
              <w:pStyle w:val="Graphbullet"/>
            </w:pPr>
            <w:r>
              <w:t>Competitor imitation</w:t>
            </w:r>
          </w:p>
          <w:p w14:paraId="5ECC8B8E" w14:textId="6701F810" w:rsidR="003C4F76" w:rsidRDefault="00656A6D" w:rsidP="003C4F76">
            <w:pPr>
              <w:pStyle w:val="Graphbullet"/>
            </w:pPr>
            <w:r>
              <w:t>Adoption friction</w:t>
            </w:r>
          </w:p>
          <w:p w14:paraId="6812B28E" w14:textId="6A807876" w:rsidR="003C4F76" w:rsidRDefault="00656A6D" w:rsidP="003C4F76">
            <w:pPr>
              <w:pStyle w:val="Graphbullet"/>
            </w:pPr>
            <w:r>
              <w:t>Scaling strain</w:t>
            </w:r>
          </w:p>
          <w:p w14:paraId="3058E7F9" w14:textId="5CE9B439" w:rsidR="003C4F76" w:rsidRDefault="00656A6D" w:rsidP="003C4F76">
            <w:pPr>
              <w:pStyle w:val="Graphbullet"/>
            </w:pPr>
            <w:r>
              <w:t>Tech development risk</w:t>
            </w:r>
          </w:p>
          <w:p w14:paraId="5DC814FF" w14:textId="0A587DA9" w:rsidR="003C4F76" w:rsidRDefault="003C4F76" w:rsidP="003C4F76">
            <w:pPr>
              <w:pStyle w:val="Graphbullet"/>
            </w:pPr>
            <w:r w:rsidRPr="003C4F76">
              <w:t>E</w:t>
            </w:r>
            <w:r w:rsidR="00656A6D">
              <w:t>conomic downturns</w:t>
            </w:r>
          </w:p>
          <w:p w14:paraId="5FDA56CC" w14:textId="55B956C3" w:rsidR="003C4F76" w:rsidRDefault="003C4F76" w:rsidP="00656A6D">
            <w:pPr>
              <w:pStyle w:val="Graphbullet"/>
              <w:numPr>
                <w:ilvl w:val="0"/>
                <w:numId w:val="0"/>
              </w:numPr>
              <w:ind w:left="576"/>
            </w:pPr>
          </w:p>
          <w:p w14:paraId="5640B9FB" w14:textId="1E80AB23" w:rsidR="003C4F76" w:rsidRPr="003C4F76" w:rsidRDefault="003C4F76" w:rsidP="00656A6D">
            <w:pPr>
              <w:pStyle w:val="Graphbullet"/>
              <w:numPr>
                <w:ilvl w:val="0"/>
                <w:numId w:val="0"/>
              </w:numPr>
              <w:ind w:left="576"/>
            </w:pPr>
          </w:p>
        </w:tc>
      </w:tr>
    </w:tbl>
    <w:p w14:paraId="063BE846" w14:textId="77777777" w:rsidR="00761D30" w:rsidRDefault="00F161A2" w:rsidP="00761D30">
      <w:r>
        <w:br w:type="page"/>
      </w:r>
    </w:p>
    <w:p w14:paraId="434A70BD" w14:textId="77777777" w:rsidR="00F161A2" w:rsidRPr="00DE6C23" w:rsidRDefault="00DC5FC0" w:rsidP="00DE6C23">
      <w:pPr>
        <w:pStyle w:val="Heading1"/>
      </w:pPr>
      <w:bookmarkStart w:id="5" w:name="_Toc197437042"/>
      <w:r w:rsidRPr="00DE6C23">
        <w:lastRenderedPageBreak/>
        <w:t xml:space="preserve">Operating </w:t>
      </w:r>
      <w:r w:rsidR="004E5581" w:rsidRPr="00DE6C23">
        <w:t>plan</w:t>
      </w:r>
      <w:bookmarkEnd w:id="5"/>
      <w:r w:rsidR="004E5581" w:rsidRPr="00DE6C23">
        <w:t xml:space="preserve"> </w:t>
      </w:r>
    </w:p>
    <w:p w14:paraId="78BF42A2" w14:textId="74B88C19" w:rsidR="005A3FD5" w:rsidRPr="00B213C3" w:rsidRDefault="005C4ED2" w:rsidP="00DC5FC0">
      <w:pPr>
        <w:rPr>
          <w:rStyle w:val="Bold"/>
          <w:szCs w:val="22"/>
        </w:rPr>
      </w:pPr>
      <w:r>
        <w:t xml:space="preserve">Dreamscape operates as a </w:t>
      </w:r>
      <w:r w:rsidRPr="004B3769">
        <w:rPr>
          <w:b/>
          <w:bCs/>
        </w:rPr>
        <w:t xml:space="preserve">design-first, order-based furniture </w:t>
      </w:r>
      <w:r w:rsidR="003E10CB" w:rsidRPr="004B3769">
        <w:rPr>
          <w:b/>
          <w:bCs/>
        </w:rPr>
        <w:t>company</w:t>
      </w:r>
      <w:r w:rsidR="003E10CB">
        <w:t xml:space="preserve"> supported by modular manufacturing</w:t>
      </w:r>
      <w:r w:rsidR="002A42F2">
        <w:t xml:space="preserve"> and a digital visualization portal. The </w:t>
      </w:r>
      <w:r w:rsidR="00103016">
        <w:t xml:space="preserve">company does </w:t>
      </w:r>
      <w:r w:rsidR="00103016" w:rsidRPr="004B3769">
        <w:rPr>
          <w:b/>
          <w:bCs/>
        </w:rPr>
        <w:t>not</w:t>
      </w:r>
      <w:r w:rsidR="00103016">
        <w:t xml:space="preserve"> rely on speculative inventory or mass retail storefronts</w:t>
      </w:r>
      <w:r w:rsidR="00DA0960">
        <w:t>. Instead, operations are structured around</w:t>
      </w:r>
      <w:r w:rsidR="00DA0960" w:rsidRPr="004B3769">
        <w:rPr>
          <w:b/>
          <w:bCs/>
        </w:rPr>
        <w:t xml:space="preserve"> customer- approved designs, deposit-funded</w:t>
      </w:r>
      <w:r w:rsidR="004B3769" w:rsidRPr="004B3769">
        <w:rPr>
          <w:b/>
          <w:bCs/>
        </w:rPr>
        <w:t xml:space="preserve"> production, and controlled fulfillment. </w:t>
      </w:r>
    </w:p>
    <w:p w14:paraId="456FC9C4" w14:textId="1001364E" w:rsidR="00B213C3" w:rsidRPr="000C6041" w:rsidRDefault="00B213C3" w:rsidP="00DC5FC0">
      <w:pPr>
        <w:pStyle w:val="ListBullet"/>
        <w:rPr>
          <w:rStyle w:val="Bold"/>
          <w:szCs w:val="22"/>
        </w:rPr>
      </w:pPr>
      <w:r w:rsidRPr="00B213C3">
        <w:rPr>
          <w:rStyle w:val="Bold"/>
          <w:szCs w:val="22"/>
        </w:rPr>
        <w:t>Discovery and engagement:</w:t>
      </w:r>
      <w:r>
        <w:rPr>
          <w:rStyle w:val="Bold"/>
          <w:szCs w:val="22"/>
        </w:rPr>
        <w:t xml:space="preserve"> </w:t>
      </w:r>
      <w:r w:rsidR="00662D91">
        <w:rPr>
          <w:rStyle w:val="Bold"/>
          <w:b w:val="0"/>
          <w:bCs w:val="0"/>
          <w:szCs w:val="22"/>
        </w:rPr>
        <w:t>The goal at</w:t>
      </w:r>
      <w:r w:rsidR="00CC4968">
        <w:rPr>
          <w:rStyle w:val="Bold"/>
          <w:b w:val="0"/>
          <w:bCs w:val="0"/>
          <w:szCs w:val="22"/>
        </w:rPr>
        <w:t xml:space="preserve"> this stage is </w:t>
      </w:r>
      <w:r w:rsidR="00CC4968">
        <w:rPr>
          <w:rStyle w:val="Bold"/>
          <w:szCs w:val="22"/>
        </w:rPr>
        <w:t>inspiration</w:t>
      </w:r>
      <w:r w:rsidR="00E5146F">
        <w:rPr>
          <w:rStyle w:val="Bold"/>
          <w:szCs w:val="22"/>
        </w:rPr>
        <w:t xml:space="preserve"> and belief, </w:t>
      </w:r>
      <w:r w:rsidR="00E5146F">
        <w:rPr>
          <w:rStyle w:val="Bold"/>
          <w:b w:val="0"/>
          <w:bCs w:val="0"/>
          <w:szCs w:val="22"/>
        </w:rPr>
        <w:t>not immediate checkout. Customers engage with Dreamscape through:</w:t>
      </w:r>
    </w:p>
    <w:p w14:paraId="1889C5A8" w14:textId="20559561" w:rsidR="000C6041" w:rsidRDefault="00E26D0E">
      <w:pPr>
        <w:pStyle w:val="ListBullet"/>
        <w:numPr>
          <w:ilvl w:val="0"/>
          <w:numId w:val="133"/>
        </w:numPr>
        <w:rPr>
          <w:rStyle w:val="Bold"/>
          <w:b w:val="0"/>
          <w:bCs w:val="0"/>
          <w:szCs w:val="22"/>
        </w:rPr>
      </w:pPr>
      <w:r>
        <w:rPr>
          <w:rStyle w:val="Bold"/>
          <w:b w:val="0"/>
          <w:bCs w:val="0"/>
          <w:szCs w:val="22"/>
        </w:rPr>
        <w:t>Gallery-style exhi</w:t>
      </w:r>
      <w:r w:rsidR="00E113CD">
        <w:rPr>
          <w:rStyle w:val="Bold"/>
          <w:b w:val="0"/>
          <w:bCs w:val="0"/>
          <w:szCs w:val="22"/>
        </w:rPr>
        <w:t xml:space="preserve">bits </w:t>
      </w:r>
    </w:p>
    <w:p w14:paraId="4104AF28" w14:textId="3FE34904" w:rsidR="00E113CD" w:rsidRDefault="00E113CD">
      <w:pPr>
        <w:pStyle w:val="ListBullet"/>
        <w:numPr>
          <w:ilvl w:val="0"/>
          <w:numId w:val="133"/>
        </w:numPr>
        <w:rPr>
          <w:rStyle w:val="Bold"/>
          <w:b w:val="0"/>
          <w:bCs w:val="0"/>
          <w:szCs w:val="22"/>
        </w:rPr>
      </w:pPr>
      <w:r>
        <w:rPr>
          <w:rStyle w:val="Bold"/>
          <w:b w:val="0"/>
          <w:bCs w:val="0"/>
          <w:szCs w:val="22"/>
        </w:rPr>
        <w:t>Retail or design-studio partners</w:t>
      </w:r>
    </w:p>
    <w:p w14:paraId="5A57F313" w14:textId="2A780B70" w:rsidR="00E113CD" w:rsidRDefault="00E113CD">
      <w:pPr>
        <w:pStyle w:val="ListBullet"/>
        <w:numPr>
          <w:ilvl w:val="0"/>
          <w:numId w:val="133"/>
        </w:numPr>
        <w:rPr>
          <w:rStyle w:val="Bold"/>
          <w:b w:val="0"/>
          <w:bCs w:val="0"/>
          <w:szCs w:val="22"/>
        </w:rPr>
      </w:pPr>
      <w:r>
        <w:rPr>
          <w:rStyle w:val="Bold"/>
          <w:b w:val="0"/>
          <w:bCs w:val="0"/>
          <w:szCs w:val="22"/>
        </w:rPr>
        <w:t>Online presence</w:t>
      </w:r>
      <w:r w:rsidR="003F464A">
        <w:rPr>
          <w:rStyle w:val="Bold"/>
          <w:b w:val="0"/>
          <w:bCs w:val="0"/>
          <w:szCs w:val="22"/>
        </w:rPr>
        <w:t xml:space="preserve"> and visual content</w:t>
      </w:r>
    </w:p>
    <w:p w14:paraId="05E0C5C8" w14:textId="5F57E79B" w:rsidR="003F464A" w:rsidRPr="000C6041" w:rsidRDefault="003F464A">
      <w:pPr>
        <w:pStyle w:val="ListBullet"/>
        <w:numPr>
          <w:ilvl w:val="0"/>
          <w:numId w:val="133"/>
        </w:numPr>
        <w:rPr>
          <w:rStyle w:val="Bold"/>
          <w:b w:val="0"/>
          <w:bCs w:val="0"/>
          <w:szCs w:val="22"/>
        </w:rPr>
      </w:pPr>
      <w:r>
        <w:rPr>
          <w:rStyle w:val="Bold"/>
          <w:b w:val="0"/>
          <w:bCs w:val="0"/>
          <w:szCs w:val="22"/>
        </w:rPr>
        <w:t>Private demos and consult</w:t>
      </w:r>
      <w:r w:rsidR="00FD5645">
        <w:rPr>
          <w:rStyle w:val="Bold"/>
          <w:b w:val="0"/>
          <w:bCs w:val="0"/>
          <w:szCs w:val="22"/>
        </w:rPr>
        <w:t>ations</w:t>
      </w:r>
    </w:p>
    <w:p w14:paraId="50CFB37D" w14:textId="66E39FA1" w:rsidR="009C6A3E" w:rsidRDefault="009C6A3E" w:rsidP="00DC5FC0">
      <w:pPr>
        <w:pStyle w:val="ListBullet"/>
      </w:pPr>
      <w:r>
        <w:rPr>
          <w:rStyle w:val="Bold"/>
        </w:rPr>
        <w:t>Design &amp; Visualization</w:t>
      </w:r>
      <w:r w:rsidR="00DC5FC0">
        <w:t>:</w:t>
      </w:r>
      <w:r w:rsidR="00A8178D">
        <w:t xml:space="preserve"> The p</w:t>
      </w:r>
      <w:r w:rsidR="00CB7A5A">
        <w:t xml:space="preserve">ortal is </w:t>
      </w:r>
      <w:r w:rsidR="00CB7A5A">
        <w:rPr>
          <w:b/>
          <w:bCs/>
        </w:rPr>
        <w:t>visual and rule</w:t>
      </w:r>
      <w:r w:rsidR="00381FE6">
        <w:rPr>
          <w:b/>
          <w:bCs/>
        </w:rPr>
        <w:t xml:space="preserve">-based, </w:t>
      </w:r>
      <w:r w:rsidR="00111AA6">
        <w:t xml:space="preserve">fully autonomous AI. It exists to </w:t>
      </w:r>
      <w:r w:rsidR="00111AA6">
        <w:rPr>
          <w:b/>
          <w:bCs/>
        </w:rPr>
        <w:t>reduce</w:t>
      </w:r>
      <w:r w:rsidR="0034414F">
        <w:rPr>
          <w:b/>
          <w:bCs/>
        </w:rPr>
        <w:t xml:space="preserve"> uncertainty and trigger purchase confidence.</w:t>
      </w:r>
      <w:r>
        <w:t xml:space="preserve"> </w:t>
      </w:r>
      <w:r w:rsidR="009024A3">
        <w:t>customers use the Dreamscape portal to</w:t>
      </w:r>
      <w:r w:rsidR="00535FA4">
        <w:t>:</w:t>
      </w:r>
    </w:p>
    <w:p w14:paraId="2DE97238" w14:textId="54E18B99" w:rsidR="00535FA4" w:rsidRDefault="00535FA4">
      <w:pPr>
        <w:pStyle w:val="ListBullet"/>
        <w:numPr>
          <w:ilvl w:val="0"/>
          <w:numId w:val="132"/>
        </w:numPr>
      </w:pPr>
      <w:r>
        <w:t>Select a room template</w:t>
      </w:r>
      <w:r w:rsidR="00C00BE5">
        <w:t xml:space="preserve"> (bedroom, studio, office)</w:t>
      </w:r>
    </w:p>
    <w:p w14:paraId="236CD9A4" w14:textId="50FBBC88" w:rsidR="00C00BE5" w:rsidRDefault="00C00BE5">
      <w:pPr>
        <w:pStyle w:val="ListBullet"/>
        <w:numPr>
          <w:ilvl w:val="0"/>
          <w:numId w:val="132"/>
        </w:numPr>
      </w:pPr>
      <w:r>
        <w:t>Choose modular furniture components</w:t>
      </w:r>
    </w:p>
    <w:p w14:paraId="01BF63F1" w14:textId="69B247A9" w:rsidR="007C530B" w:rsidRDefault="007C530B">
      <w:pPr>
        <w:pStyle w:val="ListBullet"/>
        <w:numPr>
          <w:ilvl w:val="0"/>
          <w:numId w:val="132"/>
        </w:numPr>
      </w:pPr>
      <w:r>
        <w:t>Apply theme skins (color, textures, lighting)</w:t>
      </w:r>
    </w:p>
    <w:p w14:paraId="3CC3C562" w14:textId="2835319E" w:rsidR="007C530B" w:rsidRDefault="002D6C7C">
      <w:pPr>
        <w:pStyle w:val="ListBullet"/>
        <w:numPr>
          <w:ilvl w:val="0"/>
          <w:numId w:val="132"/>
        </w:numPr>
      </w:pPr>
      <w:r>
        <w:t>View a full-room visual preview</w:t>
      </w:r>
    </w:p>
    <w:p w14:paraId="054AA8F6" w14:textId="31B8268C" w:rsidR="00DC5FC0" w:rsidRDefault="002D6C7C">
      <w:pPr>
        <w:pStyle w:val="ListBullet"/>
        <w:numPr>
          <w:ilvl w:val="0"/>
          <w:numId w:val="132"/>
        </w:numPr>
      </w:pPr>
      <w:r>
        <w:t>See a dynamically generated price</w:t>
      </w:r>
    </w:p>
    <w:p w14:paraId="1C40A6EF" w14:textId="32B7F213" w:rsidR="00DC5FC0" w:rsidRDefault="004A7290" w:rsidP="00DC5FC0">
      <w:pPr>
        <w:pStyle w:val="ListBullet"/>
      </w:pPr>
      <w:r>
        <w:rPr>
          <w:rStyle w:val="Bold"/>
        </w:rPr>
        <w:t>Design and Approval</w:t>
      </w:r>
      <w:r w:rsidR="00DC5FC0">
        <w:t xml:space="preserve">: </w:t>
      </w:r>
      <w:r w:rsidR="000C0E1A">
        <w:t>This step co</w:t>
      </w:r>
      <w:r w:rsidR="00882A58">
        <w:t>n</w:t>
      </w:r>
      <w:r w:rsidR="000C0E1A">
        <w:t>verts interest into committed demand and protects cash flow</w:t>
      </w:r>
      <w:r w:rsidR="00882A58">
        <w:t>. Once the customer approves the design:</w:t>
      </w:r>
    </w:p>
    <w:p w14:paraId="6F019D7E" w14:textId="7995E00D" w:rsidR="00882A58" w:rsidRDefault="00481CA6">
      <w:pPr>
        <w:pStyle w:val="ListBullet"/>
        <w:numPr>
          <w:ilvl w:val="0"/>
          <w:numId w:val="134"/>
        </w:numPr>
      </w:pPr>
      <w:r>
        <w:t xml:space="preserve">A </w:t>
      </w:r>
      <w:r>
        <w:rPr>
          <w:b/>
          <w:bCs/>
        </w:rPr>
        <w:t xml:space="preserve">30-50% non-refundable deposit </w:t>
      </w:r>
      <w:r>
        <w:t>is collected</w:t>
      </w:r>
      <w:r w:rsidR="00D672D1">
        <w:t>.</w:t>
      </w:r>
    </w:p>
    <w:p w14:paraId="62247C09" w14:textId="663C94D2" w:rsidR="00D672D1" w:rsidRDefault="00D672D1">
      <w:pPr>
        <w:pStyle w:val="ListBullet"/>
        <w:numPr>
          <w:ilvl w:val="0"/>
          <w:numId w:val="134"/>
        </w:numPr>
      </w:pPr>
      <w:r>
        <w:t>The design is locked for production</w:t>
      </w:r>
    </w:p>
    <w:p w14:paraId="7B734767" w14:textId="759D2724" w:rsidR="00D672D1" w:rsidRDefault="00D672D1">
      <w:pPr>
        <w:pStyle w:val="ListBullet"/>
        <w:numPr>
          <w:ilvl w:val="0"/>
          <w:numId w:val="134"/>
        </w:numPr>
      </w:pPr>
      <w:r>
        <w:t>Pricing and specifications are finalized</w:t>
      </w:r>
    </w:p>
    <w:p w14:paraId="479F35E8" w14:textId="56642426" w:rsidR="007F39EB" w:rsidRDefault="003D58DE" w:rsidP="007F39EB">
      <w:pPr>
        <w:pStyle w:val="ListBullet"/>
      </w:pPr>
      <w:r>
        <w:rPr>
          <w:rStyle w:val="Bold"/>
        </w:rPr>
        <w:t>Manufacturing</w:t>
      </w:r>
      <w:r w:rsidR="00DC5FC0">
        <w:t xml:space="preserve">: </w:t>
      </w:r>
      <w:r w:rsidR="00AD6199">
        <w:t>Because components are modular, production efficiency improves over time without reducing customization options</w:t>
      </w:r>
      <w:r w:rsidR="00D84605">
        <w:t xml:space="preserve">. Production begins </w:t>
      </w:r>
      <w:r w:rsidR="00D84605">
        <w:rPr>
          <w:b/>
          <w:bCs/>
        </w:rPr>
        <w:t>only after deposit conf</w:t>
      </w:r>
      <w:r w:rsidR="007F39EB">
        <w:rPr>
          <w:b/>
          <w:bCs/>
        </w:rPr>
        <w:t>irmation.</w:t>
      </w:r>
      <w:r w:rsidR="007F39EB">
        <w:t xml:space="preserve"> Key principles are:</w:t>
      </w:r>
    </w:p>
    <w:p w14:paraId="52BAD777" w14:textId="3CB2EB5D" w:rsidR="007F39EB" w:rsidRDefault="007F39EB">
      <w:pPr>
        <w:pStyle w:val="ListBullet"/>
        <w:numPr>
          <w:ilvl w:val="0"/>
          <w:numId w:val="135"/>
        </w:numPr>
      </w:pPr>
      <w:r>
        <w:t>Modular compo</w:t>
      </w:r>
      <w:r w:rsidR="00CA3B70">
        <w:t>nents built using standardized rules</w:t>
      </w:r>
    </w:p>
    <w:p w14:paraId="04A09D6D" w14:textId="7BA1586C" w:rsidR="00CA3B70" w:rsidRDefault="00CA3B70">
      <w:pPr>
        <w:pStyle w:val="ListBullet"/>
        <w:numPr>
          <w:ilvl w:val="0"/>
          <w:numId w:val="135"/>
        </w:numPr>
      </w:pPr>
      <w:r>
        <w:t>Limited SKU set in early stages</w:t>
      </w:r>
    </w:p>
    <w:p w14:paraId="5B4049E1" w14:textId="544E4FE8" w:rsidR="00BF34B3" w:rsidRDefault="00BF34B3">
      <w:pPr>
        <w:pStyle w:val="ListBullet"/>
        <w:numPr>
          <w:ilvl w:val="0"/>
          <w:numId w:val="135"/>
        </w:numPr>
      </w:pPr>
      <w:r>
        <w:lastRenderedPageBreak/>
        <w:t>Combination of in-house prototyping and manufact</w:t>
      </w:r>
      <w:r w:rsidR="00241BFB">
        <w:t>uring partners</w:t>
      </w:r>
    </w:p>
    <w:p w14:paraId="03A8D582" w14:textId="7A8E8DC3" w:rsidR="00241BFB" w:rsidRDefault="00241BFB">
      <w:pPr>
        <w:pStyle w:val="ListBullet"/>
        <w:numPr>
          <w:ilvl w:val="0"/>
          <w:numId w:val="135"/>
        </w:numPr>
      </w:pPr>
      <w:r>
        <w:t>Quality control perfor</w:t>
      </w:r>
      <w:r w:rsidR="0075621E">
        <w:t>med before shipment</w:t>
      </w:r>
    </w:p>
    <w:p w14:paraId="7241C9E9" w14:textId="1AD3B78F" w:rsidR="00DC5FC0" w:rsidRDefault="0075621E" w:rsidP="00DC5FC0">
      <w:pPr>
        <w:pStyle w:val="ListBullet"/>
      </w:pPr>
      <w:r>
        <w:rPr>
          <w:rStyle w:val="Bold"/>
        </w:rPr>
        <w:t xml:space="preserve">Delivery </w:t>
      </w:r>
      <w:r w:rsidR="00603B3E">
        <w:rPr>
          <w:rStyle w:val="Bold"/>
        </w:rPr>
        <w:t>and installation</w:t>
      </w:r>
      <w:r w:rsidR="00DC5FC0">
        <w:t xml:space="preserve">: </w:t>
      </w:r>
      <w:r w:rsidR="00603B3E">
        <w:t xml:space="preserve">Installation is treated as part of the </w:t>
      </w:r>
      <w:r w:rsidR="00603B3E">
        <w:rPr>
          <w:b/>
          <w:bCs/>
        </w:rPr>
        <w:t>experi</w:t>
      </w:r>
      <w:r w:rsidR="001C048C">
        <w:rPr>
          <w:b/>
          <w:bCs/>
        </w:rPr>
        <w:t xml:space="preserve">ence, </w:t>
      </w:r>
      <w:r w:rsidR="001C048C">
        <w:t>not just logistics. Depending on the product tier:</w:t>
      </w:r>
    </w:p>
    <w:p w14:paraId="7B53D923" w14:textId="6A67E545" w:rsidR="00A4229A" w:rsidRDefault="00A4229A">
      <w:pPr>
        <w:pStyle w:val="ListBullet"/>
        <w:numPr>
          <w:ilvl w:val="0"/>
          <w:numId w:val="136"/>
        </w:numPr>
      </w:pPr>
      <w:r>
        <w:t>Standardized delivery via third-party logistics</w:t>
      </w:r>
    </w:p>
    <w:p w14:paraId="4C0F26C1" w14:textId="3705CAA2" w:rsidR="00583B11" w:rsidRDefault="00583B11">
      <w:pPr>
        <w:pStyle w:val="ListBullet"/>
        <w:numPr>
          <w:ilvl w:val="0"/>
          <w:numId w:val="136"/>
        </w:numPr>
      </w:pPr>
      <w:r>
        <w:t xml:space="preserve">White-glove </w:t>
      </w:r>
      <w:r w:rsidR="006B496C">
        <w:t>delivery and on-site installation for premium orders</w:t>
      </w:r>
    </w:p>
    <w:p w14:paraId="60EBDE03" w14:textId="1900F90C" w:rsidR="00DC5FC0" w:rsidRDefault="00F06A9D" w:rsidP="00DC5FC0">
      <w:pPr>
        <w:pStyle w:val="ListBullet"/>
      </w:pPr>
      <w:r>
        <w:rPr>
          <w:rStyle w:val="Bold"/>
        </w:rPr>
        <w:t>Post-Delivery Opp</w:t>
      </w:r>
      <w:r w:rsidR="006F01E4">
        <w:rPr>
          <w:rStyle w:val="Bold"/>
        </w:rPr>
        <w:t>ortunities</w:t>
      </w:r>
      <w:r w:rsidR="00DC5FC0">
        <w:t xml:space="preserve">: </w:t>
      </w:r>
      <w:r w:rsidR="006F01E4">
        <w:t>After delivery:</w:t>
      </w:r>
    </w:p>
    <w:p w14:paraId="55DFD823" w14:textId="2E52A952" w:rsidR="006C4193" w:rsidRDefault="006C4193">
      <w:pPr>
        <w:pStyle w:val="ListBullet"/>
        <w:numPr>
          <w:ilvl w:val="0"/>
          <w:numId w:val="137"/>
        </w:numPr>
      </w:pPr>
      <w:r>
        <w:t>Customers may purchase upgrades or new modules</w:t>
      </w:r>
    </w:p>
    <w:p w14:paraId="2736476D" w14:textId="68ADDDF3" w:rsidR="006C4193" w:rsidRDefault="006C4193">
      <w:pPr>
        <w:pStyle w:val="ListBullet"/>
        <w:numPr>
          <w:ilvl w:val="0"/>
          <w:numId w:val="137"/>
        </w:numPr>
      </w:pPr>
      <w:r>
        <w:t>Furniture can be expanded</w:t>
      </w:r>
      <w:r w:rsidR="00BF0C43">
        <w:t>, reconfigured, or refreshed</w:t>
      </w:r>
    </w:p>
    <w:p w14:paraId="41A5656A" w14:textId="4B106F49" w:rsidR="00BF0C43" w:rsidRDefault="00BF0C43">
      <w:pPr>
        <w:pStyle w:val="ListBullet"/>
        <w:numPr>
          <w:ilvl w:val="0"/>
          <w:numId w:val="137"/>
        </w:numPr>
      </w:pPr>
      <w:r>
        <w:t>Long-term relationship</w:t>
      </w:r>
      <w:r w:rsidR="00350747">
        <w:t xml:space="preserve"> replaces one-time sales</w:t>
      </w:r>
    </w:p>
    <w:p w14:paraId="53B1085C" w14:textId="294B89D7" w:rsidR="00F161A2" w:rsidRDefault="00E203E4" w:rsidP="00DC5FC0">
      <w:pPr>
        <w:pStyle w:val="ListBullet"/>
      </w:pPr>
      <w:r>
        <w:rPr>
          <w:rStyle w:val="Bold"/>
        </w:rPr>
        <w:t>Organizational Structure</w:t>
      </w:r>
      <w:r w:rsidR="00DC5FC0">
        <w:t>:</w:t>
      </w:r>
      <w:r w:rsidR="00305F6D">
        <w:t xml:space="preserve"> Headcount</w:t>
      </w:r>
      <w:r w:rsidR="0013035D">
        <w:t xml:space="preserve"> remains lean until demand justifies expansion.</w:t>
      </w:r>
      <w:r w:rsidR="00DC5FC0">
        <w:t xml:space="preserve"> </w:t>
      </w:r>
      <w:r w:rsidR="0035447D">
        <w:t>Core roles (early stage)</w:t>
      </w:r>
    </w:p>
    <w:p w14:paraId="6BD27A54" w14:textId="1088E916" w:rsidR="00DC5A87" w:rsidRDefault="00DC5A87">
      <w:pPr>
        <w:pStyle w:val="ListBullet"/>
        <w:numPr>
          <w:ilvl w:val="0"/>
          <w:numId w:val="138"/>
        </w:numPr>
      </w:pPr>
      <w:r>
        <w:t>Founder / CEO – vision, design direction, partnerships</w:t>
      </w:r>
      <w:r w:rsidR="0023438F">
        <w:t>, final decisions</w:t>
      </w:r>
    </w:p>
    <w:p w14:paraId="34A01489" w14:textId="7098B2FF" w:rsidR="0023438F" w:rsidRDefault="0023438F">
      <w:pPr>
        <w:pStyle w:val="ListBullet"/>
        <w:numPr>
          <w:ilvl w:val="0"/>
          <w:numId w:val="138"/>
        </w:numPr>
      </w:pPr>
      <w:r>
        <w:t>Design lead- modular concepts, themes</w:t>
      </w:r>
      <w:r w:rsidR="00213E32">
        <w:t>, product consistency</w:t>
      </w:r>
    </w:p>
    <w:p w14:paraId="084767C9" w14:textId="189A91CD" w:rsidR="00213E32" w:rsidRDefault="00213E32">
      <w:pPr>
        <w:pStyle w:val="ListBullet"/>
        <w:numPr>
          <w:ilvl w:val="0"/>
          <w:numId w:val="138"/>
        </w:numPr>
      </w:pPr>
      <w:r>
        <w:t xml:space="preserve">Technology lead / </w:t>
      </w:r>
      <w:r w:rsidR="00FF76A1">
        <w:t>C</w:t>
      </w:r>
      <w:r>
        <w:t>ontractor</w:t>
      </w:r>
      <w:r w:rsidR="00FF76A1">
        <w:t>- portal MVP and maintenance</w:t>
      </w:r>
    </w:p>
    <w:p w14:paraId="09675246" w14:textId="5B690306" w:rsidR="00FF76A1" w:rsidRDefault="00CA1711">
      <w:pPr>
        <w:pStyle w:val="ListBullet"/>
        <w:numPr>
          <w:ilvl w:val="0"/>
          <w:numId w:val="138"/>
        </w:numPr>
      </w:pPr>
      <w:r>
        <w:t>Manufacturing Partner(s)- production and finishing</w:t>
      </w:r>
    </w:p>
    <w:p w14:paraId="1E5DA4E1" w14:textId="615B037E" w:rsidR="001A2C46" w:rsidRDefault="000B2C39">
      <w:pPr>
        <w:pStyle w:val="ListBullet"/>
        <w:numPr>
          <w:ilvl w:val="0"/>
          <w:numId w:val="138"/>
        </w:numPr>
      </w:pPr>
      <w:r>
        <w:t>Operations / logistics support- order coordination and delivery</w:t>
      </w:r>
    </w:p>
    <w:p w14:paraId="14C6E4A0" w14:textId="1B625EF5" w:rsidR="001A2C46" w:rsidRDefault="00843CA3">
      <w:pPr>
        <w:pStyle w:val="ListBullet"/>
        <w:numPr>
          <w:ilvl w:val="0"/>
          <w:numId w:val="139"/>
        </w:numPr>
      </w:pPr>
      <w:r>
        <w:rPr>
          <w:b/>
          <w:bCs/>
        </w:rPr>
        <w:t>Facilities &amp; Physical Assets</w:t>
      </w:r>
      <w:r w:rsidR="00F2430B">
        <w:rPr>
          <w:b/>
          <w:bCs/>
        </w:rPr>
        <w:t xml:space="preserve">: </w:t>
      </w:r>
      <w:r w:rsidR="00F2430B">
        <w:t xml:space="preserve">Exhibit furniture is treated as </w:t>
      </w:r>
      <w:r w:rsidR="00F2430B">
        <w:rPr>
          <w:b/>
          <w:bCs/>
        </w:rPr>
        <w:t>Reusable operational assets,</w:t>
      </w:r>
      <w:r w:rsidR="00F2430B">
        <w:t xml:space="preserve"> not </w:t>
      </w:r>
      <w:r w:rsidR="00120C95">
        <w:t>sank</w:t>
      </w:r>
      <w:r w:rsidR="00F2430B">
        <w:t xml:space="preserve"> costs.</w:t>
      </w:r>
      <w:r w:rsidR="00120C95">
        <w:t xml:space="preserve"> Dreamscape does </w:t>
      </w:r>
      <w:r w:rsidR="00120C95">
        <w:rPr>
          <w:b/>
          <w:bCs/>
        </w:rPr>
        <w:t>not</w:t>
      </w:r>
      <w:r w:rsidR="00530435">
        <w:t xml:space="preserve"> operate traditional retail stores early.</w:t>
      </w:r>
      <w:r w:rsidR="00225CC7">
        <w:t xml:space="preserve"> Instead, facilities include:</w:t>
      </w:r>
    </w:p>
    <w:p w14:paraId="470947ED" w14:textId="3F259E11" w:rsidR="00530435" w:rsidRDefault="00225CC7">
      <w:pPr>
        <w:pStyle w:val="ListBullet"/>
        <w:numPr>
          <w:ilvl w:val="0"/>
          <w:numId w:val="140"/>
        </w:numPr>
      </w:pPr>
      <w:r>
        <w:t>Small workshop or sha</w:t>
      </w:r>
      <w:r w:rsidR="00BF5337">
        <w:t>red studio</w:t>
      </w:r>
    </w:p>
    <w:p w14:paraId="746E8D54" w14:textId="22710400" w:rsidR="00BF5337" w:rsidRDefault="00BF5337">
      <w:pPr>
        <w:pStyle w:val="ListBullet"/>
        <w:numPr>
          <w:ilvl w:val="0"/>
          <w:numId w:val="140"/>
        </w:numPr>
      </w:pPr>
      <w:r>
        <w:t>Storage for prototypes and exhibit pieces</w:t>
      </w:r>
    </w:p>
    <w:p w14:paraId="4865C056" w14:textId="25C50A1C" w:rsidR="00BF5337" w:rsidRDefault="00BF5337">
      <w:pPr>
        <w:pStyle w:val="ListBullet"/>
        <w:numPr>
          <w:ilvl w:val="0"/>
          <w:numId w:val="140"/>
        </w:numPr>
      </w:pPr>
      <w:r>
        <w:t>Space for private viewings and photography</w:t>
      </w:r>
    </w:p>
    <w:p w14:paraId="68506678" w14:textId="7CD7F6BB" w:rsidR="0046282C" w:rsidRDefault="0046282C">
      <w:pPr>
        <w:pStyle w:val="ListBullet"/>
        <w:numPr>
          <w:ilvl w:val="0"/>
          <w:numId w:val="139"/>
        </w:numPr>
      </w:pPr>
      <w:r>
        <w:rPr>
          <w:b/>
          <w:bCs/>
        </w:rPr>
        <w:t xml:space="preserve">Technology </w:t>
      </w:r>
      <w:r w:rsidR="00FE0827">
        <w:rPr>
          <w:b/>
          <w:bCs/>
        </w:rPr>
        <w:t xml:space="preserve">operations: </w:t>
      </w:r>
      <w:r w:rsidR="00FE0827">
        <w:t xml:space="preserve">Technology development is </w:t>
      </w:r>
      <w:r w:rsidR="00FE0827">
        <w:rPr>
          <w:b/>
          <w:bCs/>
        </w:rPr>
        <w:t xml:space="preserve">phased </w:t>
      </w:r>
      <w:r w:rsidR="00FE0827">
        <w:t xml:space="preserve">to avoid over-investment. </w:t>
      </w:r>
      <w:r w:rsidR="00967967">
        <w:t>Portal responsibilities are:</w:t>
      </w:r>
    </w:p>
    <w:p w14:paraId="0C8A8CD1" w14:textId="4EB5D41B" w:rsidR="00967967" w:rsidRDefault="00AE5094">
      <w:pPr>
        <w:pStyle w:val="ListBullet"/>
        <w:numPr>
          <w:ilvl w:val="0"/>
          <w:numId w:val="141"/>
        </w:numPr>
      </w:pPr>
      <w:r>
        <w:t>Visualization</w:t>
      </w:r>
    </w:p>
    <w:p w14:paraId="37ECAA75" w14:textId="4DA2FE57" w:rsidR="00AE5094" w:rsidRDefault="00AE5094">
      <w:pPr>
        <w:pStyle w:val="ListBullet"/>
        <w:numPr>
          <w:ilvl w:val="0"/>
          <w:numId w:val="141"/>
        </w:numPr>
      </w:pPr>
      <w:r>
        <w:t>Pricing output</w:t>
      </w:r>
    </w:p>
    <w:p w14:paraId="16669239" w14:textId="5B087AA2" w:rsidR="00AE5094" w:rsidRDefault="00AE5094">
      <w:pPr>
        <w:pStyle w:val="ListBullet"/>
        <w:numPr>
          <w:ilvl w:val="0"/>
          <w:numId w:val="141"/>
        </w:numPr>
      </w:pPr>
      <w:r>
        <w:t>Design approval</w:t>
      </w:r>
    </w:p>
    <w:p w14:paraId="3E6267D9" w14:textId="422B320A" w:rsidR="00AE5094" w:rsidRDefault="00AE5094">
      <w:pPr>
        <w:pStyle w:val="ListBullet"/>
        <w:numPr>
          <w:ilvl w:val="0"/>
          <w:numId w:val="141"/>
        </w:numPr>
      </w:pPr>
      <w:r>
        <w:lastRenderedPageBreak/>
        <w:t>Deposit tri</w:t>
      </w:r>
      <w:r w:rsidR="00AB1032">
        <w:t>gger</w:t>
      </w:r>
    </w:p>
    <w:p w14:paraId="333AAED7" w14:textId="74BD3F9B" w:rsidR="00AB1032" w:rsidRDefault="00AB1032" w:rsidP="00AB1032">
      <w:pPr>
        <w:pStyle w:val="ListBullet"/>
        <w:numPr>
          <w:ilvl w:val="0"/>
          <w:numId w:val="0"/>
        </w:numPr>
        <w:ind w:left="360" w:hanging="360"/>
      </w:pPr>
      <w:r>
        <w:t>What the portal does not do</w:t>
      </w:r>
      <w:r w:rsidR="00D362DF">
        <w:t xml:space="preserve"> early is:</w:t>
      </w:r>
    </w:p>
    <w:p w14:paraId="36B496B8" w14:textId="601D57FB" w:rsidR="00D362DF" w:rsidRDefault="00D362DF">
      <w:pPr>
        <w:pStyle w:val="ListBullet"/>
        <w:numPr>
          <w:ilvl w:val="0"/>
          <w:numId w:val="142"/>
        </w:numPr>
      </w:pPr>
      <w:r>
        <w:t>Manufacturing automation</w:t>
      </w:r>
    </w:p>
    <w:p w14:paraId="07703265" w14:textId="0CEF1025" w:rsidR="00D362DF" w:rsidRDefault="00DF4DC6">
      <w:pPr>
        <w:pStyle w:val="ListBullet"/>
        <w:numPr>
          <w:ilvl w:val="0"/>
          <w:numId w:val="142"/>
        </w:numPr>
      </w:pPr>
      <w:r>
        <w:t xml:space="preserve">Structural engineering </w:t>
      </w:r>
    </w:p>
    <w:p w14:paraId="3B742B75" w14:textId="3C011785" w:rsidR="00DF4DC6" w:rsidRDefault="00DF4DC6">
      <w:pPr>
        <w:pStyle w:val="ListBullet"/>
        <w:numPr>
          <w:ilvl w:val="0"/>
          <w:numId w:val="142"/>
        </w:numPr>
      </w:pPr>
      <w:r>
        <w:t>Inventory optimization</w:t>
      </w:r>
    </w:p>
    <w:p w14:paraId="67FD21A4" w14:textId="71D57C5E" w:rsidR="00DF4DC6" w:rsidRDefault="006F084D">
      <w:pPr>
        <w:pStyle w:val="ListBullet"/>
        <w:numPr>
          <w:ilvl w:val="0"/>
          <w:numId w:val="142"/>
        </w:numPr>
      </w:pPr>
      <w:r>
        <w:t>A</w:t>
      </w:r>
      <w:r w:rsidR="00DF4DC6">
        <w:t>uton</w:t>
      </w:r>
      <w:r>
        <w:t>omous creativ</w:t>
      </w:r>
      <w:r w:rsidR="00006A2B">
        <w:t>it</w:t>
      </w:r>
      <w:r>
        <w:t>y</w:t>
      </w:r>
    </w:p>
    <w:p w14:paraId="7A0F2C0F" w14:textId="2C4EBF5F" w:rsidR="00006A2B" w:rsidRDefault="00C35D3A">
      <w:pPr>
        <w:pStyle w:val="ListBullet"/>
        <w:numPr>
          <w:ilvl w:val="0"/>
          <w:numId w:val="139"/>
        </w:numPr>
      </w:pPr>
      <w:r>
        <w:rPr>
          <w:b/>
          <w:bCs/>
        </w:rPr>
        <w:t>Inventory and Supply Chain Strategy</w:t>
      </w:r>
      <w:r w:rsidR="00106B57">
        <w:rPr>
          <w:b/>
          <w:bCs/>
        </w:rPr>
        <w:t xml:space="preserve">: </w:t>
      </w:r>
      <w:r w:rsidR="00106B57">
        <w:t>This model minimizes working capital requirements</w:t>
      </w:r>
      <w:r w:rsidR="003553F9">
        <w:t>.</w:t>
      </w:r>
    </w:p>
    <w:p w14:paraId="62469A54" w14:textId="7E842D32" w:rsidR="003553F9" w:rsidRDefault="003553F9">
      <w:pPr>
        <w:pStyle w:val="ListBullet"/>
        <w:numPr>
          <w:ilvl w:val="0"/>
          <w:numId w:val="143"/>
        </w:numPr>
      </w:pPr>
      <w:r>
        <w:t>No mass inventory held</w:t>
      </w:r>
    </w:p>
    <w:p w14:paraId="7B12D960" w14:textId="32B04D7C" w:rsidR="003553F9" w:rsidRDefault="003553F9">
      <w:pPr>
        <w:pStyle w:val="ListBullet"/>
        <w:numPr>
          <w:ilvl w:val="0"/>
          <w:numId w:val="143"/>
        </w:numPr>
      </w:pPr>
      <w:r>
        <w:t xml:space="preserve">Materials sourced </w:t>
      </w:r>
      <w:proofErr w:type="gramStart"/>
      <w:r>
        <w:t>per</w:t>
      </w:r>
      <w:proofErr w:type="gramEnd"/>
      <w:r>
        <w:t xml:space="preserve"> confirmed order</w:t>
      </w:r>
    </w:p>
    <w:p w14:paraId="03CC73D6" w14:textId="26E42AA2" w:rsidR="003553F9" w:rsidRDefault="004C6BA1">
      <w:pPr>
        <w:pStyle w:val="ListBullet"/>
        <w:numPr>
          <w:ilvl w:val="0"/>
          <w:numId w:val="143"/>
        </w:numPr>
      </w:pPr>
      <w:r>
        <w:t>Modular components reused across designs</w:t>
      </w:r>
    </w:p>
    <w:p w14:paraId="48DC1C64" w14:textId="11BAE553" w:rsidR="004C6BA1" w:rsidRDefault="00F91F12">
      <w:pPr>
        <w:pStyle w:val="ListBullet"/>
        <w:numPr>
          <w:ilvl w:val="0"/>
          <w:numId w:val="143"/>
        </w:numPr>
      </w:pPr>
      <w:r>
        <w:t>E</w:t>
      </w:r>
      <w:r w:rsidR="004C6BA1">
        <w:t>x</w:t>
      </w:r>
      <w:r>
        <w:t>hibit pieces redeployed across sales, rentals, and showcase</w:t>
      </w:r>
      <w:r w:rsidR="00347D63">
        <w:t>s</w:t>
      </w:r>
    </w:p>
    <w:p w14:paraId="61795804" w14:textId="6B1BAE1B" w:rsidR="00AD14DD" w:rsidRDefault="00AD14DD">
      <w:pPr>
        <w:pStyle w:val="ListBullet"/>
        <w:numPr>
          <w:ilvl w:val="0"/>
          <w:numId w:val="139"/>
        </w:numPr>
      </w:pPr>
      <w:r w:rsidRPr="00C276BA">
        <w:rPr>
          <w:b/>
          <w:bCs/>
        </w:rPr>
        <w:t>Risk Management and Controls</w:t>
      </w:r>
      <w:r w:rsidR="00C276BA">
        <w:t>: Operational risk is managed through:</w:t>
      </w:r>
    </w:p>
    <w:p w14:paraId="03A6E35C" w14:textId="48832C30" w:rsidR="00E1263E" w:rsidRDefault="00E1263E">
      <w:pPr>
        <w:pStyle w:val="ListBullet"/>
        <w:numPr>
          <w:ilvl w:val="0"/>
          <w:numId w:val="144"/>
        </w:numPr>
      </w:pPr>
      <w:r>
        <w:t>Deposit-based production</w:t>
      </w:r>
    </w:p>
    <w:p w14:paraId="051C24BD" w14:textId="4026C7BE" w:rsidR="00E1263E" w:rsidRDefault="00E1263E">
      <w:pPr>
        <w:pStyle w:val="ListBullet"/>
        <w:numPr>
          <w:ilvl w:val="0"/>
          <w:numId w:val="144"/>
        </w:numPr>
      </w:pPr>
      <w:r>
        <w:t>Modular standardization</w:t>
      </w:r>
    </w:p>
    <w:p w14:paraId="110AF7DE" w14:textId="2C065921" w:rsidR="00E1263E" w:rsidRDefault="00C465AB">
      <w:pPr>
        <w:pStyle w:val="ListBullet"/>
        <w:numPr>
          <w:ilvl w:val="0"/>
          <w:numId w:val="144"/>
        </w:numPr>
      </w:pPr>
      <w:r>
        <w:t>L</w:t>
      </w:r>
      <w:r w:rsidR="00E1263E">
        <w:t>imited</w:t>
      </w:r>
      <w:r>
        <w:t xml:space="preserve"> early product scope</w:t>
      </w:r>
    </w:p>
    <w:p w14:paraId="399C1789" w14:textId="504393CF" w:rsidR="00C465AB" w:rsidRDefault="00C465AB">
      <w:pPr>
        <w:pStyle w:val="ListBullet"/>
        <w:numPr>
          <w:ilvl w:val="0"/>
          <w:numId w:val="144"/>
        </w:numPr>
      </w:pPr>
      <w:r>
        <w:t>Phased scaling</w:t>
      </w:r>
    </w:p>
    <w:p w14:paraId="167C3377" w14:textId="6ABCB33C" w:rsidR="00C465AB" w:rsidRDefault="008129C8">
      <w:pPr>
        <w:pStyle w:val="ListBullet"/>
        <w:numPr>
          <w:ilvl w:val="0"/>
          <w:numId w:val="144"/>
        </w:numPr>
      </w:pPr>
      <w:r>
        <w:t>P</w:t>
      </w:r>
      <w:r w:rsidR="00C465AB">
        <w:t>artner</w:t>
      </w:r>
      <w:r>
        <w:t>-assumed logistics and financing risks</w:t>
      </w:r>
    </w:p>
    <w:p w14:paraId="6107E2EE" w14:textId="2E05A5E5" w:rsidR="008129C8" w:rsidRDefault="00B66868">
      <w:pPr>
        <w:pStyle w:val="ListBullet"/>
        <w:numPr>
          <w:ilvl w:val="0"/>
          <w:numId w:val="139"/>
        </w:numPr>
      </w:pPr>
      <w:r>
        <w:rPr>
          <w:b/>
          <w:bCs/>
        </w:rPr>
        <w:t xml:space="preserve">Scalability Plan: </w:t>
      </w:r>
      <w:r>
        <w:t xml:space="preserve">this allows Dreamscape to scale </w:t>
      </w:r>
      <w:r w:rsidR="00C85A4F">
        <w:rPr>
          <w:b/>
          <w:bCs/>
        </w:rPr>
        <w:t>without breaking operations or brand positioning.</w:t>
      </w:r>
    </w:p>
    <w:p w14:paraId="5CFCB52C" w14:textId="77777777" w:rsidR="006F084D" w:rsidRDefault="006F084D" w:rsidP="006F084D">
      <w:pPr>
        <w:pStyle w:val="ListBullet"/>
        <w:numPr>
          <w:ilvl w:val="0"/>
          <w:numId w:val="0"/>
        </w:numPr>
        <w:ind w:left="720"/>
      </w:pPr>
    </w:p>
    <w:p w14:paraId="499A8125" w14:textId="77777777" w:rsidR="00F161A2" w:rsidRPr="007E6C46" w:rsidRDefault="007E6C46" w:rsidP="007E6C46">
      <w:pPr>
        <w:pStyle w:val="Heading1"/>
      </w:pPr>
      <w:bookmarkStart w:id="6" w:name="_Toc197437043"/>
      <w:r w:rsidRPr="007E6C46">
        <w:t>Marketing and sales plan</w:t>
      </w:r>
      <w:bookmarkEnd w:id="6"/>
      <w:r w:rsidRPr="007E6C46">
        <w:t xml:space="preserve"> </w:t>
      </w:r>
    </w:p>
    <w:p w14:paraId="47594C78" w14:textId="70E1D2D1" w:rsidR="00F161A2" w:rsidRDefault="00DC5FC0" w:rsidP="00F161A2">
      <w:r w:rsidRPr="00DC5FC0">
        <w:t xml:space="preserve">Promoting the business, whether through generating leads or traffic to a website or store, is one of the most important functions of any business. </w:t>
      </w:r>
      <w:r w:rsidR="00073447">
        <w:t xml:space="preserve">Dreamscape’s marketing goal is </w:t>
      </w:r>
      <w:r w:rsidR="00A67105">
        <w:rPr>
          <w:b/>
          <w:bCs/>
        </w:rPr>
        <w:t>not volume traffic</w:t>
      </w:r>
      <w:r w:rsidR="00535DE3">
        <w:rPr>
          <w:b/>
          <w:bCs/>
        </w:rPr>
        <w:t xml:space="preserve">. </w:t>
      </w:r>
      <w:r w:rsidR="007060B0">
        <w:t xml:space="preserve">It is to </w:t>
      </w:r>
      <w:r w:rsidR="00F83C05">
        <w:t>create belief, desire</w:t>
      </w:r>
      <w:r w:rsidR="00F0715C">
        <w:t xml:space="preserve">, </w:t>
      </w:r>
      <w:r w:rsidR="00340141">
        <w:t>and confidence in a premium, unfamiliar product ca</w:t>
      </w:r>
      <w:r w:rsidR="00365F1E">
        <w:t>tegory and convert</w:t>
      </w:r>
      <w:r w:rsidR="002D496A">
        <w:t xml:space="preserve"> a small number of high-intent customers into comm</w:t>
      </w:r>
      <w:r w:rsidR="00725EE7">
        <w:t>itted buyers.</w:t>
      </w:r>
      <w:r w:rsidR="00AA682A">
        <w:t xml:space="preserve"> </w:t>
      </w:r>
    </w:p>
    <w:p w14:paraId="7AACAEF7" w14:textId="1ED20192" w:rsidR="00FB78F8" w:rsidRPr="00620DA0" w:rsidRDefault="00EA314C" w:rsidP="00F161A2">
      <w:r>
        <w:t xml:space="preserve">We </w:t>
      </w:r>
      <w:r w:rsidR="00300E3E">
        <w:t>position</w:t>
      </w:r>
      <w:r w:rsidR="00620DA0">
        <w:t xml:space="preserve"> ourselves as </w:t>
      </w:r>
      <w:r w:rsidR="00620DA0">
        <w:rPr>
          <w:b/>
          <w:bCs/>
        </w:rPr>
        <w:t xml:space="preserve">functional art, </w:t>
      </w:r>
      <w:r w:rsidR="00620DA0">
        <w:t>not traditional furniture.</w:t>
      </w:r>
      <w:r w:rsidR="00400009">
        <w:t xml:space="preserve"> </w:t>
      </w:r>
      <w:r w:rsidR="00E449BE">
        <w:t>For instance, we don’t sell furniture pieces</w:t>
      </w:r>
      <w:r w:rsidR="00193524">
        <w:t xml:space="preserve">. We create immersive environments built from modular, </w:t>
      </w:r>
      <w:r w:rsidR="00193524">
        <w:lastRenderedPageBreak/>
        <w:t>customiza</w:t>
      </w:r>
      <w:r w:rsidR="008F16BE">
        <w:t xml:space="preserve">ble systems that bring people’s dreams into their homes. </w:t>
      </w:r>
      <w:r w:rsidR="00FB1146">
        <w:t xml:space="preserve">We </w:t>
      </w:r>
      <w:r w:rsidR="00EF4D05">
        <w:t xml:space="preserve">use marketing channels </w:t>
      </w:r>
      <w:r w:rsidR="004B0C4D">
        <w:t>to create belief and legiti</w:t>
      </w:r>
      <w:r w:rsidR="00825ECF">
        <w:t xml:space="preserve">macy. </w:t>
      </w:r>
      <w:r w:rsidR="005173E7">
        <w:t>We use gallery-style exhibits, partner furniture stores</w:t>
      </w:r>
      <w:r w:rsidR="00D85882">
        <w:t xml:space="preserve"> and design studios, private demos and invite</w:t>
      </w:r>
      <w:r w:rsidR="00177C95">
        <w:t xml:space="preserve">-only viewings, and professional photography </w:t>
      </w:r>
      <w:r w:rsidR="00774608">
        <w:t xml:space="preserve">and storytelling. The purpose… make </w:t>
      </w:r>
      <w:r w:rsidR="00AF071A">
        <w:t>Dreamscape feel real, premium, and inevitable.</w:t>
      </w:r>
      <w:r w:rsidR="004403F1">
        <w:t xml:space="preserve"> </w:t>
      </w:r>
      <w:r w:rsidR="00E85BB2">
        <w:t>C</w:t>
      </w:r>
      <w:r w:rsidR="004403F1">
        <w:t>ustomer</w:t>
      </w:r>
      <w:r w:rsidR="00E85BB2">
        <w:t>s encounter Dreamscape through an exhibit, partner, or visual content</w:t>
      </w:r>
      <w:r w:rsidR="005D20D0">
        <w:t>. Curiosity is mostly sparked through experience, not price.</w:t>
      </w:r>
      <w:r w:rsidR="00E07D9E">
        <w:t xml:space="preserve"> </w:t>
      </w:r>
      <w:r w:rsidR="00F94CDA">
        <w:t xml:space="preserve">In addition to marketing through </w:t>
      </w:r>
      <w:r w:rsidR="00225D46">
        <w:t xml:space="preserve">experience, Dreamscape should deploy an </w:t>
      </w:r>
      <w:r w:rsidR="00A22EE3">
        <w:t xml:space="preserve">arsenal of advertisements to build awareness of the new product. </w:t>
      </w:r>
      <w:r w:rsidR="00DA030C">
        <w:t>Flyers, posters, billboards, commercial</w:t>
      </w:r>
      <w:r w:rsidR="007D62E8">
        <w:t>s, memes,</w:t>
      </w:r>
      <w:r w:rsidR="00E00D09">
        <w:t xml:space="preserve"> celebrity endorsements,</w:t>
      </w:r>
      <w:r w:rsidR="007D62E8">
        <w:t xml:space="preserve"> e-commercials and ra</w:t>
      </w:r>
      <w:r w:rsidR="00E63135">
        <w:t xml:space="preserve">dio ads, will all serve as a weapon that leads clients to the experience that will hopefully make them </w:t>
      </w:r>
      <w:r w:rsidR="00970B8B">
        <w:t>premium, long-term relationships.</w:t>
      </w:r>
    </w:p>
    <w:p w14:paraId="47D7843D" w14:textId="3D15162C" w:rsidR="00DC5FC0" w:rsidRDefault="00DC5FC0" w:rsidP="00DC5FC0">
      <w:pPr>
        <w:pStyle w:val="ListBullet"/>
      </w:pPr>
      <w:r w:rsidRPr="00DC5FC0">
        <w:rPr>
          <w:rStyle w:val="Bold"/>
        </w:rPr>
        <w:t>Key messages</w:t>
      </w:r>
      <w:r>
        <w:t>: D</w:t>
      </w:r>
      <w:r w:rsidR="00607BF0">
        <w:t>reamscape</w:t>
      </w:r>
      <w:r w:rsidR="00012917">
        <w:t xml:space="preserve"> markets through experience and sells through confidence-using</w:t>
      </w:r>
      <w:r w:rsidR="00251C9F">
        <w:t xml:space="preserve"> visualization, modular design, and deposits to conve</w:t>
      </w:r>
      <w:r w:rsidR="0011542A">
        <w:t>rt a small number of high-intent customer</w:t>
      </w:r>
      <w:r w:rsidR="002A78F6">
        <w:t>s into premium, long-term relationships.</w:t>
      </w:r>
    </w:p>
    <w:p w14:paraId="31F90089" w14:textId="7BD950B8" w:rsidR="00F161A2" w:rsidRPr="00ED112D" w:rsidRDefault="00DC5FC0" w:rsidP="00DC5FC0">
      <w:pPr>
        <w:pStyle w:val="ListBullet"/>
      </w:pPr>
      <w:r w:rsidRPr="00DC5FC0">
        <w:rPr>
          <w:rStyle w:val="Bold"/>
        </w:rPr>
        <w:t>Marketing activities</w:t>
      </w:r>
      <w:r>
        <w:t xml:space="preserve">: </w:t>
      </w:r>
      <w:r w:rsidR="00607BF0">
        <w:t>T</w:t>
      </w:r>
      <w:r>
        <w:t xml:space="preserve">he following promotion options provide the </w:t>
      </w:r>
      <w:proofErr w:type="gramStart"/>
      <w:r>
        <w:t>company</w:t>
      </w:r>
      <w:proofErr w:type="gramEnd"/>
      <w:r>
        <w:t xml:space="preserve"> the chance of product recognition, qualified leads, store traffic, or appointments?</w:t>
      </w:r>
    </w:p>
    <w:p w14:paraId="38966295" w14:textId="77777777" w:rsidR="00DC5FC0" w:rsidRDefault="00DC5FC0" w:rsidP="00DC5FC0">
      <w:pPr>
        <w:pStyle w:val="ListBullet2"/>
      </w:pPr>
      <w:r>
        <w:t>Media advertising (newspaper, magazine, television, radio)</w:t>
      </w:r>
    </w:p>
    <w:p w14:paraId="7C50CDA9" w14:textId="77777777" w:rsidR="00DC5FC0" w:rsidRDefault="00DC5FC0" w:rsidP="00DC5FC0">
      <w:pPr>
        <w:pStyle w:val="ListBullet2"/>
      </w:pPr>
      <w:r>
        <w:t>Direct mail</w:t>
      </w:r>
    </w:p>
    <w:p w14:paraId="42EEBCF0" w14:textId="77777777" w:rsidR="00DC5FC0" w:rsidRDefault="00DC5FC0" w:rsidP="00DC5FC0">
      <w:pPr>
        <w:pStyle w:val="ListBullet2"/>
      </w:pPr>
      <w:r>
        <w:t>Telephone solicitation</w:t>
      </w:r>
    </w:p>
    <w:p w14:paraId="5BD3166E" w14:textId="77777777" w:rsidR="00DC5FC0" w:rsidRDefault="00DC5FC0" w:rsidP="00DC5FC0">
      <w:pPr>
        <w:pStyle w:val="ListBullet2"/>
      </w:pPr>
      <w:r>
        <w:t>Seminars or business conferences</w:t>
      </w:r>
    </w:p>
    <w:p w14:paraId="4C107298" w14:textId="77777777" w:rsidR="00DC5FC0" w:rsidRDefault="00DC5FC0" w:rsidP="00DC5FC0">
      <w:pPr>
        <w:pStyle w:val="ListBullet2"/>
      </w:pPr>
      <w:r>
        <w:t>Joint advertising with other companies</w:t>
      </w:r>
    </w:p>
    <w:p w14:paraId="2E091BFE" w14:textId="77777777" w:rsidR="00DC5FC0" w:rsidRDefault="00DC5FC0" w:rsidP="00DC5FC0">
      <w:pPr>
        <w:pStyle w:val="ListBullet2"/>
      </w:pPr>
      <w:r>
        <w:t>Word of mouth or fixed signage</w:t>
      </w:r>
    </w:p>
    <w:p w14:paraId="2E83B2E5" w14:textId="77777777" w:rsidR="00F161A2" w:rsidRPr="00ED112D" w:rsidRDefault="00DC5FC0" w:rsidP="00DC5FC0">
      <w:pPr>
        <w:pStyle w:val="ListBullet2"/>
      </w:pPr>
      <w:r>
        <w:t>Digital marketing such as social media, email marketing, or SEO</w:t>
      </w:r>
    </w:p>
    <w:p w14:paraId="0D72C9F2" w14:textId="6DF8E206" w:rsidR="00F161A2" w:rsidRDefault="00F161A2" w:rsidP="008E541A">
      <w:pPr>
        <w:pStyle w:val="ListBullet"/>
        <w:numPr>
          <w:ilvl w:val="0"/>
          <w:numId w:val="0"/>
        </w:numPr>
        <w:ind w:left="360"/>
      </w:pPr>
    </w:p>
    <w:p w14:paraId="07B9F8B9" w14:textId="77777777" w:rsidR="00F161A2" w:rsidRDefault="00F161A2">
      <w:pPr>
        <w:spacing w:line="278" w:lineRule="auto"/>
      </w:pPr>
      <w:r>
        <w:br w:type="page"/>
      </w:r>
    </w:p>
    <w:p w14:paraId="04878057" w14:textId="77777777" w:rsidR="00F161A2" w:rsidRPr="00DE6C23" w:rsidRDefault="00DC5FC0" w:rsidP="00DE6C23">
      <w:pPr>
        <w:pStyle w:val="Heading1"/>
      </w:pPr>
      <w:bookmarkStart w:id="7" w:name="_Toc197437044"/>
      <w:r w:rsidRPr="00DE6C23">
        <w:lastRenderedPageBreak/>
        <w:t xml:space="preserve">Financial </w:t>
      </w:r>
      <w:r w:rsidR="004E5581" w:rsidRPr="00DE6C23">
        <w:t>plan</w:t>
      </w:r>
      <w:bookmarkEnd w:id="7"/>
      <w:r w:rsidR="004E5581" w:rsidRPr="00DE6C23">
        <w:t xml:space="preserve"> </w:t>
      </w:r>
    </w:p>
    <w:p w14:paraId="075A7EFF"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This answers three questions clearly:</w:t>
      </w:r>
    </w:p>
    <w:p w14:paraId="35C6B19D" w14:textId="77777777" w:rsidR="007C209E" w:rsidRPr="007C209E" w:rsidRDefault="007C209E">
      <w:pPr>
        <w:numPr>
          <w:ilvl w:val="0"/>
          <w:numId w:val="145"/>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How money comes in</w:t>
      </w:r>
    </w:p>
    <w:p w14:paraId="2298979F" w14:textId="77777777" w:rsidR="007C209E" w:rsidRPr="007C209E" w:rsidRDefault="007C209E">
      <w:pPr>
        <w:numPr>
          <w:ilvl w:val="0"/>
          <w:numId w:val="145"/>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How money goes out</w:t>
      </w:r>
    </w:p>
    <w:p w14:paraId="52FD8275" w14:textId="77777777" w:rsidR="007C209E" w:rsidRPr="007C209E" w:rsidRDefault="007C209E">
      <w:pPr>
        <w:numPr>
          <w:ilvl w:val="0"/>
          <w:numId w:val="145"/>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How risk is controlled</w:t>
      </w:r>
    </w:p>
    <w:p w14:paraId="62829838" w14:textId="77777777" w:rsidR="007C209E" w:rsidRPr="007C209E" w:rsidRDefault="007C209E">
      <w:pPr>
        <w:pStyle w:val="Heading1"/>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Financial Plan — Dreamscape</w:t>
      </w:r>
    </w:p>
    <w:p w14:paraId="471694C1"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1. Financial Strategy Overview</w:t>
      </w:r>
    </w:p>
    <w:p w14:paraId="485585FB"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 xml:space="preserve">Dreamscape’s financial strategy prioritizes </w:t>
      </w:r>
      <w:r w:rsidRPr="007C209E">
        <w:rPr>
          <w:rStyle w:val="Strong"/>
          <w:rFonts w:ascii="Avenir Next LT Pro Light" w:hAnsi="Avenir Next LT Pro Light"/>
          <w:color w:val="595959"/>
        </w:rPr>
        <w:t>capital discipline, high margins, and risk containment</w:t>
      </w:r>
      <w:r w:rsidRPr="007C209E">
        <w:rPr>
          <w:rFonts w:ascii="Avenir Next LT Pro Light" w:hAnsi="Avenir Next LT Pro Light"/>
          <w:color w:val="595959"/>
        </w:rPr>
        <w:t xml:space="preserve"> over rapid scale. The business is designed to generate revenue </w:t>
      </w:r>
      <w:r w:rsidRPr="007C209E">
        <w:rPr>
          <w:rStyle w:val="Strong"/>
          <w:rFonts w:ascii="Avenir Next LT Pro Light" w:hAnsi="Avenir Next LT Pro Light"/>
          <w:color w:val="595959"/>
        </w:rPr>
        <w:t>only after customer commitment</w:t>
      </w:r>
      <w:r w:rsidRPr="007C209E">
        <w:rPr>
          <w:rFonts w:ascii="Avenir Next LT Pro Light" w:hAnsi="Avenir Next LT Pro Light"/>
          <w:color w:val="595959"/>
        </w:rPr>
        <w:t>, minimizing inventory exposure and cash</w:t>
      </w:r>
      <w:r w:rsidRPr="007C209E">
        <w:rPr>
          <w:rFonts w:ascii="Avenir Next LT Pro Light" w:hAnsi="Avenir Next LT Pro Light"/>
          <w:color w:val="595959"/>
        </w:rPr>
        <w:noBreakHyphen/>
        <w:t>flow volatility.</w:t>
      </w:r>
    </w:p>
    <w:p w14:paraId="1401CE2B"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Key financial principles:</w:t>
      </w:r>
    </w:p>
    <w:p w14:paraId="244F1540" w14:textId="77777777" w:rsidR="007C209E" w:rsidRPr="007C209E" w:rsidRDefault="007C209E">
      <w:pPr>
        <w:numPr>
          <w:ilvl w:val="0"/>
          <w:numId w:val="146"/>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Order</w:t>
      </w:r>
      <w:r w:rsidRPr="007C209E">
        <w:rPr>
          <w:rFonts w:ascii="Avenir Next LT Pro Light" w:eastAsia="Times New Roman" w:hAnsi="Avenir Next LT Pro Light"/>
          <w:color w:val="595959"/>
        </w:rPr>
        <w:noBreakHyphen/>
        <w:t>based production (no speculative inventory)</w:t>
      </w:r>
    </w:p>
    <w:p w14:paraId="08EEF29F" w14:textId="77777777" w:rsidR="007C209E" w:rsidRPr="007C209E" w:rsidRDefault="007C209E">
      <w:pPr>
        <w:numPr>
          <w:ilvl w:val="0"/>
          <w:numId w:val="146"/>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Deposits fund manufacturing</w:t>
      </w:r>
    </w:p>
    <w:p w14:paraId="51DE8458" w14:textId="77777777" w:rsidR="007C209E" w:rsidRPr="007C209E" w:rsidRDefault="007C209E">
      <w:pPr>
        <w:numPr>
          <w:ilvl w:val="0"/>
          <w:numId w:val="146"/>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Premium pricing justified by experience</w:t>
      </w:r>
    </w:p>
    <w:p w14:paraId="608801DA" w14:textId="77777777" w:rsidR="007C209E" w:rsidRPr="007C209E" w:rsidRDefault="007C209E">
      <w:pPr>
        <w:numPr>
          <w:ilvl w:val="0"/>
          <w:numId w:val="146"/>
        </w:numPr>
        <w:spacing w:before="100" w:beforeAutospacing="1" w:after="100" w:afterAutospacing="1" w:line="240" w:lineRule="auto"/>
        <w:rPr>
          <w:rFonts w:ascii="Avenir Next LT Pro Light" w:eastAsia="Times New Roman" w:hAnsi="Avenir Next LT Pro Light"/>
          <w:color w:val="595959"/>
        </w:rPr>
      </w:pPr>
      <w:proofErr w:type="gramStart"/>
      <w:r w:rsidRPr="007C209E">
        <w:rPr>
          <w:rFonts w:ascii="Avenir Next LT Pro Light" w:eastAsia="Times New Roman" w:hAnsi="Avenir Next LT Pro Light"/>
          <w:color w:val="595959"/>
        </w:rPr>
        <w:t>Lean</w:t>
      </w:r>
      <w:proofErr w:type="gramEnd"/>
      <w:r w:rsidRPr="007C209E">
        <w:rPr>
          <w:rFonts w:ascii="Avenir Next LT Pro Light" w:eastAsia="Times New Roman" w:hAnsi="Avenir Next LT Pro Light"/>
          <w:color w:val="595959"/>
        </w:rPr>
        <w:t xml:space="preserve"> fixed costs in early stages</w:t>
      </w:r>
    </w:p>
    <w:p w14:paraId="5CBBF8E3" w14:textId="77777777" w:rsidR="007C209E" w:rsidRPr="007C209E" w:rsidRDefault="007C209E">
      <w:pPr>
        <w:numPr>
          <w:ilvl w:val="0"/>
          <w:numId w:val="146"/>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Scalable margins through modular design</w:t>
      </w:r>
    </w:p>
    <w:p w14:paraId="3247FD80"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2. Revenue Model</w:t>
      </w:r>
    </w:p>
    <w:p w14:paraId="0ED4D399"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 xml:space="preserve">Dreamscape generates revenue through </w:t>
      </w:r>
      <w:r w:rsidRPr="007C209E">
        <w:rPr>
          <w:rStyle w:val="Strong"/>
          <w:rFonts w:ascii="Avenir Next LT Pro Light" w:hAnsi="Avenir Next LT Pro Light"/>
          <w:color w:val="595959"/>
        </w:rPr>
        <w:t>multiple complementary streams</w:t>
      </w:r>
      <w:r w:rsidRPr="007C209E">
        <w:rPr>
          <w:rFonts w:ascii="Avenir Next LT Pro Light" w:hAnsi="Avenir Next LT Pro Light"/>
          <w:color w:val="595959"/>
        </w:rPr>
        <w:t>, layered over time.</w:t>
      </w:r>
    </w:p>
    <w:p w14:paraId="15C63B9F" w14:textId="77777777" w:rsidR="007C209E" w:rsidRPr="007C209E" w:rsidRDefault="007C209E">
      <w:pPr>
        <w:pStyle w:val="Heading3"/>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Primary Revenue Streams (Launch Phase)</w:t>
      </w:r>
    </w:p>
    <w:p w14:paraId="70EA0E96" w14:textId="77777777" w:rsidR="007C209E" w:rsidRPr="007C209E" w:rsidRDefault="007C209E">
      <w:pPr>
        <w:pStyle w:val="NormalWeb"/>
        <w:numPr>
          <w:ilvl w:val="0"/>
          <w:numId w:val="147"/>
        </w:numPr>
        <w:rPr>
          <w:rFonts w:ascii="Avenir Next LT Pro Light" w:hAnsi="Avenir Next LT Pro Light"/>
          <w:color w:val="595959"/>
        </w:rPr>
      </w:pPr>
      <w:r w:rsidRPr="007C209E">
        <w:rPr>
          <w:rStyle w:val="Strong"/>
          <w:rFonts w:ascii="Avenir Next LT Pro Light" w:hAnsi="Avenir Next LT Pro Light"/>
          <w:color w:val="595959"/>
        </w:rPr>
        <w:t>Modular Furniture Sales</w:t>
      </w:r>
    </w:p>
    <w:p w14:paraId="5E3E89CD" w14:textId="77777777" w:rsidR="007C209E" w:rsidRPr="007C209E" w:rsidRDefault="007C209E">
      <w:pPr>
        <w:numPr>
          <w:ilvl w:val="1"/>
          <w:numId w:val="147"/>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Core revenue driver</w:t>
      </w:r>
    </w:p>
    <w:p w14:paraId="20395A50" w14:textId="77777777" w:rsidR="007C209E" w:rsidRPr="007C209E" w:rsidRDefault="007C209E">
      <w:pPr>
        <w:numPr>
          <w:ilvl w:val="1"/>
          <w:numId w:val="147"/>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Sold as complete room systems or modular sets</w:t>
      </w:r>
    </w:p>
    <w:p w14:paraId="534A648F" w14:textId="77777777" w:rsidR="007C209E" w:rsidRPr="007C209E" w:rsidRDefault="007C209E">
      <w:pPr>
        <w:numPr>
          <w:ilvl w:val="1"/>
          <w:numId w:val="147"/>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Fixed pricing with optional upgrades</w:t>
      </w:r>
    </w:p>
    <w:p w14:paraId="6800B650" w14:textId="77777777" w:rsidR="007C209E" w:rsidRPr="007C209E" w:rsidRDefault="007C209E">
      <w:pPr>
        <w:pStyle w:val="NormalWeb"/>
        <w:numPr>
          <w:ilvl w:val="0"/>
          <w:numId w:val="147"/>
        </w:numPr>
        <w:rPr>
          <w:rFonts w:ascii="Avenir Next LT Pro Light" w:hAnsi="Avenir Next LT Pro Light"/>
          <w:color w:val="595959"/>
        </w:rPr>
      </w:pPr>
      <w:r w:rsidRPr="007C209E">
        <w:rPr>
          <w:rStyle w:val="Strong"/>
          <w:rFonts w:ascii="Avenir Next LT Pro Light" w:hAnsi="Avenir Next LT Pro Light"/>
          <w:color w:val="595959"/>
        </w:rPr>
        <w:t>Premium Custom Orders</w:t>
      </w:r>
    </w:p>
    <w:p w14:paraId="7E5EF845" w14:textId="77777777" w:rsidR="007C209E" w:rsidRPr="007C209E" w:rsidRDefault="007C209E">
      <w:pPr>
        <w:numPr>
          <w:ilvl w:val="1"/>
          <w:numId w:val="147"/>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Signature or themed pieces</w:t>
      </w:r>
    </w:p>
    <w:p w14:paraId="1C676DC6" w14:textId="77777777" w:rsidR="007C209E" w:rsidRPr="007C209E" w:rsidRDefault="007C209E">
      <w:pPr>
        <w:numPr>
          <w:ilvl w:val="1"/>
          <w:numId w:val="147"/>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Higher margins, lower volume</w:t>
      </w:r>
    </w:p>
    <w:p w14:paraId="46EAFE66" w14:textId="77777777" w:rsidR="007C209E" w:rsidRPr="007C209E" w:rsidRDefault="007C209E">
      <w:pPr>
        <w:numPr>
          <w:ilvl w:val="1"/>
          <w:numId w:val="147"/>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Often initiated through exhibits or consultations</w:t>
      </w:r>
    </w:p>
    <w:p w14:paraId="402E751B" w14:textId="77777777" w:rsidR="007C209E" w:rsidRPr="007C209E" w:rsidRDefault="007C209E">
      <w:pPr>
        <w:pStyle w:val="Heading3"/>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Secondary Revenue Streams (Introduced After Validation)</w:t>
      </w:r>
    </w:p>
    <w:p w14:paraId="514F75C8" w14:textId="77777777" w:rsidR="007C209E" w:rsidRPr="007C209E" w:rsidRDefault="007C209E">
      <w:pPr>
        <w:pStyle w:val="NormalWeb"/>
        <w:numPr>
          <w:ilvl w:val="0"/>
          <w:numId w:val="148"/>
        </w:numPr>
        <w:rPr>
          <w:rFonts w:ascii="Avenir Next LT Pro Light" w:hAnsi="Avenir Next LT Pro Light"/>
          <w:color w:val="595959"/>
        </w:rPr>
      </w:pPr>
      <w:r w:rsidRPr="007C209E">
        <w:rPr>
          <w:rStyle w:val="Strong"/>
          <w:rFonts w:ascii="Avenir Next LT Pro Light" w:hAnsi="Avenir Next LT Pro Light"/>
          <w:color w:val="595959"/>
        </w:rPr>
        <w:t>Paid Design Consultations</w:t>
      </w:r>
    </w:p>
    <w:p w14:paraId="706665DA" w14:textId="77777777" w:rsidR="007C209E" w:rsidRPr="007C209E" w:rsidRDefault="007C209E">
      <w:pPr>
        <w:numPr>
          <w:ilvl w:val="1"/>
          <w:numId w:val="14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Flat fee per session</w:t>
      </w:r>
    </w:p>
    <w:p w14:paraId="235E4120" w14:textId="77777777" w:rsidR="007C209E" w:rsidRPr="007C209E" w:rsidRDefault="007C209E">
      <w:pPr>
        <w:numPr>
          <w:ilvl w:val="1"/>
          <w:numId w:val="14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lastRenderedPageBreak/>
        <w:t>Credited toward purchase when applicable</w:t>
      </w:r>
    </w:p>
    <w:p w14:paraId="71F535E0" w14:textId="77777777" w:rsidR="007C209E" w:rsidRPr="007C209E" w:rsidRDefault="007C209E">
      <w:pPr>
        <w:numPr>
          <w:ilvl w:val="1"/>
          <w:numId w:val="14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Filters low</w:t>
      </w:r>
      <w:r w:rsidRPr="007C209E">
        <w:rPr>
          <w:rFonts w:ascii="Avenir Next LT Pro Light" w:eastAsia="Times New Roman" w:hAnsi="Avenir Next LT Pro Light"/>
          <w:color w:val="595959"/>
        </w:rPr>
        <w:noBreakHyphen/>
        <w:t>intent customers</w:t>
      </w:r>
    </w:p>
    <w:p w14:paraId="6720B6A1" w14:textId="77777777" w:rsidR="007C209E" w:rsidRPr="007C209E" w:rsidRDefault="007C209E">
      <w:pPr>
        <w:pStyle w:val="NormalWeb"/>
        <w:numPr>
          <w:ilvl w:val="0"/>
          <w:numId w:val="148"/>
        </w:numPr>
        <w:rPr>
          <w:rFonts w:ascii="Avenir Next LT Pro Light" w:hAnsi="Avenir Next LT Pro Light"/>
          <w:color w:val="595959"/>
        </w:rPr>
      </w:pPr>
      <w:r w:rsidRPr="007C209E">
        <w:rPr>
          <w:rStyle w:val="Strong"/>
          <w:rFonts w:ascii="Avenir Next LT Pro Light" w:hAnsi="Avenir Next LT Pro Light"/>
          <w:color w:val="595959"/>
        </w:rPr>
        <w:t>Upgrades &amp; Add</w:t>
      </w:r>
      <w:r w:rsidRPr="007C209E">
        <w:rPr>
          <w:rStyle w:val="Strong"/>
          <w:rFonts w:ascii="Avenir Next LT Pro Light" w:hAnsi="Avenir Next LT Pro Light"/>
          <w:color w:val="595959"/>
        </w:rPr>
        <w:noBreakHyphen/>
        <w:t>Ons</w:t>
      </w:r>
    </w:p>
    <w:p w14:paraId="6D0B19D3" w14:textId="77777777" w:rsidR="007C209E" w:rsidRPr="007C209E" w:rsidRDefault="007C209E">
      <w:pPr>
        <w:numPr>
          <w:ilvl w:val="1"/>
          <w:numId w:val="14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Lighting packages</w:t>
      </w:r>
    </w:p>
    <w:p w14:paraId="5DEA9D99" w14:textId="77777777" w:rsidR="007C209E" w:rsidRPr="007C209E" w:rsidRDefault="007C209E">
      <w:pPr>
        <w:numPr>
          <w:ilvl w:val="1"/>
          <w:numId w:val="14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Finish upgrades</w:t>
      </w:r>
    </w:p>
    <w:p w14:paraId="0CACF0CB" w14:textId="77777777" w:rsidR="007C209E" w:rsidRPr="007C209E" w:rsidRDefault="007C209E">
      <w:pPr>
        <w:numPr>
          <w:ilvl w:val="1"/>
          <w:numId w:val="14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Additional modules</w:t>
      </w:r>
    </w:p>
    <w:p w14:paraId="619E5909" w14:textId="77777777" w:rsidR="007C209E" w:rsidRPr="007C209E" w:rsidRDefault="007C209E">
      <w:pPr>
        <w:pStyle w:val="Heading3"/>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Long</w:t>
      </w:r>
      <w:r w:rsidRPr="007C209E">
        <w:rPr>
          <w:rFonts w:ascii="Avenir Next LT Pro Light" w:eastAsia="Times New Roman" w:hAnsi="Avenir Next LT Pro Light"/>
          <w:color w:val="595959"/>
          <w:sz w:val="24"/>
        </w:rPr>
        <w:noBreakHyphen/>
        <w:t>Term Revenue Extensions</w:t>
      </w:r>
    </w:p>
    <w:p w14:paraId="12CA9E71" w14:textId="77777777" w:rsidR="007C209E" w:rsidRPr="007C209E" w:rsidRDefault="007C209E">
      <w:pPr>
        <w:pStyle w:val="NormalWeb"/>
        <w:numPr>
          <w:ilvl w:val="0"/>
          <w:numId w:val="149"/>
        </w:numPr>
        <w:rPr>
          <w:rFonts w:ascii="Avenir Next LT Pro Light" w:hAnsi="Avenir Next LT Pro Light"/>
          <w:color w:val="595959"/>
        </w:rPr>
      </w:pPr>
      <w:r w:rsidRPr="007C209E">
        <w:rPr>
          <w:rStyle w:val="Strong"/>
          <w:rFonts w:ascii="Avenir Next LT Pro Light" w:hAnsi="Avenir Next LT Pro Light"/>
          <w:color w:val="595959"/>
        </w:rPr>
        <w:t>Rentals &amp; Subscriptions</w:t>
      </w:r>
    </w:p>
    <w:p w14:paraId="022D054F" w14:textId="77777777" w:rsidR="007C209E" w:rsidRPr="007C209E" w:rsidRDefault="007C209E">
      <w:pPr>
        <w:numPr>
          <w:ilvl w:val="1"/>
          <w:numId w:val="149"/>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Reuse exhibit furniture</w:t>
      </w:r>
    </w:p>
    <w:p w14:paraId="14315A47" w14:textId="77777777" w:rsidR="007C209E" w:rsidRPr="007C209E" w:rsidRDefault="007C209E">
      <w:pPr>
        <w:numPr>
          <w:ilvl w:val="1"/>
          <w:numId w:val="149"/>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Monthly recurring revenue</w:t>
      </w:r>
    </w:p>
    <w:p w14:paraId="44612093" w14:textId="77777777" w:rsidR="007C209E" w:rsidRPr="007C209E" w:rsidRDefault="007C209E">
      <w:pPr>
        <w:pStyle w:val="NormalWeb"/>
        <w:numPr>
          <w:ilvl w:val="0"/>
          <w:numId w:val="149"/>
        </w:numPr>
        <w:rPr>
          <w:rFonts w:ascii="Avenir Next LT Pro Light" w:hAnsi="Avenir Next LT Pro Light"/>
          <w:color w:val="595959"/>
        </w:rPr>
      </w:pPr>
      <w:r w:rsidRPr="007C209E">
        <w:rPr>
          <w:rStyle w:val="Strong"/>
          <w:rFonts w:ascii="Avenir Next LT Pro Light" w:hAnsi="Avenir Next LT Pro Light"/>
          <w:color w:val="595959"/>
        </w:rPr>
        <w:t>Retail &amp; Partner Sales</w:t>
      </w:r>
    </w:p>
    <w:p w14:paraId="5D2B7C85" w14:textId="77777777" w:rsidR="007C209E" w:rsidRPr="007C209E" w:rsidRDefault="007C209E">
      <w:pPr>
        <w:numPr>
          <w:ilvl w:val="1"/>
          <w:numId w:val="149"/>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Wholesale, consignment, or referral</w:t>
      </w:r>
      <w:r w:rsidRPr="007C209E">
        <w:rPr>
          <w:rFonts w:ascii="Avenir Next LT Pro Light" w:eastAsia="Times New Roman" w:hAnsi="Avenir Next LT Pro Light"/>
          <w:color w:val="595959"/>
        </w:rPr>
        <w:noBreakHyphen/>
        <w:t>based models</w:t>
      </w:r>
    </w:p>
    <w:p w14:paraId="6854E157"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3. Pricing Philosophy</w:t>
      </w:r>
    </w:p>
    <w:p w14:paraId="1B55BD72" w14:textId="77777777" w:rsidR="007C209E" w:rsidRPr="007C209E" w:rsidRDefault="007C209E">
      <w:pPr>
        <w:numPr>
          <w:ilvl w:val="0"/>
          <w:numId w:val="15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 xml:space="preserve">Dreamscape prices for </w:t>
      </w:r>
      <w:r w:rsidRPr="007C209E">
        <w:rPr>
          <w:rStyle w:val="Strong"/>
          <w:rFonts w:ascii="Avenir Next LT Pro Light" w:eastAsia="Times New Roman" w:hAnsi="Avenir Next LT Pro Light"/>
          <w:color w:val="595959"/>
        </w:rPr>
        <w:t>value and experience</w:t>
      </w:r>
      <w:r w:rsidRPr="007C209E">
        <w:rPr>
          <w:rFonts w:ascii="Avenir Next LT Pro Light" w:eastAsia="Times New Roman" w:hAnsi="Avenir Next LT Pro Light"/>
          <w:color w:val="595959"/>
        </w:rPr>
        <w:t>, not cost</w:t>
      </w:r>
      <w:r w:rsidRPr="007C209E">
        <w:rPr>
          <w:rFonts w:ascii="Avenir Next LT Pro Light" w:eastAsia="Times New Roman" w:hAnsi="Avenir Next LT Pro Light"/>
          <w:color w:val="595959"/>
        </w:rPr>
        <w:noBreakHyphen/>
        <w:t>plus commodity margins</w:t>
      </w:r>
    </w:p>
    <w:p w14:paraId="43517509" w14:textId="77777777" w:rsidR="007C209E" w:rsidRPr="007C209E" w:rsidRDefault="007C209E">
      <w:pPr>
        <w:numPr>
          <w:ilvl w:val="0"/>
          <w:numId w:val="15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Modular components allow:</w:t>
      </w:r>
    </w:p>
    <w:p w14:paraId="2703C412" w14:textId="77777777" w:rsidR="007C209E" w:rsidRPr="007C209E" w:rsidRDefault="007C209E">
      <w:pPr>
        <w:numPr>
          <w:ilvl w:val="1"/>
          <w:numId w:val="15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Consistent base pricing</w:t>
      </w:r>
    </w:p>
    <w:p w14:paraId="5685AC4C" w14:textId="77777777" w:rsidR="007C209E" w:rsidRPr="007C209E" w:rsidRDefault="007C209E">
      <w:pPr>
        <w:numPr>
          <w:ilvl w:val="1"/>
          <w:numId w:val="15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Flexible customization</w:t>
      </w:r>
    </w:p>
    <w:p w14:paraId="612FBD91" w14:textId="77777777" w:rsidR="007C209E" w:rsidRPr="007C209E" w:rsidRDefault="007C209E">
      <w:pPr>
        <w:numPr>
          <w:ilvl w:val="1"/>
          <w:numId w:val="15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Predictable cost structures</w:t>
      </w:r>
    </w:p>
    <w:p w14:paraId="7F885B55" w14:textId="77777777" w:rsidR="007C209E" w:rsidRPr="007C209E" w:rsidRDefault="007C209E">
      <w:pPr>
        <w:numPr>
          <w:ilvl w:val="0"/>
          <w:numId w:val="15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 xml:space="preserve">No </w:t>
      </w:r>
      <w:proofErr w:type="gramStart"/>
      <w:r w:rsidRPr="007C209E">
        <w:rPr>
          <w:rFonts w:ascii="Avenir Next LT Pro Light" w:eastAsia="Times New Roman" w:hAnsi="Avenir Next LT Pro Light"/>
          <w:color w:val="595959"/>
        </w:rPr>
        <w:t>discounting</w:t>
      </w:r>
      <w:proofErr w:type="gramEnd"/>
      <w:r w:rsidRPr="007C209E">
        <w:rPr>
          <w:rFonts w:ascii="Avenir Next LT Pro Light" w:eastAsia="Times New Roman" w:hAnsi="Avenir Next LT Pro Light"/>
          <w:color w:val="595959"/>
        </w:rPr>
        <w:t xml:space="preserve"> strategy is used</w:t>
      </w:r>
    </w:p>
    <w:p w14:paraId="2D24CF28" w14:textId="77777777" w:rsidR="007C209E" w:rsidRPr="007C209E" w:rsidRDefault="007C209E">
      <w:pPr>
        <w:numPr>
          <w:ilvl w:val="0"/>
          <w:numId w:val="15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Premium positioning is preserved through scarcity and presentation</w:t>
      </w:r>
    </w:p>
    <w:p w14:paraId="782BEDFF"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4. Cost Structure</w:t>
      </w:r>
    </w:p>
    <w:p w14:paraId="48563FE1" w14:textId="77777777" w:rsidR="007C209E" w:rsidRPr="007C209E" w:rsidRDefault="007C209E">
      <w:pPr>
        <w:pStyle w:val="Heading3"/>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Fixed Costs (Early Stage)</w:t>
      </w:r>
    </w:p>
    <w:p w14:paraId="2FDD787A" w14:textId="77777777" w:rsidR="007C209E" w:rsidRPr="007C209E" w:rsidRDefault="007C209E">
      <w:pPr>
        <w:numPr>
          <w:ilvl w:val="0"/>
          <w:numId w:val="15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Legal &amp; administrative setup</w:t>
      </w:r>
    </w:p>
    <w:p w14:paraId="5E639CB6" w14:textId="77777777" w:rsidR="007C209E" w:rsidRPr="007C209E" w:rsidRDefault="007C209E">
      <w:pPr>
        <w:numPr>
          <w:ilvl w:val="0"/>
          <w:numId w:val="15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Insurance</w:t>
      </w:r>
    </w:p>
    <w:p w14:paraId="2E7FDB65" w14:textId="77777777" w:rsidR="007C209E" w:rsidRPr="007C209E" w:rsidRDefault="007C209E">
      <w:pPr>
        <w:numPr>
          <w:ilvl w:val="0"/>
          <w:numId w:val="15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Minimal workspace or shared studio</w:t>
      </w:r>
    </w:p>
    <w:p w14:paraId="7A106D08" w14:textId="77777777" w:rsidR="007C209E" w:rsidRPr="007C209E" w:rsidRDefault="007C209E">
      <w:pPr>
        <w:numPr>
          <w:ilvl w:val="0"/>
          <w:numId w:val="15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Software and portal development (lean MVP)</w:t>
      </w:r>
    </w:p>
    <w:p w14:paraId="6333C6B6" w14:textId="77777777" w:rsidR="007C209E" w:rsidRPr="007C209E" w:rsidRDefault="007C209E">
      <w:pPr>
        <w:numPr>
          <w:ilvl w:val="0"/>
          <w:numId w:val="15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Marketing assets (photography, exhibits)</w:t>
      </w:r>
    </w:p>
    <w:p w14:paraId="545B293B" w14:textId="77777777" w:rsidR="007C209E" w:rsidRPr="007C209E" w:rsidRDefault="007C209E">
      <w:pPr>
        <w:pStyle w:val="Heading3"/>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Variable Costs</w:t>
      </w:r>
    </w:p>
    <w:p w14:paraId="4849929A" w14:textId="77777777" w:rsidR="007C209E" w:rsidRPr="007C209E" w:rsidRDefault="007C209E">
      <w:pPr>
        <w:numPr>
          <w:ilvl w:val="0"/>
          <w:numId w:val="15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Materials and components</w:t>
      </w:r>
    </w:p>
    <w:p w14:paraId="4989F370" w14:textId="77777777" w:rsidR="007C209E" w:rsidRPr="007C209E" w:rsidRDefault="007C209E">
      <w:pPr>
        <w:numPr>
          <w:ilvl w:val="0"/>
          <w:numId w:val="15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Manufacturing labor (per order)</w:t>
      </w:r>
    </w:p>
    <w:p w14:paraId="4C4CF331" w14:textId="77777777" w:rsidR="007C209E" w:rsidRPr="007C209E" w:rsidRDefault="007C209E">
      <w:pPr>
        <w:numPr>
          <w:ilvl w:val="0"/>
          <w:numId w:val="15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Shipping and installation</w:t>
      </w:r>
    </w:p>
    <w:p w14:paraId="3F1A8108" w14:textId="77777777" w:rsidR="007C209E" w:rsidRPr="007C209E" w:rsidRDefault="007C209E">
      <w:pPr>
        <w:numPr>
          <w:ilvl w:val="0"/>
          <w:numId w:val="15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Partner commissions (when applicable)</w:t>
      </w:r>
    </w:p>
    <w:p w14:paraId="76D4EEC3"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Because production is order</w:t>
      </w:r>
      <w:r w:rsidRPr="007C209E">
        <w:rPr>
          <w:rFonts w:ascii="Avenir Next LT Pro Light" w:hAnsi="Avenir Next LT Pro Light"/>
          <w:color w:val="595959"/>
        </w:rPr>
        <w:noBreakHyphen/>
        <w:t xml:space="preserve">based, </w:t>
      </w:r>
      <w:r w:rsidRPr="007C209E">
        <w:rPr>
          <w:rStyle w:val="Strong"/>
          <w:rFonts w:ascii="Avenir Next LT Pro Light" w:hAnsi="Avenir Next LT Pro Light"/>
          <w:color w:val="595959"/>
        </w:rPr>
        <w:t>variable costs scale directly with revenue</w:t>
      </w:r>
      <w:r w:rsidRPr="007C209E">
        <w:rPr>
          <w:rFonts w:ascii="Avenir Next LT Pro Light" w:hAnsi="Avenir Next LT Pro Light"/>
          <w:color w:val="595959"/>
        </w:rPr>
        <w:t>, protecting cash flow.</w:t>
      </w:r>
    </w:p>
    <w:p w14:paraId="61D8AD64"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lastRenderedPageBreak/>
        <w:t>5. Gross Margin Targets</w:t>
      </w:r>
    </w:p>
    <w:p w14:paraId="5080CD96"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 xml:space="preserve">Dreamscape targets </w:t>
      </w:r>
      <w:r w:rsidRPr="007C209E">
        <w:rPr>
          <w:rStyle w:val="Strong"/>
          <w:rFonts w:ascii="Avenir Next LT Pro Light" w:hAnsi="Avenir Next LT Pro Light"/>
          <w:color w:val="595959"/>
        </w:rPr>
        <w:t>strong gross margins</w:t>
      </w:r>
      <w:r w:rsidRPr="007C209E">
        <w:rPr>
          <w:rFonts w:ascii="Avenir Next LT Pro Light" w:hAnsi="Avenir Next LT Pro Light"/>
          <w:color w:val="595959"/>
        </w:rPr>
        <w:t xml:space="preserve"> enabled by modularity and premium pricing.</w:t>
      </w:r>
    </w:p>
    <w:p w14:paraId="785BE1C9" w14:textId="77777777" w:rsidR="007C209E" w:rsidRPr="007C209E" w:rsidRDefault="007C209E">
      <w:pPr>
        <w:numPr>
          <w:ilvl w:val="0"/>
          <w:numId w:val="153"/>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 xml:space="preserve">Target gross margins: </w:t>
      </w:r>
      <w:r w:rsidRPr="007C209E">
        <w:rPr>
          <w:rStyle w:val="Strong"/>
          <w:rFonts w:ascii="Avenir Next LT Pro Light" w:eastAsia="Times New Roman" w:hAnsi="Avenir Next LT Pro Light"/>
          <w:color w:val="595959"/>
        </w:rPr>
        <w:t>50–65%</w:t>
      </w:r>
    </w:p>
    <w:p w14:paraId="77F1C43E" w14:textId="77777777" w:rsidR="007C209E" w:rsidRPr="007C209E" w:rsidRDefault="007C209E">
      <w:pPr>
        <w:numPr>
          <w:ilvl w:val="0"/>
          <w:numId w:val="153"/>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Higher margins on:</w:t>
      </w:r>
    </w:p>
    <w:p w14:paraId="110271D7" w14:textId="77777777" w:rsidR="007C209E" w:rsidRPr="007C209E" w:rsidRDefault="007C209E">
      <w:pPr>
        <w:numPr>
          <w:ilvl w:val="1"/>
          <w:numId w:val="153"/>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Modular upgrades</w:t>
      </w:r>
    </w:p>
    <w:p w14:paraId="25D60D90" w14:textId="77777777" w:rsidR="007C209E" w:rsidRPr="007C209E" w:rsidRDefault="007C209E">
      <w:pPr>
        <w:numPr>
          <w:ilvl w:val="1"/>
          <w:numId w:val="153"/>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Design services</w:t>
      </w:r>
    </w:p>
    <w:p w14:paraId="1FD31997" w14:textId="77777777" w:rsidR="007C209E" w:rsidRPr="007C209E" w:rsidRDefault="007C209E">
      <w:pPr>
        <w:numPr>
          <w:ilvl w:val="1"/>
          <w:numId w:val="153"/>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Reused or rental assets</w:t>
      </w:r>
    </w:p>
    <w:p w14:paraId="00898C41"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 xml:space="preserve">Margins improve over </w:t>
      </w:r>
      <w:proofErr w:type="gramStart"/>
      <w:r w:rsidRPr="007C209E">
        <w:rPr>
          <w:rFonts w:ascii="Avenir Next LT Pro Light" w:hAnsi="Avenir Next LT Pro Light"/>
          <w:color w:val="595959"/>
        </w:rPr>
        <w:t>time</w:t>
      </w:r>
      <w:proofErr w:type="gramEnd"/>
      <w:r w:rsidRPr="007C209E">
        <w:rPr>
          <w:rFonts w:ascii="Avenir Next LT Pro Light" w:hAnsi="Avenir Next LT Pro Light"/>
          <w:color w:val="595959"/>
        </w:rPr>
        <w:t xml:space="preserve"> as:</w:t>
      </w:r>
    </w:p>
    <w:p w14:paraId="37D63749" w14:textId="77777777" w:rsidR="007C209E" w:rsidRPr="007C209E" w:rsidRDefault="007C209E">
      <w:pPr>
        <w:numPr>
          <w:ilvl w:val="0"/>
          <w:numId w:val="154"/>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Modular components standardize</w:t>
      </w:r>
    </w:p>
    <w:p w14:paraId="3013C2AA" w14:textId="77777777" w:rsidR="007C209E" w:rsidRPr="007C209E" w:rsidRDefault="007C209E">
      <w:pPr>
        <w:numPr>
          <w:ilvl w:val="0"/>
          <w:numId w:val="154"/>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Production efficiencies increase</w:t>
      </w:r>
    </w:p>
    <w:p w14:paraId="011FBC38" w14:textId="77777777" w:rsidR="007C209E" w:rsidRPr="007C209E" w:rsidRDefault="007C209E">
      <w:pPr>
        <w:numPr>
          <w:ilvl w:val="0"/>
          <w:numId w:val="154"/>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Average order value rises</w:t>
      </w:r>
    </w:p>
    <w:p w14:paraId="39845642"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6. Deposit &amp; Cash</w:t>
      </w:r>
      <w:r w:rsidRPr="007C209E">
        <w:rPr>
          <w:rFonts w:ascii="Avenir Next LT Pro Light" w:eastAsia="Times New Roman" w:hAnsi="Avenir Next LT Pro Light"/>
          <w:color w:val="595959"/>
          <w:sz w:val="24"/>
        </w:rPr>
        <w:noBreakHyphen/>
        <w:t>Flow Management</w:t>
      </w:r>
    </w:p>
    <w:p w14:paraId="24EDF85F"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 xml:space="preserve">Deposits are a </w:t>
      </w:r>
      <w:r w:rsidRPr="007C209E">
        <w:rPr>
          <w:rStyle w:val="Strong"/>
          <w:rFonts w:ascii="Avenir Next LT Pro Light" w:hAnsi="Avenir Next LT Pro Light"/>
          <w:color w:val="595959"/>
        </w:rPr>
        <w:t>core financial control</w:t>
      </w:r>
      <w:r w:rsidRPr="007C209E">
        <w:rPr>
          <w:rFonts w:ascii="Avenir Next LT Pro Light" w:hAnsi="Avenir Next LT Pro Light"/>
          <w:color w:val="595959"/>
        </w:rPr>
        <w:t xml:space="preserve">, not </w:t>
      </w:r>
      <w:proofErr w:type="gramStart"/>
      <w:r w:rsidRPr="007C209E">
        <w:rPr>
          <w:rFonts w:ascii="Avenir Next LT Pro Light" w:hAnsi="Avenir Next LT Pro Light"/>
          <w:color w:val="595959"/>
        </w:rPr>
        <w:t>a convenience</w:t>
      </w:r>
      <w:proofErr w:type="gramEnd"/>
      <w:r w:rsidRPr="007C209E">
        <w:rPr>
          <w:rFonts w:ascii="Avenir Next LT Pro Light" w:hAnsi="Avenir Next LT Pro Light"/>
          <w:color w:val="595959"/>
        </w:rPr>
        <w:t>.</w:t>
      </w:r>
    </w:p>
    <w:p w14:paraId="585E2402" w14:textId="77777777" w:rsidR="007C209E" w:rsidRPr="007C209E" w:rsidRDefault="007C209E">
      <w:pPr>
        <w:pStyle w:val="Heading3"/>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Deposit Policy</w:t>
      </w:r>
    </w:p>
    <w:p w14:paraId="2E985637" w14:textId="77777777" w:rsidR="007C209E" w:rsidRPr="007C209E" w:rsidRDefault="007C209E">
      <w:pPr>
        <w:numPr>
          <w:ilvl w:val="0"/>
          <w:numId w:val="155"/>
        </w:numPr>
        <w:spacing w:before="100" w:beforeAutospacing="1" w:after="100" w:afterAutospacing="1" w:line="240" w:lineRule="auto"/>
        <w:rPr>
          <w:rFonts w:ascii="Avenir Next LT Pro Light" w:eastAsia="Times New Roman" w:hAnsi="Avenir Next LT Pro Light"/>
          <w:color w:val="595959"/>
        </w:rPr>
      </w:pPr>
      <w:r w:rsidRPr="007C209E">
        <w:rPr>
          <w:rStyle w:val="Strong"/>
          <w:rFonts w:ascii="Avenir Next LT Pro Light" w:eastAsia="Times New Roman" w:hAnsi="Avenir Next LT Pro Light"/>
          <w:color w:val="595959"/>
        </w:rPr>
        <w:t>30–50% non</w:t>
      </w:r>
      <w:r w:rsidRPr="007C209E">
        <w:rPr>
          <w:rStyle w:val="Strong"/>
          <w:rFonts w:ascii="Avenir Next LT Pro Light" w:eastAsia="Times New Roman" w:hAnsi="Avenir Next LT Pro Light"/>
          <w:color w:val="595959"/>
        </w:rPr>
        <w:noBreakHyphen/>
        <w:t>refundable deposit</w:t>
      </w:r>
      <w:r w:rsidRPr="007C209E">
        <w:rPr>
          <w:rFonts w:ascii="Avenir Next LT Pro Light" w:eastAsia="Times New Roman" w:hAnsi="Avenir Next LT Pro Light"/>
          <w:color w:val="595959"/>
        </w:rPr>
        <w:t xml:space="preserve"> required before production</w:t>
      </w:r>
    </w:p>
    <w:p w14:paraId="25304EA1" w14:textId="77777777" w:rsidR="007C209E" w:rsidRPr="007C209E" w:rsidRDefault="007C209E">
      <w:pPr>
        <w:numPr>
          <w:ilvl w:val="0"/>
          <w:numId w:val="155"/>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Deposit covers:</w:t>
      </w:r>
    </w:p>
    <w:p w14:paraId="49453760" w14:textId="77777777" w:rsidR="007C209E" w:rsidRPr="007C209E" w:rsidRDefault="007C209E">
      <w:pPr>
        <w:numPr>
          <w:ilvl w:val="1"/>
          <w:numId w:val="155"/>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Materials</w:t>
      </w:r>
    </w:p>
    <w:p w14:paraId="7F6A4340" w14:textId="77777777" w:rsidR="007C209E" w:rsidRPr="007C209E" w:rsidRDefault="007C209E">
      <w:pPr>
        <w:numPr>
          <w:ilvl w:val="1"/>
          <w:numId w:val="155"/>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Initial labor</w:t>
      </w:r>
    </w:p>
    <w:p w14:paraId="2AA2E53D" w14:textId="77777777" w:rsidR="007C209E" w:rsidRPr="007C209E" w:rsidRDefault="007C209E">
      <w:pPr>
        <w:numPr>
          <w:ilvl w:val="1"/>
          <w:numId w:val="155"/>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Production slot reservation</w:t>
      </w:r>
    </w:p>
    <w:p w14:paraId="464119B8" w14:textId="77777777" w:rsidR="007C209E" w:rsidRPr="007C209E" w:rsidRDefault="007C209E">
      <w:pPr>
        <w:pStyle w:val="Heading3"/>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Cash</w:t>
      </w:r>
      <w:r w:rsidRPr="007C209E">
        <w:rPr>
          <w:rFonts w:ascii="Avenir Next LT Pro Light" w:eastAsia="Times New Roman" w:hAnsi="Avenir Next LT Pro Light"/>
          <w:color w:val="595959"/>
          <w:sz w:val="24"/>
        </w:rPr>
        <w:noBreakHyphen/>
        <w:t>Flow Impact</w:t>
      </w:r>
    </w:p>
    <w:p w14:paraId="4A848966" w14:textId="77777777" w:rsidR="007C209E" w:rsidRPr="007C209E" w:rsidRDefault="007C209E">
      <w:pPr>
        <w:numPr>
          <w:ilvl w:val="0"/>
          <w:numId w:val="156"/>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Customers partially finance production</w:t>
      </w:r>
    </w:p>
    <w:p w14:paraId="5997FAED" w14:textId="77777777" w:rsidR="007C209E" w:rsidRPr="007C209E" w:rsidRDefault="007C209E">
      <w:pPr>
        <w:numPr>
          <w:ilvl w:val="0"/>
          <w:numId w:val="156"/>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Working capital requirements remain low</w:t>
      </w:r>
    </w:p>
    <w:p w14:paraId="36822D04" w14:textId="77777777" w:rsidR="007C209E" w:rsidRPr="007C209E" w:rsidRDefault="007C209E">
      <w:pPr>
        <w:numPr>
          <w:ilvl w:val="0"/>
          <w:numId w:val="156"/>
        </w:numPr>
        <w:spacing w:before="100" w:beforeAutospacing="1" w:after="100" w:afterAutospacing="1" w:line="240" w:lineRule="auto"/>
        <w:rPr>
          <w:rFonts w:ascii="Avenir Next LT Pro Light" w:eastAsia="Times New Roman" w:hAnsi="Avenir Next LT Pro Light"/>
          <w:color w:val="595959"/>
        </w:rPr>
      </w:pPr>
      <w:proofErr w:type="gramStart"/>
      <w:r w:rsidRPr="007C209E">
        <w:rPr>
          <w:rFonts w:ascii="Avenir Next LT Pro Light" w:eastAsia="Times New Roman" w:hAnsi="Avenir Next LT Pro Light"/>
          <w:color w:val="595959"/>
        </w:rPr>
        <w:t>Cash</w:t>
      </w:r>
      <w:r w:rsidRPr="007C209E">
        <w:rPr>
          <w:rFonts w:ascii="Avenir Next LT Pro Light" w:eastAsia="Times New Roman" w:hAnsi="Avenir Next LT Pro Light"/>
          <w:color w:val="595959"/>
        </w:rPr>
        <w:noBreakHyphen/>
        <w:t>flow</w:t>
      </w:r>
      <w:proofErr w:type="gramEnd"/>
      <w:r w:rsidRPr="007C209E">
        <w:rPr>
          <w:rFonts w:ascii="Avenir Next LT Pro Light" w:eastAsia="Times New Roman" w:hAnsi="Avenir Next LT Pro Light"/>
          <w:color w:val="595959"/>
        </w:rPr>
        <w:t xml:space="preserve"> volatility is reduced</w:t>
      </w:r>
    </w:p>
    <w:p w14:paraId="3B05C0E7"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7. First</w:t>
      </w:r>
      <w:r w:rsidRPr="007C209E">
        <w:rPr>
          <w:rFonts w:ascii="Avenir Next LT Pro Light" w:eastAsia="Times New Roman" w:hAnsi="Avenir Next LT Pro Light"/>
          <w:color w:val="595959"/>
          <w:sz w:val="24"/>
        </w:rPr>
        <w:noBreakHyphen/>
        <w:t>Year Financial Outlook (Conservative)</w:t>
      </w:r>
    </w:p>
    <w:p w14:paraId="66C63E93"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 xml:space="preserve">Dreamscape intentionally targets </w:t>
      </w:r>
      <w:r w:rsidRPr="007C209E">
        <w:rPr>
          <w:rStyle w:val="Strong"/>
          <w:rFonts w:ascii="Avenir Next LT Pro Light" w:hAnsi="Avenir Next LT Pro Light"/>
          <w:color w:val="595959"/>
        </w:rPr>
        <w:t>moderate first</w:t>
      </w:r>
      <w:r w:rsidRPr="007C209E">
        <w:rPr>
          <w:rStyle w:val="Strong"/>
          <w:rFonts w:ascii="Avenir Next LT Pro Light" w:hAnsi="Avenir Next LT Pro Light"/>
          <w:color w:val="595959"/>
        </w:rPr>
        <w:noBreakHyphen/>
        <w:t>year revenue</w:t>
      </w:r>
      <w:r w:rsidRPr="007C209E">
        <w:rPr>
          <w:rFonts w:ascii="Avenir Next LT Pro Light" w:hAnsi="Avenir Next LT Pro Light"/>
          <w:color w:val="595959"/>
        </w:rPr>
        <w:t xml:space="preserve"> to protect execution quality.</w:t>
      </w:r>
    </w:p>
    <w:p w14:paraId="5E5B7361" w14:textId="77777777" w:rsidR="007C209E" w:rsidRPr="007C209E" w:rsidRDefault="007C209E">
      <w:pPr>
        <w:pStyle w:val="Heading3"/>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Revenue Characteristics</w:t>
      </w:r>
    </w:p>
    <w:p w14:paraId="7566323E" w14:textId="77777777" w:rsidR="007C209E" w:rsidRPr="007C209E" w:rsidRDefault="007C209E">
      <w:pPr>
        <w:numPr>
          <w:ilvl w:val="0"/>
          <w:numId w:val="157"/>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Low volume</w:t>
      </w:r>
    </w:p>
    <w:p w14:paraId="6CA264D7" w14:textId="77777777" w:rsidR="007C209E" w:rsidRPr="007C209E" w:rsidRDefault="007C209E">
      <w:pPr>
        <w:numPr>
          <w:ilvl w:val="0"/>
          <w:numId w:val="157"/>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High average order value</w:t>
      </w:r>
    </w:p>
    <w:p w14:paraId="2D0370BC" w14:textId="77777777" w:rsidR="007C209E" w:rsidRPr="007C209E" w:rsidRDefault="007C209E">
      <w:pPr>
        <w:numPr>
          <w:ilvl w:val="0"/>
          <w:numId w:val="157"/>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lastRenderedPageBreak/>
        <w:t>Mix of modular systems and premium customs</w:t>
      </w:r>
    </w:p>
    <w:p w14:paraId="7808B409" w14:textId="77777777" w:rsidR="007C209E" w:rsidRPr="007C209E" w:rsidRDefault="007C209E">
      <w:pPr>
        <w:pStyle w:val="Heading3"/>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Profitability Expectations</w:t>
      </w:r>
    </w:p>
    <w:p w14:paraId="00EFB203" w14:textId="77777777" w:rsidR="007C209E" w:rsidRPr="007C209E" w:rsidRDefault="007C209E">
      <w:pPr>
        <w:numPr>
          <w:ilvl w:val="0"/>
          <w:numId w:val="15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Early months may operate near break</w:t>
      </w:r>
      <w:r w:rsidRPr="007C209E">
        <w:rPr>
          <w:rFonts w:ascii="Avenir Next LT Pro Light" w:eastAsia="Times New Roman" w:hAnsi="Avenir Next LT Pro Light"/>
          <w:color w:val="595959"/>
        </w:rPr>
        <w:noBreakHyphen/>
        <w:t>even or at a controlled loss</w:t>
      </w:r>
    </w:p>
    <w:p w14:paraId="068CD092" w14:textId="77777777" w:rsidR="007C209E" w:rsidRPr="007C209E" w:rsidRDefault="007C209E">
      <w:pPr>
        <w:numPr>
          <w:ilvl w:val="0"/>
          <w:numId w:val="158"/>
        </w:numPr>
        <w:spacing w:before="100" w:beforeAutospacing="1" w:after="100" w:afterAutospacing="1" w:line="240" w:lineRule="auto"/>
        <w:rPr>
          <w:rFonts w:ascii="Avenir Next LT Pro Light" w:eastAsia="Times New Roman" w:hAnsi="Avenir Next LT Pro Light"/>
          <w:color w:val="595959"/>
        </w:rPr>
      </w:pPr>
      <w:proofErr w:type="gramStart"/>
      <w:r w:rsidRPr="007C209E">
        <w:rPr>
          <w:rFonts w:ascii="Avenir Next LT Pro Light" w:eastAsia="Times New Roman" w:hAnsi="Avenir Next LT Pro Light"/>
          <w:color w:val="595959"/>
        </w:rPr>
        <w:t>Break</w:t>
      </w:r>
      <w:r w:rsidRPr="007C209E">
        <w:rPr>
          <w:rFonts w:ascii="Avenir Next LT Pro Light" w:eastAsia="Times New Roman" w:hAnsi="Avenir Next LT Pro Light"/>
          <w:color w:val="595959"/>
        </w:rPr>
        <w:noBreakHyphen/>
        <w:t>even</w:t>
      </w:r>
      <w:proofErr w:type="gramEnd"/>
      <w:r w:rsidRPr="007C209E">
        <w:rPr>
          <w:rFonts w:ascii="Avenir Next LT Pro Light" w:eastAsia="Times New Roman" w:hAnsi="Avenir Next LT Pro Light"/>
          <w:color w:val="595959"/>
        </w:rPr>
        <w:t xml:space="preserve"> targeted once:</w:t>
      </w:r>
    </w:p>
    <w:p w14:paraId="632A1C59" w14:textId="77777777" w:rsidR="007C209E" w:rsidRPr="007C209E" w:rsidRDefault="007C209E">
      <w:pPr>
        <w:numPr>
          <w:ilvl w:val="1"/>
          <w:numId w:val="15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Production cadence stabilizes</w:t>
      </w:r>
    </w:p>
    <w:p w14:paraId="618E6737" w14:textId="77777777" w:rsidR="007C209E" w:rsidRPr="007C209E" w:rsidRDefault="007C209E">
      <w:pPr>
        <w:numPr>
          <w:ilvl w:val="1"/>
          <w:numId w:val="15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Design sessions convert consistently</w:t>
      </w:r>
    </w:p>
    <w:p w14:paraId="2F1AA49D" w14:textId="77777777" w:rsidR="007C209E" w:rsidRPr="007C209E" w:rsidRDefault="007C209E">
      <w:pPr>
        <w:numPr>
          <w:ilvl w:val="1"/>
          <w:numId w:val="158"/>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Fixed costs remain lean</w:t>
      </w:r>
    </w:p>
    <w:p w14:paraId="2C29E9A3"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 xml:space="preserve">Growth focus is </w:t>
      </w:r>
      <w:r w:rsidRPr="007C209E">
        <w:rPr>
          <w:rStyle w:val="Strong"/>
          <w:rFonts w:ascii="Avenir Next LT Pro Light" w:hAnsi="Avenir Next LT Pro Light"/>
          <w:color w:val="595959"/>
        </w:rPr>
        <w:t>margin expansion</w:t>
      </w:r>
      <w:r w:rsidRPr="007C209E">
        <w:rPr>
          <w:rFonts w:ascii="Avenir Next LT Pro Light" w:hAnsi="Avenir Next LT Pro Light"/>
          <w:color w:val="595959"/>
        </w:rPr>
        <w:t>, not aggressive top</w:t>
      </w:r>
      <w:r w:rsidRPr="007C209E">
        <w:rPr>
          <w:rFonts w:ascii="Avenir Next LT Pro Light" w:hAnsi="Avenir Next LT Pro Light"/>
          <w:color w:val="595959"/>
        </w:rPr>
        <w:noBreakHyphen/>
        <w:t>line growth.</w:t>
      </w:r>
    </w:p>
    <w:p w14:paraId="5EF4DA72"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8. Capital Requirements</w:t>
      </w:r>
    </w:p>
    <w:p w14:paraId="726D2526"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Initial capital is allocated to:</w:t>
      </w:r>
    </w:p>
    <w:p w14:paraId="6037058F" w14:textId="77777777" w:rsidR="007C209E" w:rsidRPr="007C209E" w:rsidRDefault="007C209E">
      <w:pPr>
        <w:numPr>
          <w:ilvl w:val="0"/>
          <w:numId w:val="159"/>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Prototypes and exhibit pieces</w:t>
      </w:r>
    </w:p>
    <w:p w14:paraId="39DD2860" w14:textId="77777777" w:rsidR="007C209E" w:rsidRPr="007C209E" w:rsidRDefault="007C209E">
      <w:pPr>
        <w:numPr>
          <w:ilvl w:val="0"/>
          <w:numId w:val="159"/>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Portal MVP development</w:t>
      </w:r>
    </w:p>
    <w:p w14:paraId="7462B427" w14:textId="77777777" w:rsidR="007C209E" w:rsidRPr="007C209E" w:rsidRDefault="007C209E">
      <w:pPr>
        <w:numPr>
          <w:ilvl w:val="0"/>
          <w:numId w:val="159"/>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Legal, insurance, and setup costs</w:t>
      </w:r>
    </w:p>
    <w:p w14:paraId="09A62EBD" w14:textId="77777777" w:rsidR="007C209E" w:rsidRPr="007C209E" w:rsidRDefault="007C209E">
      <w:pPr>
        <w:numPr>
          <w:ilvl w:val="0"/>
          <w:numId w:val="159"/>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 xml:space="preserve">Marketing assets (not </w:t>
      </w:r>
      <w:proofErr w:type="gramStart"/>
      <w:r w:rsidRPr="007C209E">
        <w:rPr>
          <w:rFonts w:ascii="Avenir Next LT Pro Light" w:eastAsia="Times New Roman" w:hAnsi="Avenir Next LT Pro Light"/>
          <w:color w:val="595959"/>
        </w:rPr>
        <w:t>ad spend</w:t>
      </w:r>
      <w:proofErr w:type="gramEnd"/>
      <w:r w:rsidRPr="007C209E">
        <w:rPr>
          <w:rFonts w:ascii="Avenir Next LT Pro Light" w:eastAsia="Times New Roman" w:hAnsi="Avenir Next LT Pro Light"/>
          <w:color w:val="595959"/>
        </w:rPr>
        <w:t>)</w:t>
      </w:r>
    </w:p>
    <w:p w14:paraId="475BB1CC" w14:textId="77777777" w:rsidR="007C209E" w:rsidRPr="007C209E" w:rsidRDefault="007C209E">
      <w:pPr>
        <w:numPr>
          <w:ilvl w:val="0"/>
          <w:numId w:val="159"/>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Working capital buffer</w:t>
      </w:r>
    </w:p>
    <w:p w14:paraId="23C0AE3C"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Dreamscape avoids:</w:t>
      </w:r>
    </w:p>
    <w:p w14:paraId="31E90672" w14:textId="77777777" w:rsidR="007C209E" w:rsidRPr="007C209E" w:rsidRDefault="007C209E">
      <w:pPr>
        <w:numPr>
          <w:ilvl w:val="0"/>
          <w:numId w:val="16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Large upfront inventory purchases</w:t>
      </w:r>
    </w:p>
    <w:p w14:paraId="53A9044D" w14:textId="77777777" w:rsidR="007C209E" w:rsidRPr="007C209E" w:rsidRDefault="007C209E">
      <w:pPr>
        <w:numPr>
          <w:ilvl w:val="0"/>
          <w:numId w:val="16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Retail leases</w:t>
      </w:r>
    </w:p>
    <w:p w14:paraId="1616E35B" w14:textId="77777777" w:rsidR="007C209E" w:rsidRPr="007C209E" w:rsidRDefault="007C209E">
      <w:pPr>
        <w:numPr>
          <w:ilvl w:val="0"/>
          <w:numId w:val="160"/>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Large permanent headcount</w:t>
      </w:r>
    </w:p>
    <w:p w14:paraId="071CC452"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9. Risk Mitigation (Financial)</w:t>
      </w:r>
    </w:p>
    <w:p w14:paraId="75A44258"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Financial risk is controlled through:</w:t>
      </w:r>
    </w:p>
    <w:p w14:paraId="399231E4" w14:textId="77777777" w:rsidR="007C209E" w:rsidRPr="007C209E" w:rsidRDefault="007C209E">
      <w:pPr>
        <w:numPr>
          <w:ilvl w:val="0"/>
          <w:numId w:val="16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Deposit</w:t>
      </w:r>
      <w:r w:rsidRPr="007C209E">
        <w:rPr>
          <w:rFonts w:ascii="Avenir Next LT Pro Light" w:eastAsia="Times New Roman" w:hAnsi="Avenir Next LT Pro Light"/>
          <w:color w:val="595959"/>
        </w:rPr>
        <w:noBreakHyphen/>
        <w:t>based production</w:t>
      </w:r>
    </w:p>
    <w:p w14:paraId="3890BE7C" w14:textId="77777777" w:rsidR="007C209E" w:rsidRPr="007C209E" w:rsidRDefault="007C209E">
      <w:pPr>
        <w:numPr>
          <w:ilvl w:val="0"/>
          <w:numId w:val="16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Modular standardization</w:t>
      </w:r>
    </w:p>
    <w:p w14:paraId="23E87FE7" w14:textId="77777777" w:rsidR="007C209E" w:rsidRPr="007C209E" w:rsidRDefault="007C209E">
      <w:pPr>
        <w:numPr>
          <w:ilvl w:val="0"/>
          <w:numId w:val="16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Phased technology investment</w:t>
      </w:r>
    </w:p>
    <w:p w14:paraId="297F8721" w14:textId="77777777" w:rsidR="007C209E" w:rsidRPr="007C209E" w:rsidRDefault="007C209E">
      <w:pPr>
        <w:numPr>
          <w:ilvl w:val="0"/>
          <w:numId w:val="16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Partner</w:t>
      </w:r>
      <w:r w:rsidRPr="007C209E">
        <w:rPr>
          <w:rFonts w:ascii="Avenir Next LT Pro Light" w:eastAsia="Times New Roman" w:hAnsi="Avenir Next LT Pro Light"/>
          <w:color w:val="595959"/>
        </w:rPr>
        <w:noBreakHyphen/>
        <w:t>assumed logistics and financing risk</w:t>
      </w:r>
    </w:p>
    <w:p w14:paraId="1C6FB809" w14:textId="77777777" w:rsidR="007C209E" w:rsidRPr="007C209E" w:rsidRDefault="007C209E">
      <w:pPr>
        <w:numPr>
          <w:ilvl w:val="0"/>
          <w:numId w:val="161"/>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Reuse of physical assets across revenue channels</w:t>
      </w:r>
    </w:p>
    <w:p w14:paraId="04F3E9D8"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 xml:space="preserve">The business does </w:t>
      </w:r>
      <w:r w:rsidRPr="007C209E">
        <w:rPr>
          <w:rStyle w:val="Strong"/>
          <w:rFonts w:ascii="Avenir Next LT Pro Light" w:hAnsi="Avenir Next LT Pro Light"/>
          <w:color w:val="595959"/>
        </w:rPr>
        <w:t>not</w:t>
      </w:r>
      <w:r w:rsidRPr="007C209E">
        <w:rPr>
          <w:rFonts w:ascii="Avenir Next LT Pro Light" w:hAnsi="Avenir Next LT Pro Light"/>
          <w:color w:val="595959"/>
        </w:rPr>
        <w:t xml:space="preserve"> rely on continuous fundraising to operate.</w:t>
      </w:r>
    </w:p>
    <w:p w14:paraId="1C5EBC44" w14:textId="77777777" w:rsidR="007C209E" w:rsidRPr="007C209E" w:rsidRDefault="007C209E">
      <w:pPr>
        <w:pStyle w:val="Heading2"/>
        <w:rPr>
          <w:rFonts w:ascii="Avenir Next LT Pro Light" w:eastAsia="Times New Roman" w:hAnsi="Avenir Next LT Pro Light"/>
          <w:color w:val="595959"/>
          <w:sz w:val="24"/>
        </w:rPr>
      </w:pPr>
      <w:r w:rsidRPr="007C209E">
        <w:rPr>
          <w:rFonts w:ascii="Avenir Next LT Pro Light" w:eastAsia="Times New Roman" w:hAnsi="Avenir Next LT Pro Light"/>
          <w:color w:val="595959"/>
          <w:sz w:val="24"/>
        </w:rPr>
        <w:t>10. Long</w:t>
      </w:r>
      <w:r w:rsidRPr="007C209E">
        <w:rPr>
          <w:rFonts w:ascii="Avenir Next LT Pro Light" w:eastAsia="Times New Roman" w:hAnsi="Avenir Next LT Pro Light"/>
          <w:color w:val="595959"/>
          <w:sz w:val="24"/>
        </w:rPr>
        <w:noBreakHyphen/>
        <w:t>Term Financial Vision</w:t>
      </w:r>
    </w:p>
    <w:p w14:paraId="79694A67" w14:textId="77777777" w:rsidR="007C209E" w:rsidRPr="007C209E" w:rsidRDefault="007C209E">
      <w:pPr>
        <w:pStyle w:val="NormalWeb"/>
        <w:rPr>
          <w:rFonts w:ascii="Avenir Next LT Pro Light" w:hAnsi="Avenir Next LT Pro Light"/>
          <w:color w:val="595959"/>
        </w:rPr>
      </w:pPr>
      <w:r w:rsidRPr="007C209E">
        <w:rPr>
          <w:rFonts w:ascii="Avenir Next LT Pro Light" w:hAnsi="Avenir Next LT Pro Light"/>
          <w:color w:val="595959"/>
        </w:rPr>
        <w:t>As Dreamscape matures:</w:t>
      </w:r>
    </w:p>
    <w:p w14:paraId="5758391E" w14:textId="77777777" w:rsidR="007C209E" w:rsidRPr="007C209E" w:rsidRDefault="007C209E">
      <w:pPr>
        <w:numPr>
          <w:ilvl w:val="0"/>
          <w:numId w:val="16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lastRenderedPageBreak/>
        <w:t>Average order value increases</w:t>
      </w:r>
    </w:p>
    <w:p w14:paraId="6E941CB8" w14:textId="77777777" w:rsidR="007C209E" w:rsidRPr="007C209E" w:rsidRDefault="007C209E">
      <w:pPr>
        <w:numPr>
          <w:ilvl w:val="0"/>
          <w:numId w:val="16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Recurring revenue streams stabilize cash flow</w:t>
      </w:r>
    </w:p>
    <w:p w14:paraId="431EC378" w14:textId="77777777" w:rsidR="007C209E" w:rsidRPr="007C209E" w:rsidRDefault="007C209E">
      <w:pPr>
        <w:numPr>
          <w:ilvl w:val="0"/>
          <w:numId w:val="16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Capital allocation shifts toward:</w:t>
      </w:r>
    </w:p>
    <w:p w14:paraId="0E3D998E" w14:textId="77777777" w:rsidR="007C209E" w:rsidRPr="007C209E" w:rsidRDefault="007C209E">
      <w:pPr>
        <w:numPr>
          <w:ilvl w:val="1"/>
          <w:numId w:val="16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Catalog expansion</w:t>
      </w:r>
    </w:p>
    <w:p w14:paraId="6C389095" w14:textId="77777777" w:rsidR="007C209E" w:rsidRPr="007C209E" w:rsidRDefault="007C209E">
      <w:pPr>
        <w:numPr>
          <w:ilvl w:val="1"/>
          <w:numId w:val="16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Technology enhancements</w:t>
      </w:r>
    </w:p>
    <w:p w14:paraId="510FA694" w14:textId="77777777" w:rsidR="007C209E" w:rsidRPr="007C209E" w:rsidRDefault="007C209E">
      <w:pPr>
        <w:numPr>
          <w:ilvl w:val="1"/>
          <w:numId w:val="16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Selective partnerships</w:t>
      </w:r>
    </w:p>
    <w:p w14:paraId="6324A93B" w14:textId="01C28E62" w:rsidR="007C209E" w:rsidRPr="00834331" w:rsidRDefault="007C209E">
      <w:pPr>
        <w:numPr>
          <w:ilvl w:val="0"/>
          <w:numId w:val="162"/>
        </w:numPr>
        <w:spacing w:before="100" w:beforeAutospacing="1" w:after="100" w:afterAutospacing="1" w:line="240" w:lineRule="auto"/>
        <w:rPr>
          <w:rFonts w:ascii="Avenir Next LT Pro Light" w:eastAsia="Times New Roman" w:hAnsi="Avenir Next LT Pro Light"/>
          <w:color w:val="595959"/>
        </w:rPr>
      </w:pPr>
      <w:r w:rsidRPr="007C209E">
        <w:rPr>
          <w:rFonts w:ascii="Avenir Next LT Pro Light" w:eastAsia="Times New Roman" w:hAnsi="Avenir Next LT Pro Light"/>
          <w:color w:val="595959"/>
        </w:rPr>
        <w:t>Optional capital management layer introduced only after sustained profitabilit</w:t>
      </w:r>
      <w:r w:rsidR="00834331">
        <w:rPr>
          <w:rFonts w:ascii="Avenir Next LT Pro Light" w:eastAsia="Times New Roman" w:hAnsi="Avenir Next LT Pro Light"/>
          <w:color w:val="595959"/>
        </w:rPr>
        <w:t>y</w:t>
      </w:r>
    </w:p>
    <w:p w14:paraId="1D6E5F43" w14:textId="55CCBA46" w:rsidR="00D73D88" w:rsidRPr="00F540E7" w:rsidRDefault="00D73D88" w:rsidP="00F540E7">
      <w:pPr>
        <w:pStyle w:val="Heading3"/>
        <w:rPr>
          <w:rFonts w:ascii="Avenir Next LT Pro Light" w:eastAsia="Times New Roman" w:hAnsi="Avenir Next LT Pro Light"/>
          <w:color w:val="595959"/>
          <w:sz w:val="24"/>
        </w:rPr>
      </w:pPr>
    </w:p>
    <w:p w14:paraId="2D82CF71" w14:textId="14FDE3C8" w:rsidR="00275C78" w:rsidRPr="00275C78" w:rsidRDefault="00275C78">
      <w:pPr>
        <w:pStyle w:val="NormalWeb"/>
        <w:rPr>
          <w:rFonts w:ascii="Avenir Next LT Pro Light" w:hAnsi="Avenir Next LT Pro Light"/>
          <w:color w:val="595959"/>
        </w:rPr>
      </w:pPr>
    </w:p>
    <w:p w14:paraId="0E5CF29A" w14:textId="77777777" w:rsidR="00275C78" w:rsidRPr="00275C78" w:rsidRDefault="00275C78">
      <w:pPr>
        <w:pStyle w:val="Heading1"/>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Start</w:t>
      </w:r>
      <w:r w:rsidRPr="00275C78">
        <w:rPr>
          <w:rFonts w:ascii="Avenir Next LT Pro Light" w:eastAsia="Times New Roman" w:hAnsi="Avenir Next LT Pro Light"/>
          <w:color w:val="595959"/>
          <w:sz w:val="24"/>
        </w:rPr>
        <w:noBreakHyphen/>
        <w:t>Up Costs — Dreamscape (Including Advertising &amp; Marketing)</w:t>
      </w:r>
    </w:p>
    <w:p w14:paraId="1ED3BB8A" w14:textId="77777777" w:rsidR="00275C78" w:rsidRPr="00275C78" w:rsidRDefault="00275C78">
      <w:pPr>
        <w:pStyle w:val="Heading2"/>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Start</w:t>
      </w:r>
      <w:r w:rsidRPr="00275C78">
        <w:rPr>
          <w:rFonts w:ascii="Avenir Next LT Pro Light" w:eastAsia="Times New Roman" w:hAnsi="Avenir Next LT Pro Light"/>
          <w:color w:val="595959"/>
          <w:sz w:val="24"/>
        </w:rPr>
        <w:noBreakHyphen/>
        <w:t>Up Cost Philosophy (Quick Context)</w:t>
      </w:r>
    </w:p>
    <w:p w14:paraId="3BCE5C73"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Dreamscape launches by investing in:</w:t>
      </w:r>
    </w:p>
    <w:p w14:paraId="76BD6DE8" w14:textId="77777777" w:rsidR="00275C78" w:rsidRPr="00275C78" w:rsidRDefault="00275C78">
      <w:pPr>
        <w:numPr>
          <w:ilvl w:val="0"/>
          <w:numId w:val="163"/>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Proof</w:t>
      </w:r>
      <w:r w:rsidRPr="00275C78">
        <w:rPr>
          <w:rFonts w:ascii="Avenir Next LT Pro Light" w:eastAsia="Times New Roman" w:hAnsi="Avenir Next LT Pro Light"/>
          <w:color w:val="595959"/>
        </w:rPr>
        <w:t xml:space="preserve"> (physical prototypes &amp; exhibits)</w:t>
      </w:r>
    </w:p>
    <w:p w14:paraId="5C2E5E15" w14:textId="77777777" w:rsidR="00275C78" w:rsidRPr="00275C78" w:rsidRDefault="00275C78">
      <w:pPr>
        <w:numPr>
          <w:ilvl w:val="0"/>
          <w:numId w:val="163"/>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Conversion</w:t>
      </w:r>
      <w:r w:rsidRPr="00275C78">
        <w:rPr>
          <w:rFonts w:ascii="Avenir Next LT Pro Light" w:eastAsia="Times New Roman" w:hAnsi="Avenir Next LT Pro Light"/>
          <w:color w:val="595959"/>
        </w:rPr>
        <w:t xml:space="preserve"> (portal MVP + visuals)</w:t>
      </w:r>
    </w:p>
    <w:p w14:paraId="79DC2EC1" w14:textId="77777777" w:rsidR="00275C78" w:rsidRPr="00275C78" w:rsidRDefault="00275C78">
      <w:pPr>
        <w:numPr>
          <w:ilvl w:val="0"/>
          <w:numId w:val="163"/>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Protection</w:t>
      </w:r>
      <w:r w:rsidRPr="00275C78">
        <w:rPr>
          <w:rFonts w:ascii="Avenir Next LT Pro Light" w:eastAsia="Times New Roman" w:hAnsi="Avenir Next LT Pro Light"/>
          <w:color w:val="595959"/>
        </w:rPr>
        <w:t xml:space="preserve"> (legal, insurance)</w:t>
      </w:r>
    </w:p>
    <w:p w14:paraId="0EFAAE3C" w14:textId="77777777" w:rsidR="00275C78" w:rsidRPr="00275C78" w:rsidRDefault="00275C78">
      <w:pPr>
        <w:numPr>
          <w:ilvl w:val="0"/>
          <w:numId w:val="163"/>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Control</w:t>
      </w:r>
      <w:r w:rsidRPr="00275C78">
        <w:rPr>
          <w:rFonts w:ascii="Avenir Next LT Pro Light" w:eastAsia="Times New Roman" w:hAnsi="Avenir Next LT Pro Light"/>
          <w:color w:val="595959"/>
        </w:rPr>
        <w:t xml:space="preserve"> (lean workspace + buffer)</w:t>
      </w:r>
    </w:p>
    <w:p w14:paraId="41FADAAF"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 xml:space="preserve">There is </w:t>
      </w:r>
      <w:r w:rsidRPr="00275C78">
        <w:rPr>
          <w:rStyle w:val="Strong"/>
          <w:rFonts w:ascii="Avenir Next LT Pro Light" w:hAnsi="Avenir Next LT Pro Light"/>
          <w:color w:val="595959"/>
        </w:rPr>
        <w:t>no spend</w:t>
      </w:r>
      <w:r w:rsidRPr="00275C78">
        <w:rPr>
          <w:rFonts w:ascii="Avenir Next LT Pro Light" w:hAnsi="Avenir Next LT Pro Light"/>
          <w:color w:val="595959"/>
        </w:rPr>
        <w:t xml:space="preserve"> on:</w:t>
      </w:r>
    </w:p>
    <w:p w14:paraId="4FA44FD4" w14:textId="77777777" w:rsidR="00275C78" w:rsidRPr="00275C78" w:rsidRDefault="00275C78">
      <w:pPr>
        <w:numPr>
          <w:ilvl w:val="0"/>
          <w:numId w:val="164"/>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Inventory stockpiling</w:t>
      </w:r>
    </w:p>
    <w:p w14:paraId="6D975333" w14:textId="77777777" w:rsidR="00275C78" w:rsidRPr="00275C78" w:rsidRDefault="00275C78">
      <w:pPr>
        <w:numPr>
          <w:ilvl w:val="0"/>
          <w:numId w:val="164"/>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Retail leases</w:t>
      </w:r>
    </w:p>
    <w:p w14:paraId="615FCDE7" w14:textId="77777777" w:rsidR="00275C78" w:rsidRPr="00275C78" w:rsidRDefault="00275C78">
      <w:pPr>
        <w:numPr>
          <w:ilvl w:val="0"/>
          <w:numId w:val="164"/>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Mass advertising</w:t>
      </w:r>
    </w:p>
    <w:p w14:paraId="336AF2DB" w14:textId="77777777" w:rsidR="00275C78" w:rsidRPr="00275C78" w:rsidRDefault="00275C78">
      <w:pPr>
        <w:numPr>
          <w:ilvl w:val="0"/>
          <w:numId w:val="164"/>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Full AI systems</w:t>
      </w:r>
    </w:p>
    <w:p w14:paraId="28F39087" w14:textId="77777777" w:rsidR="00275C78" w:rsidRPr="00275C78" w:rsidRDefault="00275C78">
      <w:pPr>
        <w:pStyle w:val="Heading2"/>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Total Estimated Start</w:t>
      </w:r>
      <w:r w:rsidRPr="00275C78">
        <w:rPr>
          <w:rFonts w:ascii="Avenir Next LT Pro Light" w:eastAsia="Times New Roman" w:hAnsi="Avenir Next LT Pro Light"/>
          <w:color w:val="595959"/>
          <w:sz w:val="24"/>
        </w:rPr>
        <w:noBreakHyphen/>
        <w:t>Up Cost</w:t>
      </w:r>
    </w:p>
    <w:p w14:paraId="22FC6423"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s="Segoe UI Emoji"/>
          <w:color w:val="595959"/>
          <w:sz w:val="24"/>
        </w:rPr>
        <w:t>✅</w:t>
      </w:r>
      <w:r w:rsidRPr="00275C78">
        <w:rPr>
          <w:rFonts w:ascii="Avenir Next LT Pro Light" w:eastAsia="Times New Roman" w:hAnsi="Avenir Next LT Pro Light"/>
          <w:color w:val="595959"/>
          <w:sz w:val="24"/>
        </w:rPr>
        <w:t xml:space="preserve"> </w:t>
      </w:r>
      <w:r w:rsidRPr="00275C78">
        <w:rPr>
          <w:rStyle w:val="Strong"/>
          <w:rFonts w:ascii="Avenir Next LT Pro Light" w:eastAsia="Times New Roman" w:hAnsi="Avenir Next LT Pro Light"/>
          <w:b w:val="0"/>
          <w:bCs w:val="0"/>
          <w:color w:val="595959"/>
          <w:sz w:val="24"/>
        </w:rPr>
        <w:t>$55,000 – $85,000 (All</w:t>
      </w:r>
      <w:r w:rsidRPr="00275C78">
        <w:rPr>
          <w:rStyle w:val="Strong"/>
          <w:rFonts w:ascii="Avenir Next LT Pro Light" w:eastAsia="Times New Roman" w:hAnsi="Avenir Next LT Pro Light"/>
          <w:b w:val="0"/>
          <w:bCs w:val="0"/>
          <w:color w:val="595959"/>
          <w:sz w:val="24"/>
        </w:rPr>
        <w:noBreakHyphen/>
        <w:t>In)</w:t>
      </w:r>
    </w:p>
    <w:p w14:paraId="479A4511"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This range supports:</w:t>
      </w:r>
    </w:p>
    <w:p w14:paraId="0458796B" w14:textId="77777777" w:rsidR="00275C78" w:rsidRPr="00275C78" w:rsidRDefault="00275C78">
      <w:pPr>
        <w:numPr>
          <w:ilvl w:val="0"/>
          <w:numId w:val="165"/>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2 flagship prototypes</w:t>
      </w:r>
    </w:p>
    <w:p w14:paraId="5136A1FC" w14:textId="77777777" w:rsidR="00275C78" w:rsidRPr="00275C78" w:rsidRDefault="00275C78">
      <w:pPr>
        <w:numPr>
          <w:ilvl w:val="0"/>
          <w:numId w:val="165"/>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Portal MVP</w:t>
      </w:r>
    </w:p>
    <w:p w14:paraId="37F12F84" w14:textId="77777777" w:rsidR="00275C78" w:rsidRPr="00275C78" w:rsidRDefault="00275C78">
      <w:pPr>
        <w:numPr>
          <w:ilvl w:val="0"/>
          <w:numId w:val="165"/>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Launch</w:t>
      </w:r>
      <w:r w:rsidRPr="00275C78">
        <w:rPr>
          <w:rFonts w:ascii="Avenir Next LT Pro Light" w:eastAsia="Times New Roman" w:hAnsi="Avenir Next LT Pro Light"/>
          <w:color w:val="595959"/>
        </w:rPr>
        <w:noBreakHyphen/>
        <w:t>phase marketing &amp; exhibits</w:t>
      </w:r>
    </w:p>
    <w:p w14:paraId="3AB8B52B" w14:textId="77777777" w:rsidR="00275C78" w:rsidRPr="00275C78" w:rsidRDefault="00275C78">
      <w:pPr>
        <w:numPr>
          <w:ilvl w:val="0"/>
          <w:numId w:val="165"/>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3–6 months of controlled operations</w:t>
      </w:r>
    </w:p>
    <w:p w14:paraId="5B0B00C5" w14:textId="77777777" w:rsidR="00275C78" w:rsidRPr="00275C78" w:rsidRDefault="00275C78">
      <w:pPr>
        <w:pStyle w:val="Heading2"/>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lastRenderedPageBreak/>
        <w:t>Detailed Start</w:t>
      </w:r>
      <w:r w:rsidRPr="00275C78">
        <w:rPr>
          <w:rFonts w:ascii="Avenir Next LT Pro Light" w:eastAsia="Times New Roman" w:hAnsi="Avenir Next LT Pro Light"/>
          <w:color w:val="595959"/>
          <w:sz w:val="24"/>
        </w:rPr>
        <w:noBreakHyphen/>
        <w:t>Up Cost Breakdown (All Categories)</w:t>
      </w:r>
    </w:p>
    <w:p w14:paraId="502970B7"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1. Legal, Formation &amp; Compliance</w:t>
      </w:r>
    </w:p>
    <w:p w14:paraId="60D5EC94"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$4,000 – $7,000</w:t>
      </w:r>
    </w:p>
    <w:p w14:paraId="09E1CA47" w14:textId="77777777" w:rsidR="00275C78" w:rsidRPr="00275C78" w:rsidRDefault="00275C78">
      <w:pPr>
        <w:numPr>
          <w:ilvl w:val="0"/>
          <w:numId w:val="166"/>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Business formation (LLC or Corp)</w:t>
      </w:r>
    </w:p>
    <w:p w14:paraId="3619B779" w14:textId="77777777" w:rsidR="00275C78" w:rsidRPr="00275C78" w:rsidRDefault="00275C78">
      <w:pPr>
        <w:numPr>
          <w:ilvl w:val="0"/>
          <w:numId w:val="166"/>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Contracts (customers, partners)</w:t>
      </w:r>
    </w:p>
    <w:p w14:paraId="13A060D8" w14:textId="77777777" w:rsidR="00275C78" w:rsidRPr="00275C78" w:rsidRDefault="00275C78">
      <w:pPr>
        <w:numPr>
          <w:ilvl w:val="0"/>
          <w:numId w:val="166"/>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Accounting setup</w:t>
      </w:r>
    </w:p>
    <w:p w14:paraId="0AB007AD" w14:textId="77777777" w:rsidR="00275C78" w:rsidRPr="00275C78" w:rsidRDefault="00275C78">
      <w:pPr>
        <w:numPr>
          <w:ilvl w:val="0"/>
          <w:numId w:val="166"/>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Licenses &amp; permits</w:t>
      </w:r>
    </w:p>
    <w:p w14:paraId="1E233D15" w14:textId="77777777" w:rsidR="00275C78" w:rsidRPr="00275C78" w:rsidRDefault="00275C78">
      <w:pPr>
        <w:numPr>
          <w:ilvl w:val="0"/>
          <w:numId w:val="166"/>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Basic IP / brand protection</w:t>
      </w:r>
    </w:p>
    <w:p w14:paraId="48EB222C"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2. Insurance</w:t>
      </w:r>
    </w:p>
    <w:p w14:paraId="7F8AE020"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$1,500 – $3,000</w:t>
      </w:r>
    </w:p>
    <w:p w14:paraId="0DC52C48" w14:textId="77777777" w:rsidR="00275C78" w:rsidRPr="00275C78" w:rsidRDefault="00275C78">
      <w:pPr>
        <w:numPr>
          <w:ilvl w:val="0"/>
          <w:numId w:val="167"/>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General liability</w:t>
      </w:r>
    </w:p>
    <w:p w14:paraId="604074FC" w14:textId="77777777" w:rsidR="00275C78" w:rsidRPr="00275C78" w:rsidRDefault="00275C78">
      <w:pPr>
        <w:numPr>
          <w:ilvl w:val="0"/>
          <w:numId w:val="167"/>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Product liability</w:t>
      </w:r>
    </w:p>
    <w:p w14:paraId="23D4D58B" w14:textId="77777777" w:rsidR="00275C78" w:rsidRPr="00275C78" w:rsidRDefault="00275C78">
      <w:pPr>
        <w:numPr>
          <w:ilvl w:val="0"/>
          <w:numId w:val="167"/>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Exhibit / property coverage</w:t>
      </w:r>
    </w:p>
    <w:p w14:paraId="371101D9"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Required before demos, exhibits, or delivery.</w:t>
      </w:r>
    </w:p>
    <w:p w14:paraId="2280BF32"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3. Prototypes &amp; Proof Objects (Critical)</w:t>
      </w:r>
    </w:p>
    <w:p w14:paraId="4033A114"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$12,000 – $20,000</w:t>
      </w:r>
    </w:p>
    <w:p w14:paraId="17B753C9"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Includes:</w:t>
      </w:r>
    </w:p>
    <w:p w14:paraId="6F15FF7D" w14:textId="77777777" w:rsidR="00275C78" w:rsidRPr="00275C78" w:rsidRDefault="00275C78">
      <w:pPr>
        <w:numPr>
          <w:ilvl w:val="0"/>
          <w:numId w:val="168"/>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Prototype #1:</w:t>
      </w:r>
      <w:r w:rsidRPr="00275C78">
        <w:rPr>
          <w:rFonts w:ascii="Avenir Next LT Pro Light" w:eastAsia="Times New Roman" w:hAnsi="Avenir Next LT Pro Light"/>
          <w:color w:val="595959"/>
        </w:rPr>
        <w:t xml:space="preserve"> Signature statement piece</w:t>
      </w:r>
    </w:p>
    <w:p w14:paraId="39F74477" w14:textId="77777777" w:rsidR="00275C78" w:rsidRPr="00275C78" w:rsidRDefault="00275C78">
      <w:pPr>
        <w:numPr>
          <w:ilvl w:val="0"/>
          <w:numId w:val="168"/>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Prototype #2:</w:t>
      </w:r>
      <w:r w:rsidRPr="00275C78">
        <w:rPr>
          <w:rFonts w:ascii="Avenir Next LT Pro Light" w:eastAsia="Times New Roman" w:hAnsi="Avenir Next LT Pro Light"/>
          <w:color w:val="595959"/>
        </w:rPr>
        <w:t xml:space="preserve"> Modular proof object</w:t>
      </w:r>
    </w:p>
    <w:p w14:paraId="5E0A4BFD" w14:textId="77777777" w:rsidR="00275C78" w:rsidRPr="00275C78" w:rsidRDefault="00275C78">
      <w:pPr>
        <w:numPr>
          <w:ilvl w:val="0"/>
          <w:numId w:val="168"/>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Materials, labor, finishing</w:t>
      </w:r>
    </w:p>
    <w:p w14:paraId="4C12230B"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 xml:space="preserve">These are </w:t>
      </w:r>
      <w:r w:rsidRPr="00275C78">
        <w:rPr>
          <w:rStyle w:val="Strong"/>
          <w:rFonts w:ascii="Avenir Next LT Pro Light" w:hAnsi="Avenir Next LT Pro Light"/>
          <w:color w:val="595959"/>
        </w:rPr>
        <w:t>multi</w:t>
      </w:r>
      <w:r w:rsidRPr="00275C78">
        <w:rPr>
          <w:rStyle w:val="Strong"/>
          <w:rFonts w:ascii="Avenir Next LT Pro Light" w:hAnsi="Avenir Next LT Pro Light"/>
          <w:color w:val="595959"/>
        </w:rPr>
        <w:noBreakHyphen/>
        <w:t>use assets</w:t>
      </w:r>
      <w:r w:rsidRPr="00275C78">
        <w:rPr>
          <w:rFonts w:ascii="Avenir Next LT Pro Light" w:hAnsi="Avenir Next LT Pro Light"/>
          <w:color w:val="595959"/>
        </w:rPr>
        <w:t>:</w:t>
      </w:r>
    </w:p>
    <w:p w14:paraId="6ED739AE" w14:textId="77777777" w:rsidR="00275C78" w:rsidRPr="00275C78" w:rsidRDefault="00275C78">
      <w:pPr>
        <w:numPr>
          <w:ilvl w:val="0"/>
          <w:numId w:val="169"/>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Exhibits</w:t>
      </w:r>
    </w:p>
    <w:p w14:paraId="51CCBC80" w14:textId="77777777" w:rsidR="00275C78" w:rsidRPr="00275C78" w:rsidRDefault="00275C78">
      <w:pPr>
        <w:numPr>
          <w:ilvl w:val="0"/>
          <w:numId w:val="169"/>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Sales demos</w:t>
      </w:r>
    </w:p>
    <w:p w14:paraId="366850BE" w14:textId="77777777" w:rsidR="00275C78" w:rsidRPr="00275C78" w:rsidRDefault="00275C78">
      <w:pPr>
        <w:numPr>
          <w:ilvl w:val="0"/>
          <w:numId w:val="169"/>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Photography</w:t>
      </w:r>
    </w:p>
    <w:p w14:paraId="5AEE657C" w14:textId="77777777" w:rsidR="00275C78" w:rsidRPr="00275C78" w:rsidRDefault="00275C78">
      <w:pPr>
        <w:numPr>
          <w:ilvl w:val="0"/>
          <w:numId w:val="169"/>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Rental / reuse inventory</w:t>
      </w:r>
    </w:p>
    <w:p w14:paraId="06B8256F"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4. Workspace / Physical Control Space</w:t>
      </w:r>
    </w:p>
    <w:p w14:paraId="6180CF91"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$3,000 – $6,000</w:t>
      </w:r>
    </w:p>
    <w:p w14:paraId="25A7C904" w14:textId="77777777" w:rsidR="00275C78" w:rsidRPr="00275C78" w:rsidRDefault="00275C78">
      <w:pPr>
        <w:numPr>
          <w:ilvl w:val="0"/>
          <w:numId w:val="170"/>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Small workshop or shared studio</w:t>
      </w:r>
    </w:p>
    <w:p w14:paraId="30D7620A" w14:textId="77777777" w:rsidR="00275C78" w:rsidRPr="00275C78" w:rsidRDefault="00275C78">
      <w:pPr>
        <w:numPr>
          <w:ilvl w:val="0"/>
          <w:numId w:val="170"/>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Storage for prototypes</w:t>
      </w:r>
    </w:p>
    <w:p w14:paraId="51D8ED54" w14:textId="77777777" w:rsidR="00275C78" w:rsidRPr="00275C78" w:rsidRDefault="00275C78">
      <w:pPr>
        <w:numPr>
          <w:ilvl w:val="0"/>
          <w:numId w:val="170"/>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lastRenderedPageBreak/>
        <w:t>Private viewing capability</w:t>
      </w:r>
    </w:p>
    <w:p w14:paraId="0A15853D"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 xml:space="preserve">Assumes </w:t>
      </w:r>
      <w:r w:rsidRPr="00275C78">
        <w:rPr>
          <w:rStyle w:val="Strong"/>
          <w:rFonts w:ascii="Avenir Next LT Pro Light" w:hAnsi="Avenir Next LT Pro Light"/>
          <w:color w:val="595959"/>
        </w:rPr>
        <w:t>no showroom</w:t>
      </w:r>
      <w:r w:rsidRPr="00275C78">
        <w:rPr>
          <w:rFonts w:ascii="Avenir Next LT Pro Light" w:hAnsi="Avenir Next LT Pro Light"/>
          <w:color w:val="595959"/>
        </w:rPr>
        <w:t xml:space="preserve"> and short</w:t>
      </w:r>
      <w:r w:rsidRPr="00275C78">
        <w:rPr>
          <w:rFonts w:ascii="Avenir Next LT Pro Light" w:hAnsi="Avenir Next LT Pro Light"/>
          <w:color w:val="595959"/>
        </w:rPr>
        <w:noBreakHyphen/>
        <w:t>term or shared space.</w:t>
      </w:r>
    </w:p>
    <w:p w14:paraId="76A520D7"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5. Portal MVP (Technology)</w:t>
      </w:r>
    </w:p>
    <w:p w14:paraId="37E9D456"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$10,000 – $18,000</w:t>
      </w:r>
    </w:p>
    <w:p w14:paraId="2083C761"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Includes:</w:t>
      </w:r>
    </w:p>
    <w:p w14:paraId="7A84896F" w14:textId="77777777" w:rsidR="00275C78" w:rsidRPr="00275C78" w:rsidRDefault="00275C78">
      <w:pPr>
        <w:numPr>
          <w:ilvl w:val="0"/>
          <w:numId w:val="171"/>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Visual room configurator</w:t>
      </w:r>
    </w:p>
    <w:p w14:paraId="4999662D" w14:textId="77777777" w:rsidR="00275C78" w:rsidRPr="00275C78" w:rsidRDefault="00275C78">
      <w:pPr>
        <w:numPr>
          <w:ilvl w:val="0"/>
          <w:numId w:val="171"/>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Modular selection logic</w:t>
      </w:r>
    </w:p>
    <w:p w14:paraId="1CF1BA1F" w14:textId="77777777" w:rsidR="00275C78" w:rsidRPr="00275C78" w:rsidRDefault="00275C78">
      <w:pPr>
        <w:numPr>
          <w:ilvl w:val="0"/>
          <w:numId w:val="171"/>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Pricing output</w:t>
      </w:r>
    </w:p>
    <w:p w14:paraId="007DEEB6" w14:textId="77777777" w:rsidR="00275C78" w:rsidRPr="00275C78" w:rsidRDefault="00275C78">
      <w:pPr>
        <w:numPr>
          <w:ilvl w:val="0"/>
          <w:numId w:val="171"/>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Design approval + deposit trigger</w:t>
      </w:r>
    </w:p>
    <w:p w14:paraId="7A3B7F79"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 xml:space="preserve">Does </w:t>
      </w:r>
      <w:r w:rsidRPr="00275C78">
        <w:rPr>
          <w:rStyle w:val="Strong"/>
          <w:rFonts w:ascii="Avenir Next LT Pro Light" w:hAnsi="Avenir Next LT Pro Light"/>
          <w:color w:val="595959"/>
        </w:rPr>
        <w:t>not</w:t>
      </w:r>
      <w:r w:rsidRPr="00275C78">
        <w:rPr>
          <w:rFonts w:ascii="Avenir Next LT Pro Light" w:hAnsi="Avenir Next LT Pro Light"/>
          <w:color w:val="595959"/>
        </w:rPr>
        <w:t xml:space="preserve"> include:</w:t>
      </w:r>
    </w:p>
    <w:p w14:paraId="57965079" w14:textId="77777777" w:rsidR="00275C78" w:rsidRPr="00275C78" w:rsidRDefault="00275C78">
      <w:pPr>
        <w:numPr>
          <w:ilvl w:val="0"/>
          <w:numId w:val="172"/>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Full AI generation</w:t>
      </w:r>
    </w:p>
    <w:p w14:paraId="3C9A1F94" w14:textId="77777777" w:rsidR="00275C78" w:rsidRPr="00275C78" w:rsidRDefault="00275C78">
      <w:pPr>
        <w:numPr>
          <w:ilvl w:val="0"/>
          <w:numId w:val="172"/>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Manufacturing automation</w:t>
      </w:r>
    </w:p>
    <w:p w14:paraId="7FBA40A3" w14:textId="77777777" w:rsidR="00275C78" w:rsidRPr="00275C78" w:rsidRDefault="00275C78">
      <w:pPr>
        <w:numPr>
          <w:ilvl w:val="0"/>
          <w:numId w:val="172"/>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Advanced analytics</w:t>
      </w:r>
    </w:p>
    <w:p w14:paraId="274E9F2F" w14:textId="77777777" w:rsidR="00275C78" w:rsidRPr="00275C78" w:rsidRDefault="00275C78">
      <w:pPr>
        <w:pStyle w:val="Heading2"/>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Advertisement &amp; Marketing (Included in Start</w:t>
      </w:r>
      <w:r w:rsidRPr="00275C78">
        <w:rPr>
          <w:rFonts w:ascii="Avenir Next LT Pro Light" w:eastAsia="Times New Roman" w:hAnsi="Avenir Next LT Pro Light"/>
          <w:color w:val="595959"/>
          <w:sz w:val="24"/>
        </w:rPr>
        <w:noBreakHyphen/>
        <w:t>Up)</w:t>
      </w:r>
    </w:p>
    <w:p w14:paraId="0E3D8C31"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6. Visual Assets &amp; Branding</w:t>
      </w:r>
    </w:p>
    <w:p w14:paraId="6A37FD87"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$3,000 – $5,000</w:t>
      </w:r>
    </w:p>
    <w:p w14:paraId="01061A0F" w14:textId="77777777" w:rsidR="00275C78" w:rsidRPr="00275C78" w:rsidRDefault="00275C78">
      <w:pPr>
        <w:numPr>
          <w:ilvl w:val="0"/>
          <w:numId w:val="173"/>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Professional photography</w:t>
      </w:r>
    </w:p>
    <w:p w14:paraId="62226825" w14:textId="77777777" w:rsidR="00275C78" w:rsidRPr="00275C78" w:rsidRDefault="00275C78">
      <w:pPr>
        <w:numPr>
          <w:ilvl w:val="0"/>
          <w:numId w:val="173"/>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Short walkthrough / cinematic video</w:t>
      </w:r>
    </w:p>
    <w:p w14:paraId="5D024435" w14:textId="77777777" w:rsidR="00275C78" w:rsidRPr="00275C78" w:rsidRDefault="00275C78">
      <w:pPr>
        <w:numPr>
          <w:ilvl w:val="0"/>
          <w:numId w:val="173"/>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Brand visuals for website &amp; partners</w:t>
      </w:r>
    </w:p>
    <w:p w14:paraId="3AFF98B8" w14:textId="77777777" w:rsidR="00275C78" w:rsidRPr="00275C78" w:rsidRDefault="00275C78">
      <w:pPr>
        <w:numPr>
          <w:ilvl w:val="0"/>
          <w:numId w:val="173"/>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Exhibit signage and presentation materials</w:t>
      </w:r>
    </w:p>
    <w:p w14:paraId="7A92A128"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 xml:space="preserve">Visuals are </w:t>
      </w:r>
      <w:r w:rsidRPr="00275C78">
        <w:rPr>
          <w:rStyle w:val="Strong"/>
          <w:rFonts w:ascii="Avenir Next LT Pro Light" w:hAnsi="Avenir Next LT Pro Light"/>
          <w:color w:val="595959"/>
        </w:rPr>
        <w:t>core to conversion</w:t>
      </w:r>
      <w:r w:rsidRPr="00275C78">
        <w:rPr>
          <w:rFonts w:ascii="Avenir Next LT Pro Light" w:hAnsi="Avenir Next LT Pro Light"/>
          <w:color w:val="595959"/>
        </w:rPr>
        <w:t>, not optional.</w:t>
      </w:r>
    </w:p>
    <w:p w14:paraId="663D8553"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7. Exhibits, Demos &amp; Physical Marketing</w:t>
      </w:r>
    </w:p>
    <w:p w14:paraId="61309C7D"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$2,000 – $4,000</w:t>
      </w:r>
    </w:p>
    <w:p w14:paraId="20F0515C" w14:textId="77777777" w:rsidR="00275C78" w:rsidRPr="00275C78" w:rsidRDefault="00275C78">
      <w:pPr>
        <w:numPr>
          <w:ilvl w:val="0"/>
          <w:numId w:val="174"/>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Gallery</w:t>
      </w:r>
      <w:r w:rsidRPr="00275C78">
        <w:rPr>
          <w:rFonts w:ascii="Avenir Next LT Pro Light" w:eastAsia="Times New Roman" w:hAnsi="Avenir Next LT Pro Light"/>
          <w:color w:val="595959"/>
        </w:rPr>
        <w:noBreakHyphen/>
        <w:t>style pop</w:t>
      </w:r>
      <w:r w:rsidRPr="00275C78">
        <w:rPr>
          <w:rFonts w:ascii="Avenir Next LT Pro Light" w:eastAsia="Times New Roman" w:hAnsi="Avenir Next LT Pro Light"/>
          <w:color w:val="595959"/>
        </w:rPr>
        <w:noBreakHyphen/>
        <w:t>ups</w:t>
      </w:r>
    </w:p>
    <w:p w14:paraId="3E6E0A1E" w14:textId="77777777" w:rsidR="00275C78" w:rsidRPr="00275C78" w:rsidRDefault="00275C78">
      <w:pPr>
        <w:numPr>
          <w:ilvl w:val="0"/>
          <w:numId w:val="174"/>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Partner store displays</w:t>
      </w:r>
    </w:p>
    <w:p w14:paraId="1E86F69E" w14:textId="77777777" w:rsidR="00275C78" w:rsidRPr="00275C78" w:rsidRDefault="00275C78">
      <w:pPr>
        <w:numPr>
          <w:ilvl w:val="0"/>
          <w:numId w:val="174"/>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Temporary staging materials</w:t>
      </w:r>
    </w:p>
    <w:p w14:paraId="3AAFDD72" w14:textId="77777777" w:rsidR="00275C78" w:rsidRPr="00275C78" w:rsidRDefault="00275C78">
      <w:pPr>
        <w:numPr>
          <w:ilvl w:val="0"/>
          <w:numId w:val="174"/>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Event setup costs</w:t>
      </w:r>
    </w:p>
    <w:p w14:paraId="07CF3449"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 xml:space="preserve">These double as </w:t>
      </w:r>
      <w:r w:rsidRPr="00275C78">
        <w:rPr>
          <w:rStyle w:val="Strong"/>
          <w:rFonts w:ascii="Avenir Next LT Pro Light" w:hAnsi="Avenir Next LT Pro Light"/>
          <w:color w:val="595959"/>
        </w:rPr>
        <w:t>sales environments</w:t>
      </w:r>
      <w:r w:rsidRPr="00275C78">
        <w:rPr>
          <w:rFonts w:ascii="Avenir Next LT Pro Light" w:hAnsi="Avenir Next LT Pro Light"/>
          <w:color w:val="595959"/>
        </w:rPr>
        <w:t>, not just marketing.</w:t>
      </w:r>
    </w:p>
    <w:p w14:paraId="33158E24"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lastRenderedPageBreak/>
        <w:t>8. Digital Presence &amp; Limited Advertising</w:t>
      </w:r>
    </w:p>
    <w:p w14:paraId="5CFAC8B4"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$2,500 – $5,000</w:t>
      </w:r>
    </w:p>
    <w:p w14:paraId="1BF28220"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Includes:</w:t>
      </w:r>
    </w:p>
    <w:p w14:paraId="4176CC35" w14:textId="77777777" w:rsidR="00275C78" w:rsidRPr="00275C78" w:rsidRDefault="00275C78">
      <w:pPr>
        <w:numPr>
          <w:ilvl w:val="0"/>
          <w:numId w:val="175"/>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Website setup &amp; hosting</w:t>
      </w:r>
    </w:p>
    <w:p w14:paraId="0584EB25" w14:textId="77777777" w:rsidR="00275C78" w:rsidRPr="00275C78" w:rsidRDefault="00275C78">
      <w:pPr>
        <w:numPr>
          <w:ilvl w:val="0"/>
          <w:numId w:val="175"/>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Email / CRM tools</w:t>
      </w:r>
    </w:p>
    <w:p w14:paraId="573D8E68" w14:textId="77777777" w:rsidR="00275C78" w:rsidRPr="00275C78" w:rsidRDefault="00275C78">
      <w:pPr>
        <w:numPr>
          <w:ilvl w:val="0"/>
          <w:numId w:val="175"/>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Targeted digital ads only</w:t>
      </w:r>
      <w:r w:rsidRPr="00275C78">
        <w:rPr>
          <w:rFonts w:ascii="Avenir Next LT Pro Light" w:eastAsia="Times New Roman" w:hAnsi="Avenir Next LT Pro Light"/>
          <w:color w:val="595959"/>
        </w:rPr>
        <w:t xml:space="preserve"> (retargeting, exhibit promotion)</w:t>
      </w:r>
    </w:p>
    <w:p w14:paraId="6F8D0CD0" w14:textId="77777777" w:rsidR="00275C78" w:rsidRPr="00275C78" w:rsidRDefault="00275C78">
      <w:pPr>
        <w:numPr>
          <w:ilvl w:val="0"/>
          <w:numId w:val="175"/>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No mass advertising</w:t>
      </w:r>
    </w:p>
    <w:p w14:paraId="11316A05" w14:textId="77777777" w:rsidR="00275C78" w:rsidRPr="00275C78" w:rsidRDefault="00275C78">
      <w:pPr>
        <w:pStyle w:val="NormalWeb"/>
        <w:rPr>
          <w:rFonts w:ascii="Avenir Next LT Pro Light" w:hAnsi="Avenir Next LT Pro Light"/>
          <w:color w:val="595959"/>
        </w:rPr>
      </w:pPr>
      <w:r w:rsidRPr="00275C78">
        <w:rPr>
          <w:rFonts w:ascii="Avenir Next LT Pro Light" w:hAnsi="Avenir Next LT Pro Light"/>
          <w:color w:val="595959"/>
        </w:rPr>
        <w:t xml:space="preserve">Used </w:t>
      </w:r>
      <w:r w:rsidRPr="00275C78">
        <w:rPr>
          <w:rStyle w:val="Strong"/>
          <w:rFonts w:ascii="Avenir Next LT Pro Light" w:hAnsi="Avenir Next LT Pro Light"/>
          <w:color w:val="595959"/>
        </w:rPr>
        <w:t>after validation</w:t>
      </w:r>
      <w:r w:rsidRPr="00275C78">
        <w:rPr>
          <w:rFonts w:ascii="Avenir Next LT Pro Light" w:hAnsi="Avenir Next LT Pro Light"/>
          <w:color w:val="595959"/>
        </w:rPr>
        <w:t xml:space="preserve">, not </w:t>
      </w:r>
      <w:proofErr w:type="gramStart"/>
      <w:r w:rsidRPr="00275C78">
        <w:rPr>
          <w:rFonts w:ascii="Avenir Next LT Pro Light" w:hAnsi="Avenir Next LT Pro Light"/>
          <w:color w:val="595959"/>
        </w:rPr>
        <w:t>at</w:t>
      </w:r>
      <w:proofErr w:type="gramEnd"/>
      <w:r w:rsidRPr="00275C78">
        <w:rPr>
          <w:rFonts w:ascii="Avenir Next LT Pro Light" w:hAnsi="Avenir Next LT Pro Light"/>
          <w:color w:val="595959"/>
        </w:rPr>
        <w:t xml:space="preserve"> launch day.</w:t>
      </w:r>
    </w:p>
    <w:p w14:paraId="2FBD0F5E"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9. Equipment &amp; Tools</w:t>
      </w:r>
    </w:p>
    <w:p w14:paraId="030362EB"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$2,000 – $4,000</w:t>
      </w:r>
    </w:p>
    <w:p w14:paraId="33F675B6" w14:textId="77777777" w:rsidR="00275C78" w:rsidRPr="00275C78" w:rsidRDefault="00275C78">
      <w:pPr>
        <w:numPr>
          <w:ilvl w:val="0"/>
          <w:numId w:val="176"/>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Basic fabrication &amp; staging tools</w:t>
      </w:r>
    </w:p>
    <w:p w14:paraId="110EA4A2" w14:textId="77777777" w:rsidR="00275C78" w:rsidRPr="00275C78" w:rsidRDefault="00275C78">
      <w:pPr>
        <w:numPr>
          <w:ilvl w:val="0"/>
          <w:numId w:val="176"/>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Installation tools</w:t>
      </w:r>
    </w:p>
    <w:p w14:paraId="79CE9957" w14:textId="77777777" w:rsidR="00275C78" w:rsidRPr="00275C78" w:rsidRDefault="00275C78">
      <w:pPr>
        <w:numPr>
          <w:ilvl w:val="0"/>
          <w:numId w:val="176"/>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Computer hardware (if needed)</w:t>
      </w:r>
    </w:p>
    <w:p w14:paraId="05DD8B2E" w14:textId="77777777" w:rsidR="00275C78" w:rsidRPr="00275C78" w:rsidRDefault="00275C78">
      <w:pPr>
        <w:pStyle w:val="Heading3"/>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10. Working Capital Buffer</w:t>
      </w:r>
    </w:p>
    <w:p w14:paraId="1F311ED5" w14:textId="77777777" w:rsidR="00275C78" w:rsidRPr="00275C78" w:rsidRDefault="00275C78">
      <w:pPr>
        <w:pStyle w:val="NormalWeb"/>
        <w:rPr>
          <w:rFonts w:ascii="Avenir Next LT Pro Light" w:hAnsi="Avenir Next LT Pro Light"/>
          <w:color w:val="595959"/>
        </w:rPr>
      </w:pPr>
      <w:r w:rsidRPr="00275C78">
        <w:rPr>
          <w:rStyle w:val="Strong"/>
          <w:rFonts w:ascii="Avenir Next LT Pro Light" w:hAnsi="Avenir Next LT Pro Light"/>
          <w:color w:val="595959"/>
        </w:rPr>
        <w:t>$5,000 – $7,000</w:t>
      </w:r>
    </w:p>
    <w:p w14:paraId="3A7890EB" w14:textId="77777777" w:rsidR="00275C78" w:rsidRPr="00275C78" w:rsidRDefault="00275C78">
      <w:pPr>
        <w:numPr>
          <w:ilvl w:val="0"/>
          <w:numId w:val="177"/>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Cash cushion</w:t>
      </w:r>
    </w:p>
    <w:p w14:paraId="3E5C6269" w14:textId="77777777" w:rsidR="00275C78" w:rsidRPr="00275C78" w:rsidRDefault="00275C78">
      <w:pPr>
        <w:numPr>
          <w:ilvl w:val="0"/>
          <w:numId w:val="177"/>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Timing gaps between deposits and expenses</w:t>
      </w:r>
    </w:p>
    <w:p w14:paraId="79382437" w14:textId="77777777" w:rsidR="00275C78" w:rsidRPr="00275C78" w:rsidRDefault="00275C78">
      <w:pPr>
        <w:numPr>
          <w:ilvl w:val="0"/>
          <w:numId w:val="177"/>
        </w:numPr>
        <w:spacing w:before="100" w:beforeAutospacing="1" w:after="100" w:afterAutospacing="1" w:line="240" w:lineRule="auto"/>
        <w:rPr>
          <w:rFonts w:ascii="Avenir Next LT Pro Light" w:eastAsia="Times New Roman" w:hAnsi="Avenir Next LT Pro Light"/>
          <w:color w:val="595959"/>
        </w:rPr>
      </w:pPr>
      <w:r w:rsidRPr="00275C78">
        <w:rPr>
          <w:rFonts w:ascii="Avenir Next LT Pro Light" w:eastAsia="Times New Roman" w:hAnsi="Avenir Next LT Pro Light"/>
          <w:color w:val="595959"/>
        </w:rPr>
        <w:t>Unexpected material or logistics costs</w:t>
      </w:r>
    </w:p>
    <w:p w14:paraId="79D25C85" w14:textId="77777777" w:rsidR="00275C78" w:rsidRPr="00275C78" w:rsidRDefault="00275C78">
      <w:pPr>
        <w:pStyle w:val="Heading2"/>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Start</w:t>
      </w:r>
      <w:r w:rsidRPr="00275C78">
        <w:rPr>
          <w:rFonts w:ascii="Avenir Next LT Pro Light" w:eastAsia="Times New Roman" w:hAnsi="Avenir Next LT Pro Light"/>
          <w:color w:val="595959"/>
          <w:sz w:val="24"/>
        </w:rPr>
        <w:noBreakHyphen/>
        <w:t>Up Cost Summary Table (Clean)</w:t>
      </w:r>
    </w:p>
    <w:p w14:paraId="04EFC951" w14:textId="77777777" w:rsidR="00B93098" w:rsidRDefault="00B93098">
      <w:pPr>
        <w:pStyle w:val="Heading2"/>
        <w:rPr>
          <w:rFonts w:ascii="Avenir Next LT Pro Light" w:eastAsia="Times New Roman" w:hAnsi="Avenir Next LT Pro Light"/>
          <w:color w:val="595959"/>
          <w:sz w:val="24"/>
        </w:rPr>
      </w:pPr>
    </w:p>
    <w:tbl>
      <w:tblPr>
        <w:tblStyle w:val="PlainTable1"/>
        <w:tblW w:w="0" w:type="auto"/>
        <w:tblLook w:val="0420" w:firstRow="1" w:lastRow="0" w:firstColumn="0" w:lastColumn="0" w:noHBand="0" w:noVBand="1"/>
      </w:tblPr>
      <w:tblGrid>
        <w:gridCol w:w="3116"/>
        <w:gridCol w:w="3117"/>
        <w:gridCol w:w="3117"/>
      </w:tblGrid>
      <w:tr w:rsidR="001B0794" w:rsidRPr="001B0794" w14:paraId="5830F433" w14:textId="77777777" w:rsidTr="00066DD0">
        <w:trPr>
          <w:cnfStyle w:val="100000000000" w:firstRow="1" w:lastRow="0" w:firstColumn="0" w:lastColumn="0" w:oddVBand="0" w:evenVBand="0" w:oddHBand="0" w:evenHBand="0" w:firstRowFirstColumn="0" w:firstRowLastColumn="0" w:lastRowFirstColumn="0" w:lastRowLastColumn="0"/>
        </w:trPr>
        <w:tc>
          <w:tcPr>
            <w:tcW w:w="3116" w:type="dxa"/>
          </w:tcPr>
          <w:p w14:paraId="2C00EE8B" w14:textId="6915316D" w:rsidR="001B0794" w:rsidRPr="001B0794" w:rsidRDefault="001B0794" w:rsidP="001B0794">
            <w:r>
              <w:t>Category</w:t>
            </w:r>
          </w:p>
        </w:tc>
        <w:tc>
          <w:tcPr>
            <w:tcW w:w="3117" w:type="dxa"/>
          </w:tcPr>
          <w:p w14:paraId="3ACC12A7" w14:textId="6D1607D3" w:rsidR="001B0794" w:rsidRPr="001B0794" w:rsidRDefault="001B0794" w:rsidP="001B0794">
            <w:r>
              <w:t>Estimated Cost</w:t>
            </w:r>
          </w:p>
        </w:tc>
        <w:tc>
          <w:tcPr>
            <w:tcW w:w="3117" w:type="dxa"/>
          </w:tcPr>
          <w:p w14:paraId="41F4676F" w14:textId="013712B5" w:rsidR="001B0794" w:rsidRPr="001B0794" w:rsidRDefault="001B0794" w:rsidP="001B0794">
            <w:r>
              <w:t>Month</w:t>
            </w:r>
          </w:p>
        </w:tc>
      </w:tr>
      <w:tr w:rsidR="001B0794" w:rsidRPr="001B0794" w14:paraId="4AA8D996" w14:textId="77777777" w:rsidTr="00066DD0">
        <w:trPr>
          <w:cnfStyle w:val="000000100000" w:firstRow="0" w:lastRow="0" w:firstColumn="0" w:lastColumn="0" w:oddVBand="0" w:evenVBand="0" w:oddHBand="1" w:evenHBand="0" w:firstRowFirstColumn="0" w:firstRowLastColumn="0" w:lastRowFirstColumn="0" w:lastRowLastColumn="0"/>
        </w:trPr>
        <w:tc>
          <w:tcPr>
            <w:tcW w:w="3116" w:type="dxa"/>
          </w:tcPr>
          <w:p w14:paraId="74745D2F" w14:textId="4AB02DD4" w:rsidR="001B0794" w:rsidRDefault="001B0794" w:rsidP="001B0794">
            <w:r>
              <w:t>Legal &amp; Compliance</w:t>
            </w:r>
          </w:p>
        </w:tc>
        <w:tc>
          <w:tcPr>
            <w:tcW w:w="3117" w:type="dxa"/>
          </w:tcPr>
          <w:p w14:paraId="2F27D853" w14:textId="63DAEBCA" w:rsidR="001B0794" w:rsidRDefault="001B0794" w:rsidP="001B0794">
            <w:r>
              <w:t>$4,000 – $7,000</w:t>
            </w:r>
          </w:p>
        </w:tc>
        <w:tc>
          <w:tcPr>
            <w:tcW w:w="3117" w:type="dxa"/>
          </w:tcPr>
          <w:p w14:paraId="26A2B28F" w14:textId="6094930D" w:rsidR="001B0794" w:rsidRDefault="001B0794" w:rsidP="001B0794">
            <w:r>
              <w:t>Month 1</w:t>
            </w:r>
          </w:p>
        </w:tc>
      </w:tr>
      <w:tr w:rsidR="001B0794" w:rsidRPr="001B0794" w14:paraId="6C61527B" w14:textId="77777777" w:rsidTr="00066DD0">
        <w:tc>
          <w:tcPr>
            <w:tcW w:w="3116" w:type="dxa"/>
          </w:tcPr>
          <w:p w14:paraId="61348224" w14:textId="6CA61B23" w:rsidR="001B0794" w:rsidRDefault="001B0794" w:rsidP="001B0794">
            <w:r>
              <w:t>Insurance</w:t>
            </w:r>
          </w:p>
        </w:tc>
        <w:tc>
          <w:tcPr>
            <w:tcW w:w="3117" w:type="dxa"/>
          </w:tcPr>
          <w:p w14:paraId="36717CF7" w14:textId="3B6C01A1" w:rsidR="001B0794" w:rsidRDefault="001B0794" w:rsidP="001B0794">
            <w:r>
              <w:t>$1,500 – $3,000</w:t>
            </w:r>
          </w:p>
        </w:tc>
        <w:tc>
          <w:tcPr>
            <w:tcW w:w="3117" w:type="dxa"/>
          </w:tcPr>
          <w:p w14:paraId="3AD3DA0F" w14:textId="39875754" w:rsidR="001B0794" w:rsidRDefault="001B0794" w:rsidP="001B0794">
            <w:r>
              <w:t>Month 1</w:t>
            </w:r>
          </w:p>
        </w:tc>
      </w:tr>
      <w:tr w:rsidR="001B0794" w:rsidRPr="001B0794" w14:paraId="40D552C6" w14:textId="77777777" w:rsidTr="00066DD0">
        <w:trPr>
          <w:cnfStyle w:val="000000100000" w:firstRow="0" w:lastRow="0" w:firstColumn="0" w:lastColumn="0" w:oddVBand="0" w:evenVBand="0" w:oddHBand="1" w:evenHBand="0" w:firstRowFirstColumn="0" w:firstRowLastColumn="0" w:lastRowFirstColumn="0" w:lastRowLastColumn="0"/>
        </w:trPr>
        <w:tc>
          <w:tcPr>
            <w:tcW w:w="3116" w:type="dxa"/>
          </w:tcPr>
          <w:p w14:paraId="74A547EF" w14:textId="52D55038" w:rsidR="001B0794" w:rsidRDefault="001B0794" w:rsidP="001B0794">
            <w:r>
              <w:t>Prototypes (2 pieces)</w:t>
            </w:r>
          </w:p>
        </w:tc>
        <w:tc>
          <w:tcPr>
            <w:tcW w:w="3117" w:type="dxa"/>
          </w:tcPr>
          <w:p w14:paraId="03C58913" w14:textId="5C734976" w:rsidR="001B0794" w:rsidRDefault="001B0794" w:rsidP="001B0794">
            <w:r>
              <w:t>$12,000 – $20,000</w:t>
            </w:r>
          </w:p>
        </w:tc>
        <w:tc>
          <w:tcPr>
            <w:tcW w:w="3117" w:type="dxa"/>
          </w:tcPr>
          <w:p w14:paraId="4C284B15" w14:textId="4DD61AE5" w:rsidR="001B0794" w:rsidRDefault="001B0794" w:rsidP="001B0794">
            <w:r>
              <w:t>Month 2</w:t>
            </w:r>
          </w:p>
        </w:tc>
      </w:tr>
      <w:tr w:rsidR="001B0794" w:rsidRPr="001B0794" w14:paraId="01692081" w14:textId="77777777" w:rsidTr="00066DD0">
        <w:tc>
          <w:tcPr>
            <w:tcW w:w="3116" w:type="dxa"/>
          </w:tcPr>
          <w:p w14:paraId="3E8A8510" w14:textId="39109A54" w:rsidR="001B0794" w:rsidRDefault="001B0794" w:rsidP="001B0794">
            <w:r>
              <w:t>Workspace</w:t>
            </w:r>
          </w:p>
        </w:tc>
        <w:tc>
          <w:tcPr>
            <w:tcW w:w="3117" w:type="dxa"/>
          </w:tcPr>
          <w:p w14:paraId="631F97D8" w14:textId="4CFD5B76" w:rsidR="001B0794" w:rsidRDefault="001B0794" w:rsidP="001B0794">
            <w:r>
              <w:t>$3,000 – $6,000</w:t>
            </w:r>
          </w:p>
        </w:tc>
        <w:tc>
          <w:tcPr>
            <w:tcW w:w="3117" w:type="dxa"/>
          </w:tcPr>
          <w:p w14:paraId="4E111BED" w14:textId="2EAAA618" w:rsidR="001B0794" w:rsidRDefault="001B0794" w:rsidP="001B0794">
            <w:r>
              <w:t>Month 1</w:t>
            </w:r>
          </w:p>
        </w:tc>
      </w:tr>
      <w:tr w:rsidR="001B0794" w:rsidRPr="001B0794" w14:paraId="601134A0" w14:textId="77777777" w:rsidTr="00066DD0">
        <w:trPr>
          <w:cnfStyle w:val="000000100000" w:firstRow="0" w:lastRow="0" w:firstColumn="0" w:lastColumn="0" w:oddVBand="0" w:evenVBand="0" w:oddHBand="1" w:evenHBand="0" w:firstRowFirstColumn="0" w:firstRowLastColumn="0" w:lastRowFirstColumn="0" w:lastRowLastColumn="0"/>
        </w:trPr>
        <w:tc>
          <w:tcPr>
            <w:tcW w:w="3116" w:type="dxa"/>
          </w:tcPr>
          <w:p w14:paraId="2EC92942" w14:textId="0F1CD078" w:rsidR="001B0794" w:rsidRDefault="001B0794" w:rsidP="001B0794">
            <w:r>
              <w:t>Portal MVP</w:t>
            </w:r>
          </w:p>
        </w:tc>
        <w:tc>
          <w:tcPr>
            <w:tcW w:w="3117" w:type="dxa"/>
          </w:tcPr>
          <w:p w14:paraId="7640A25D" w14:textId="5F76461C" w:rsidR="001B0794" w:rsidRDefault="001B0794" w:rsidP="001B0794">
            <w:r>
              <w:t>$10,000 – $18,000</w:t>
            </w:r>
          </w:p>
        </w:tc>
        <w:tc>
          <w:tcPr>
            <w:tcW w:w="3117" w:type="dxa"/>
          </w:tcPr>
          <w:p w14:paraId="28A1BE60" w14:textId="576C9B0E" w:rsidR="001B0794" w:rsidRDefault="001B0794" w:rsidP="001B0794">
            <w:r>
              <w:t>Month 2</w:t>
            </w:r>
          </w:p>
        </w:tc>
      </w:tr>
      <w:tr w:rsidR="001B0794" w:rsidRPr="001B0794" w14:paraId="3835F158" w14:textId="77777777" w:rsidTr="00066DD0">
        <w:tc>
          <w:tcPr>
            <w:tcW w:w="3116" w:type="dxa"/>
          </w:tcPr>
          <w:p w14:paraId="38BD1D0D" w14:textId="08788308" w:rsidR="001B0794" w:rsidRDefault="001B0794" w:rsidP="001B0794">
            <w:r>
              <w:t>Visual Assets &amp; Branding</w:t>
            </w:r>
          </w:p>
        </w:tc>
        <w:tc>
          <w:tcPr>
            <w:tcW w:w="3117" w:type="dxa"/>
          </w:tcPr>
          <w:p w14:paraId="4A1053EA" w14:textId="12477704" w:rsidR="001B0794" w:rsidRDefault="001B0794" w:rsidP="001B0794">
            <w:r>
              <w:t>$3,000 – $5,000</w:t>
            </w:r>
          </w:p>
        </w:tc>
        <w:tc>
          <w:tcPr>
            <w:tcW w:w="3117" w:type="dxa"/>
          </w:tcPr>
          <w:p w14:paraId="6F7009D4" w14:textId="5AAD9544" w:rsidR="001B0794" w:rsidRDefault="001B0794" w:rsidP="001B0794">
            <w:r>
              <w:t>Month 1</w:t>
            </w:r>
          </w:p>
        </w:tc>
      </w:tr>
      <w:tr w:rsidR="001B0794" w:rsidRPr="001B0794" w14:paraId="3E82F570" w14:textId="77777777" w:rsidTr="00066DD0">
        <w:trPr>
          <w:cnfStyle w:val="000000100000" w:firstRow="0" w:lastRow="0" w:firstColumn="0" w:lastColumn="0" w:oddVBand="0" w:evenVBand="0" w:oddHBand="1" w:evenHBand="0" w:firstRowFirstColumn="0" w:firstRowLastColumn="0" w:lastRowFirstColumn="0" w:lastRowLastColumn="0"/>
        </w:trPr>
        <w:tc>
          <w:tcPr>
            <w:tcW w:w="3116" w:type="dxa"/>
          </w:tcPr>
          <w:p w14:paraId="31FEA27C" w14:textId="410EAD58" w:rsidR="001B0794" w:rsidRDefault="001B0794" w:rsidP="001B0794">
            <w:r>
              <w:t>Exhibits &amp; Physical Marketing</w:t>
            </w:r>
          </w:p>
        </w:tc>
        <w:tc>
          <w:tcPr>
            <w:tcW w:w="3117" w:type="dxa"/>
          </w:tcPr>
          <w:p w14:paraId="10AC3628" w14:textId="6B1CD2C5" w:rsidR="001B0794" w:rsidRDefault="001B0794" w:rsidP="001B0794">
            <w:r>
              <w:t>$2,000 – $4,000</w:t>
            </w:r>
          </w:p>
        </w:tc>
        <w:tc>
          <w:tcPr>
            <w:tcW w:w="3117" w:type="dxa"/>
          </w:tcPr>
          <w:p w14:paraId="39A65E78" w14:textId="4BCECC8C" w:rsidR="001B0794" w:rsidRDefault="001B0794" w:rsidP="001B0794">
            <w:r>
              <w:t>Month 3</w:t>
            </w:r>
          </w:p>
        </w:tc>
      </w:tr>
      <w:tr w:rsidR="001B0794" w:rsidRPr="001B0794" w14:paraId="089C1F8B" w14:textId="77777777" w:rsidTr="00066DD0">
        <w:tc>
          <w:tcPr>
            <w:tcW w:w="3116" w:type="dxa"/>
          </w:tcPr>
          <w:p w14:paraId="75AB81E1" w14:textId="6872BC6F" w:rsidR="001B0794" w:rsidRDefault="001B0794" w:rsidP="001B0794">
            <w:r>
              <w:t>Digital Marketing &amp; Ads</w:t>
            </w:r>
          </w:p>
        </w:tc>
        <w:tc>
          <w:tcPr>
            <w:tcW w:w="3117" w:type="dxa"/>
          </w:tcPr>
          <w:p w14:paraId="4FA27D56" w14:textId="14B3DD39" w:rsidR="001B0794" w:rsidRDefault="001B0794" w:rsidP="001B0794">
            <w:r>
              <w:t>$2,500 – $5,000</w:t>
            </w:r>
          </w:p>
        </w:tc>
        <w:tc>
          <w:tcPr>
            <w:tcW w:w="3117" w:type="dxa"/>
          </w:tcPr>
          <w:p w14:paraId="27AF3BF6" w14:textId="533A8097" w:rsidR="001B0794" w:rsidRDefault="001B0794" w:rsidP="001B0794">
            <w:r>
              <w:t>Month 3</w:t>
            </w:r>
          </w:p>
        </w:tc>
      </w:tr>
      <w:tr w:rsidR="001B0794" w:rsidRPr="001B0794" w14:paraId="7CDF54BB" w14:textId="77777777" w:rsidTr="00066DD0">
        <w:trPr>
          <w:cnfStyle w:val="000000100000" w:firstRow="0" w:lastRow="0" w:firstColumn="0" w:lastColumn="0" w:oddVBand="0" w:evenVBand="0" w:oddHBand="1" w:evenHBand="0" w:firstRowFirstColumn="0" w:firstRowLastColumn="0" w:lastRowFirstColumn="0" w:lastRowLastColumn="0"/>
        </w:trPr>
        <w:tc>
          <w:tcPr>
            <w:tcW w:w="3116" w:type="dxa"/>
          </w:tcPr>
          <w:p w14:paraId="1459F007" w14:textId="1EC27F6C" w:rsidR="001B0794" w:rsidRDefault="001B0794" w:rsidP="001B0794">
            <w:r>
              <w:lastRenderedPageBreak/>
              <w:t>Advertising &amp; Marketing Startup Costs</w:t>
            </w:r>
          </w:p>
        </w:tc>
        <w:tc>
          <w:tcPr>
            <w:tcW w:w="3117" w:type="dxa"/>
          </w:tcPr>
          <w:p w14:paraId="5959E886" w14:textId="269F24E2" w:rsidR="001B0794" w:rsidRDefault="001B0794" w:rsidP="001B0794">
            <w:r>
              <w:t>$4,500 – $9,000</w:t>
            </w:r>
          </w:p>
        </w:tc>
        <w:tc>
          <w:tcPr>
            <w:tcW w:w="3117" w:type="dxa"/>
          </w:tcPr>
          <w:p w14:paraId="693A4E6B" w14:textId="4256B2FD" w:rsidR="001B0794" w:rsidRDefault="001B0794" w:rsidP="001B0794">
            <w:r>
              <w:t>Months 1–3</w:t>
            </w:r>
          </w:p>
        </w:tc>
      </w:tr>
      <w:tr w:rsidR="001B0794" w:rsidRPr="001B0794" w14:paraId="139E1D9E" w14:textId="77777777" w:rsidTr="00066DD0">
        <w:tc>
          <w:tcPr>
            <w:tcW w:w="3116" w:type="dxa"/>
          </w:tcPr>
          <w:p w14:paraId="669B213C" w14:textId="33E2EB73" w:rsidR="001B0794" w:rsidRDefault="001B0794" w:rsidP="001B0794">
            <w:r>
              <w:t>Equipment &amp; Tools</w:t>
            </w:r>
          </w:p>
        </w:tc>
        <w:tc>
          <w:tcPr>
            <w:tcW w:w="3117" w:type="dxa"/>
          </w:tcPr>
          <w:p w14:paraId="6856E69E" w14:textId="236F6555" w:rsidR="001B0794" w:rsidRDefault="001B0794" w:rsidP="001B0794">
            <w:r>
              <w:t>$2,000 – $4,000</w:t>
            </w:r>
          </w:p>
        </w:tc>
        <w:tc>
          <w:tcPr>
            <w:tcW w:w="3117" w:type="dxa"/>
          </w:tcPr>
          <w:p w14:paraId="68DA23D9" w14:textId="038F3D75" w:rsidR="001B0794" w:rsidRDefault="001B0794" w:rsidP="001B0794">
            <w:r>
              <w:t>Month 1</w:t>
            </w:r>
          </w:p>
        </w:tc>
      </w:tr>
      <w:tr w:rsidR="001B0794" w:rsidRPr="001B0794" w14:paraId="137EF490" w14:textId="77777777" w:rsidTr="00066DD0">
        <w:trPr>
          <w:cnfStyle w:val="000000100000" w:firstRow="0" w:lastRow="0" w:firstColumn="0" w:lastColumn="0" w:oddVBand="0" w:evenVBand="0" w:oddHBand="1" w:evenHBand="0" w:firstRowFirstColumn="0" w:firstRowLastColumn="0" w:lastRowFirstColumn="0" w:lastRowLastColumn="0"/>
        </w:trPr>
        <w:tc>
          <w:tcPr>
            <w:tcW w:w="3116" w:type="dxa"/>
          </w:tcPr>
          <w:p w14:paraId="39B0CF61" w14:textId="0878EB31" w:rsidR="001B0794" w:rsidRDefault="001B0794" w:rsidP="001B0794">
            <w:r>
              <w:t>Working Capital Buffer</w:t>
            </w:r>
          </w:p>
        </w:tc>
        <w:tc>
          <w:tcPr>
            <w:tcW w:w="3117" w:type="dxa"/>
          </w:tcPr>
          <w:p w14:paraId="4F10909B" w14:textId="21E37717" w:rsidR="001B0794" w:rsidRDefault="001B0794" w:rsidP="001B0794">
            <w:r>
              <w:t>$5,000 – $7,000</w:t>
            </w:r>
          </w:p>
        </w:tc>
        <w:tc>
          <w:tcPr>
            <w:tcW w:w="3117" w:type="dxa"/>
          </w:tcPr>
          <w:p w14:paraId="49887861" w14:textId="2E5C815A" w:rsidR="001B0794" w:rsidRDefault="001B0794" w:rsidP="001B0794">
            <w:r>
              <w:t>Month 1</w:t>
            </w:r>
          </w:p>
        </w:tc>
      </w:tr>
      <w:tr w:rsidR="001B0794" w:rsidRPr="001B0794" w14:paraId="3E21E17F" w14:textId="77777777" w:rsidTr="00066DD0">
        <w:tc>
          <w:tcPr>
            <w:tcW w:w="3116" w:type="dxa"/>
          </w:tcPr>
          <w:p w14:paraId="283E86C4" w14:textId="34D48F18" w:rsidR="001B0794" w:rsidRDefault="001B0794" w:rsidP="001B0794">
            <w:r>
              <w:t xml:space="preserve">Total Estimated </w:t>
            </w:r>
            <w:proofErr w:type="gramStart"/>
            <w:r>
              <w:t>Start&amp;#30;Up</w:t>
            </w:r>
            <w:proofErr w:type="gramEnd"/>
            <w:r>
              <w:t xml:space="preserve"> Cost</w:t>
            </w:r>
          </w:p>
        </w:tc>
        <w:tc>
          <w:tcPr>
            <w:tcW w:w="3117" w:type="dxa"/>
          </w:tcPr>
          <w:p w14:paraId="01C4E194" w14:textId="598249E8" w:rsidR="001B0794" w:rsidRDefault="001B0794" w:rsidP="001B0794">
            <w:r>
              <w:t>$55,000 – $85,000</w:t>
            </w:r>
          </w:p>
        </w:tc>
        <w:tc>
          <w:tcPr>
            <w:tcW w:w="3117" w:type="dxa"/>
          </w:tcPr>
          <w:p w14:paraId="790E8C1B" w14:textId="765A4057" w:rsidR="001B0794" w:rsidRDefault="001B0794" w:rsidP="001B0794">
            <w:r>
              <w:t>Months 1–3</w:t>
            </w:r>
          </w:p>
        </w:tc>
      </w:tr>
    </w:tbl>
    <w:p w14:paraId="78201C47" w14:textId="77777777" w:rsidR="00066DD0" w:rsidRPr="00066DD0" w:rsidRDefault="00066DD0" w:rsidP="00066DD0"/>
    <w:p w14:paraId="6D6485C4" w14:textId="1796329B" w:rsidR="00275C78" w:rsidRPr="00275C78" w:rsidRDefault="00275C78">
      <w:pPr>
        <w:pStyle w:val="Heading2"/>
        <w:rPr>
          <w:rFonts w:ascii="Avenir Next LT Pro Light" w:eastAsia="Times New Roman" w:hAnsi="Avenir Next LT Pro Light"/>
          <w:color w:val="595959"/>
          <w:sz w:val="24"/>
        </w:rPr>
      </w:pPr>
      <w:r w:rsidRPr="00275C78">
        <w:rPr>
          <w:rFonts w:ascii="Avenir Next LT Pro Light" w:eastAsia="Times New Roman" w:hAnsi="Avenir Next LT Pro Light"/>
          <w:color w:val="595959"/>
          <w:sz w:val="24"/>
        </w:rPr>
        <w:t>Why This Budget Works</w:t>
      </w:r>
    </w:p>
    <w:p w14:paraId="446CA0E5" w14:textId="77777777" w:rsidR="00275C78" w:rsidRPr="00275C78" w:rsidRDefault="00275C78">
      <w:pPr>
        <w:numPr>
          <w:ilvl w:val="0"/>
          <w:numId w:val="178"/>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 xml:space="preserve">Marketing </w:t>
      </w:r>
      <w:proofErr w:type="gramStart"/>
      <w:r w:rsidRPr="00275C78">
        <w:rPr>
          <w:rStyle w:val="Strong"/>
          <w:rFonts w:ascii="Avenir Next LT Pro Light" w:eastAsia="Times New Roman" w:hAnsi="Avenir Next LT Pro Light"/>
          <w:color w:val="595959"/>
        </w:rPr>
        <w:t>spend</w:t>
      </w:r>
      <w:proofErr w:type="gramEnd"/>
      <w:r w:rsidRPr="00275C78">
        <w:rPr>
          <w:rStyle w:val="Strong"/>
          <w:rFonts w:ascii="Avenir Next LT Pro Light" w:eastAsia="Times New Roman" w:hAnsi="Avenir Next LT Pro Light"/>
          <w:color w:val="595959"/>
        </w:rPr>
        <w:t xml:space="preserve"> is capped and intentional</w:t>
      </w:r>
    </w:p>
    <w:p w14:paraId="1665523A" w14:textId="77777777" w:rsidR="00275C78" w:rsidRPr="00275C78" w:rsidRDefault="00275C78">
      <w:pPr>
        <w:numPr>
          <w:ilvl w:val="0"/>
          <w:numId w:val="178"/>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Physical assets are reused</w:t>
      </w:r>
    </w:p>
    <w:p w14:paraId="4810372A" w14:textId="77777777" w:rsidR="00275C78" w:rsidRPr="00275C78" w:rsidRDefault="00275C78">
      <w:pPr>
        <w:numPr>
          <w:ilvl w:val="0"/>
          <w:numId w:val="178"/>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Deposits fund production</w:t>
      </w:r>
    </w:p>
    <w:p w14:paraId="312113A9" w14:textId="77777777" w:rsidR="00275C78" w:rsidRPr="00275C78" w:rsidRDefault="00275C78">
      <w:pPr>
        <w:numPr>
          <w:ilvl w:val="0"/>
          <w:numId w:val="178"/>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No speculative inventory</w:t>
      </w:r>
    </w:p>
    <w:p w14:paraId="5CFC0638" w14:textId="77777777" w:rsidR="00275C78" w:rsidRPr="00275C78" w:rsidRDefault="00275C78">
      <w:pPr>
        <w:numPr>
          <w:ilvl w:val="0"/>
          <w:numId w:val="178"/>
        </w:numPr>
        <w:spacing w:before="100" w:beforeAutospacing="1" w:after="100" w:afterAutospacing="1" w:line="240" w:lineRule="auto"/>
        <w:rPr>
          <w:rFonts w:ascii="Avenir Next LT Pro Light" w:eastAsia="Times New Roman" w:hAnsi="Avenir Next LT Pro Light"/>
          <w:color w:val="595959"/>
        </w:rPr>
      </w:pPr>
      <w:r w:rsidRPr="00275C78">
        <w:rPr>
          <w:rStyle w:val="Strong"/>
          <w:rFonts w:ascii="Avenir Next LT Pro Light" w:eastAsia="Times New Roman" w:hAnsi="Avenir Next LT Pro Light"/>
          <w:color w:val="595959"/>
        </w:rPr>
        <w:t>Premium positioning preserved</w:t>
      </w:r>
    </w:p>
    <w:p w14:paraId="4B092671" w14:textId="73883F6B" w:rsidR="00D73D88" w:rsidRPr="007671C0" w:rsidRDefault="00275C78" w:rsidP="007671C0">
      <w:pPr>
        <w:pStyle w:val="NormalWeb"/>
        <w:rPr>
          <w:rFonts w:ascii="Avenir Next LT Pro Light" w:hAnsi="Avenir Next LT Pro Light"/>
          <w:color w:val="595959"/>
        </w:rPr>
        <w:sectPr w:rsidR="00D73D88" w:rsidRPr="007671C0" w:rsidSect="00D74521">
          <w:pgSz w:w="12240" w:h="15840"/>
          <w:pgMar w:top="1440" w:right="1440" w:bottom="1440" w:left="1440" w:header="720" w:footer="720" w:gutter="0"/>
          <w:cols w:space="720"/>
          <w:titlePg/>
          <w:docGrid w:linePitch="360"/>
        </w:sectPr>
      </w:pPr>
      <w:r w:rsidRPr="00275C78">
        <w:rPr>
          <w:rFonts w:ascii="Avenir Next LT Pro Light" w:hAnsi="Avenir Next LT Pro Light"/>
          <w:color w:val="595959"/>
        </w:rPr>
        <w:t xml:space="preserve">This is a launch budget designed for </w:t>
      </w:r>
      <w:r w:rsidRPr="00275C78">
        <w:rPr>
          <w:rStyle w:val="Strong"/>
          <w:rFonts w:ascii="Avenir Next LT Pro Light" w:hAnsi="Avenir Next LT Pro Light"/>
          <w:color w:val="595959"/>
        </w:rPr>
        <w:t>credibility and conversion</w:t>
      </w:r>
      <w:r w:rsidRPr="00275C78">
        <w:rPr>
          <w:rFonts w:ascii="Avenir Next LT Pro Light" w:hAnsi="Avenir Next LT Pro Light"/>
          <w:color w:val="595959"/>
        </w:rPr>
        <w:t>, not hype</w:t>
      </w:r>
      <w:r w:rsidR="007671C0">
        <w:rPr>
          <w:rFonts w:ascii="Avenir Next LT Pro Light" w:hAnsi="Avenir Next LT Pro Light"/>
          <w:color w:val="595959"/>
        </w:rPr>
        <w:t>.</w:t>
      </w:r>
    </w:p>
    <w:p w14:paraId="1089F56F" w14:textId="501C6409" w:rsidR="00E56E21" w:rsidRPr="007671C0" w:rsidRDefault="00E56E21" w:rsidP="007671C0">
      <w:pPr>
        <w:spacing w:line="278" w:lineRule="auto"/>
      </w:pPr>
    </w:p>
    <w:p w14:paraId="17996171" w14:textId="77777777" w:rsidR="00E56E21" w:rsidRPr="00E56E21" w:rsidRDefault="00E56E21">
      <w:pPr>
        <w:pStyle w:val="Heading1"/>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Projected Profit &amp; Loss (P\&amp;L) Model — Dreamscape</w:t>
      </w:r>
    </w:p>
    <w:p w14:paraId="723BF5C7" w14:textId="77777777" w:rsidR="00E56E21" w:rsidRPr="00E56E21" w:rsidRDefault="00E56E21">
      <w:pPr>
        <w:pStyle w:val="NormalWeb"/>
        <w:rPr>
          <w:rFonts w:ascii="Avenir Next LT Pro Light" w:hAnsi="Avenir Next LT Pro Light"/>
          <w:color w:val="595959"/>
        </w:rPr>
      </w:pPr>
      <w:r w:rsidRPr="00E56E21">
        <w:rPr>
          <w:rStyle w:val="Strong"/>
          <w:rFonts w:ascii="Avenir Next LT Pro Light" w:hAnsi="Avenir Next LT Pro Light"/>
          <w:color w:val="595959"/>
        </w:rPr>
        <w:t>Year 1 (12 Months, Conservative Scenario)</w:t>
      </w:r>
    </w:p>
    <w:p w14:paraId="0150C94F"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Key Assumptions (Explicit)</w:t>
      </w:r>
    </w:p>
    <w:p w14:paraId="1347927A" w14:textId="77777777" w:rsidR="00E56E21" w:rsidRPr="00E56E21" w:rsidRDefault="00E56E21">
      <w:pPr>
        <w:pStyle w:val="NormalWeb"/>
        <w:rPr>
          <w:rFonts w:ascii="Avenir Next LT Pro Light" w:hAnsi="Avenir Next LT Pro Light"/>
          <w:color w:val="595959"/>
        </w:rPr>
      </w:pPr>
      <w:r w:rsidRPr="00E56E21">
        <w:rPr>
          <w:rFonts w:ascii="Avenir Next LT Pro Light" w:hAnsi="Avenir Next LT Pro Light"/>
          <w:color w:val="595959"/>
        </w:rPr>
        <w:t>These assumptions are intentionally modest and defensible.</w:t>
      </w:r>
    </w:p>
    <w:p w14:paraId="3BCAFD55" w14:textId="77777777" w:rsidR="00E56E21" w:rsidRPr="00E56E21" w:rsidRDefault="00E56E21">
      <w:pPr>
        <w:numPr>
          <w:ilvl w:val="0"/>
          <w:numId w:val="179"/>
        </w:numPr>
        <w:spacing w:before="100" w:beforeAutospacing="1" w:after="100" w:afterAutospacing="1" w:line="240" w:lineRule="auto"/>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Average Order Value (AOV):</w:t>
      </w:r>
      <w:r w:rsidRPr="00E56E21">
        <w:rPr>
          <w:rFonts w:ascii="Avenir Next LT Pro Light" w:eastAsia="Times New Roman" w:hAnsi="Avenir Next LT Pro Light"/>
          <w:color w:val="595959"/>
        </w:rPr>
        <w:t xml:space="preserve"> $6,500</w:t>
      </w:r>
    </w:p>
    <w:p w14:paraId="75656EE5" w14:textId="77777777" w:rsidR="00E56E21" w:rsidRPr="00E56E21" w:rsidRDefault="00E56E21">
      <w:pPr>
        <w:numPr>
          <w:ilvl w:val="0"/>
          <w:numId w:val="179"/>
        </w:numPr>
        <w:spacing w:before="100" w:beforeAutospacing="1" w:after="100" w:afterAutospacing="1" w:line="240" w:lineRule="auto"/>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Orders per Month (average):</w:t>
      </w:r>
      <w:r w:rsidRPr="00E56E21">
        <w:rPr>
          <w:rFonts w:ascii="Avenir Next LT Pro Light" w:eastAsia="Times New Roman" w:hAnsi="Avenir Next LT Pro Light"/>
          <w:color w:val="595959"/>
        </w:rPr>
        <w:t xml:space="preserve"> 3</w:t>
      </w:r>
    </w:p>
    <w:p w14:paraId="4F5C3496" w14:textId="77777777" w:rsidR="00E56E21" w:rsidRPr="00E56E21" w:rsidRDefault="00E56E21">
      <w:pPr>
        <w:numPr>
          <w:ilvl w:val="0"/>
          <w:numId w:val="179"/>
        </w:numPr>
        <w:spacing w:before="100" w:beforeAutospacing="1" w:after="100" w:afterAutospacing="1" w:line="240" w:lineRule="auto"/>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Annual Orders:</w:t>
      </w:r>
      <w:r w:rsidRPr="00E56E21">
        <w:rPr>
          <w:rFonts w:ascii="Avenir Next LT Pro Light" w:eastAsia="Times New Roman" w:hAnsi="Avenir Next LT Pro Light"/>
          <w:color w:val="595959"/>
        </w:rPr>
        <w:t xml:space="preserve"> 36</w:t>
      </w:r>
    </w:p>
    <w:p w14:paraId="1F5A3FD4" w14:textId="77777777" w:rsidR="00E56E21" w:rsidRPr="00E56E21" w:rsidRDefault="00E56E21">
      <w:pPr>
        <w:numPr>
          <w:ilvl w:val="0"/>
          <w:numId w:val="179"/>
        </w:numPr>
        <w:spacing w:before="100" w:beforeAutospacing="1" w:after="100" w:afterAutospacing="1" w:line="240" w:lineRule="auto"/>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Gross Margin Target:</w:t>
      </w:r>
      <w:r w:rsidRPr="00E56E21">
        <w:rPr>
          <w:rFonts w:ascii="Avenir Next LT Pro Light" w:eastAsia="Times New Roman" w:hAnsi="Avenir Next LT Pro Light"/>
          <w:color w:val="595959"/>
        </w:rPr>
        <w:t xml:space="preserve"> ~60%</w:t>
      </w:r>
    </w:p>
    <w:p w14:paraId="644F599E" w14:textId="77777777" w:rsidR="00E56E21" w:rsidRPr="00E56E21" w:rsidRDefault="00E56E21">
      <w:pPr>
        <w:numPr>
          <w:ilvl w:val="0"/>
          <w:numId w:val="179"/>
        </w:numPr>
        <w:spacing w:before="100" w:beforeAutospacing="1" w:after="100" w:afterAutospacing="1" w:line="240" w:lineRule="auto"/>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Design sessions:</w:t>
      </w:r>
      <w:r w:rsidRPr="00E56E21">
        <w:rPr>
          <w:rFonts w:ascii="Avenir Next LT Pro Light" w:eastAsia="Times New Roman" w:hAnsi="Avenir Next LT Pro Light"/>
          <w:color w:val="595959"/>
        </w:rPr>
        <w:t xml:space="preserve"> Paid but conservative impact</w:t>
      </w:r>
    </w:p>
    <w:p w14:paraId="532DE5AD" w14:textId="77777777" w:rsidR="00E56E21" w:rsidRPr="00E56E21" w:rsidRDefault="00E56E21">
      <w:pPr>
        <w:numPr>
          <w:ilvl w:val="0"/>
          <w:numId w:val="179"/>
        </w:numPr>
        <w:spacing w:before="100" w:beforeAutospacing="1" w:after="100" w:afterAutospacing="1" w:line="240" w:lineRule="auto"/>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No speculative inventory</w:t>
      </w:r>
    </w:p>
    <w:p w14:paraId="22D1118A" w14:textId="77777777" w:rsidR="00E56E21" w:rsidRPr="00E56E21" w:rsidRDefault="00E56E21">
      <w:pPr>
        <w:numPr>
          <w:ilvl w:val="0"/>
          <w:numId w:val="179"/>
        </w:numPr>
        <w:spacing w:before="100" w:beforeAutospacing="1" w:after="100" w:afterAutospacing="1" w:line="240" w:lineRule="auto"/>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Deposits fund production (cash</w:t>
      </w:r>
      <w:r w:rsidRPr="00E56E21">
        <w:rPr>
          <w:rStyle w:val="Strong"/>
          <w:rFonts w:ascii="Avenir Next LT Pro Light" w:eastAsia="Times New Roman" w:hAnsi="Avenir Next LT Pro Light"/>
          <w:color w:val="595959"/>
        </w:rPr>
        <w:noBreakHyphen/>
        <w:t>flow positive mechanics)</w:t>
      </w:r>
    </w:p>
    <w:p w14:paraId="499A9FFE"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Revenue Projections</w:t>
      </w:r>
    </w:p>
    <w:p w14:paraId="4BF8AA57" w14:textId="77777777" w:rsidR="00E56E21" w:rsidRPr="00E56E21" w:rsidRDefault="00E56E21">
      <w:pPr>
        <w:pStyle w:val="Heading3"/>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Annual Revenue Breakdown</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3822"/>
        <w:gridCol w:w="1801"/>
      </w:tblGrid>
      <w:tr w:rsidR="00E56E21" w:rsidRPr="00E56E21" w14:paraId="2A26ADAA" w14:textId="77777777" w:rsidTr="0071248A">
        <w:trPr>
          <w:tblHeader/>
          <w:tblCellSpacing w:w="15" w:type="dxa"/>
        </w:trPr>
        <w:tc>
          <w:tcPr>
            <w:tcW w:w="0" w:type="auto"/>
            <w:vAlign w:val="center"/>
            <w:hideMark/>
          </w:tcPr>
          <w:p w14:paraId="1DABA7FF" w14:textId="77777777" w:rsidR="00E56E21" w:rsidRPr="00E56E21" w:rsidRDefault="00E56E21">
            <w:pPr>
              <w:jc w:val="center"/>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Revenue Source</w:t>
            </w:r>
          </w:p>
        </w:tc>
        <w:tc>
          <w:tcPr>
            <w:tcW w:w="0" w:type="auto"/>
            <w:vAlign w:val="center"/>
            <w:hideMark/>
          </w:tcPr>
          <w:p w14:paraId="5D5893B0" w14:textId="77777777" w:rsidR="00E56E21" w:rsidRPr="00E56E21" w:rsidRDefault="00E56E21">
            <w:pPr>
              <w:jc w:val="right"/>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Annual Amount</w:t>
            </w:r>
          </w:p>
        </w:tc>
      </w:tr>
      <w:tr w:rsidR="00E56E21" w:rsidRPr="00E56E21" w14:paraId="65D4BA5C" w14:textId="77777777" w:rsidTr="0071248A">
        <w:trPr>
          <w:tblCellSpacing w:w="15" w:type="dxa"/>
        </w:trPr>
        <w:tc>
          <w:tcPr>
            <w:tcW w:w="0" w:type="auto"/>
            <w:vAlign w:val="center"/>
            <w:hideMark/>
          </w:tcPr>
          <w:p w14:paraId="28E12DB9"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Modular &amp; Custom Furniture Sales</w:t>
            </w:r>
          </w:p>
        </w:tc>
        <w:tc>
          <w:tcPr>
            <w:tcW w:w="0" w:type="auto"/>
            <w:vAlign w:val="center"/>
            <w:hideMark/>
          </w:tcPr>
          <w:p w14:paraId="61A3D950"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$234,000</w:t>
            </w:r>
          </w:p>
        </w:tc>
      </w:tr>
      <w:tr w:rsidR="00E56E21" w:rsidRPr="00E56E21" w14:paraId="798E863E" w14:textId="77777777" w:rsidTr="0071248A">
        <w:trPr>
          <w:tblCellSpacing w:w="15" w:type="dxa"/>
        </w:trPr>
        <w:tc>
          <w:tcPr>
            <w:tcW w:w="0" w:type="auto"/>
            <w:vAlign w:val="center"/>
            <w:hideMark/>
          </w:tcPr>
          <w:p w14:paraId="2CFE55A2"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Paid Design Consultations</w:t>
            </w:r>
          </w:p>
        </w:tc>
        <w:tc>
          <w:tcPr>
            <w:tcW w:w="0" w:type="auto"/>
            <w:vAlign w:val="center"/>
            <w:hideMark/>
          </w:tcPr>
          <w:p w14:paraId="3427E525"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$18,000</w:t>
            </w:r>
          </w:p>
        </w:tc>
      </w:tr>
      <w:tr w:rsidR="00E56E21" w:rsidRPr="00E56E21" w14:paraId="16EB5FB1" w14:textId="77777777" w:rsidTr="0071248A">
        <w:trPr>
          <w:tblCellSpacing w:w="15" w:type="dxa"/>
        </w:trPr>
        <w:tc>
          <w:tcPr>
            <w:tcW w:w="0" w:type="auto"/>
            <w:vAlign w:val="center"/>
            <w:hideMark/>
          </w:tcPr>
          <w:p w14:paraId="6BC0F580"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Upgrades / Add</w:t>
            </w:r>
            <w:r w:rsidRPr="00E56E21">
              <w:rPr>
                <w:rFonts w:ascii="Avenir Next LT Pro Light" w:eastAsia="Times New Roman" w:hAnsi="Avenir Next LT Pro Light"/>
                <w:color w:val="595959"/>
              </w:rPr>
              <w:noBreakHyphen/>
              <w:t>Ons</w:t>
            </w:r>
          </w:p>
        </w:tc>
        <w:tc>
          <w:tcPr>
            <w:tcW w:w="0" w:type="auto"/>
            <w:vAlign w:val="center"/>
            <w:hideMark/>
          </w:tcPr>
          <w:p w14:paraId="64972ECD"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$18,000</w:t>
            </w:r>
          </w:p>
        </w:tc>
      </w:tr>
      <w:tr w:rsidR="00E56E21" w:rsidRPr="00E56E21" w14:paraId="7835E46C" w14:textId="77777777" w:rsidTr="0071248A">
        <w:trPr>
          <w:tblCellSpacing w:w="15" w:type="dxa"/>
        </w:trPr>
        <w:tc>
          <w:tcPr>
            <w:tcW w:w="0" w:type="auto"/>
            <w:vAlign w:val="center"/>
            <w:hideMark/>
          </w:tcPr>
          <w:p w14:paraId="5EC2CE62" w14:textId="77777777" w:rsidR="00E56E21" w:rsidRPr="00E56E21" w:rsidRDefault="00E56E21">
            <w:pPr>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Total Revenue</w:t>
            </w:r>
          </w:p>
        </w:tc>
        <w:tc>
          <w:tcPr>
            <w:tcW w:w="0" w:type="auto"/>
            <w:vAlign w:val="center"/>
            <w:hideMark/>
          </w:tcPr>
          <w:p w14:paraId="72747192" w14:textId="77777777" w:rsidR="00E56E21" w:rsidRPr="00E56E21" w:rsidRDefault="00E56E21">
            <w:pPr>
              <w:jc w:val="right"/>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$270,000</w:t>
            </w:r>
          </w:p>
        </w:tc>
      </w:tr>
    </w:tbl>
    <w:p w14:paraId="46890323" w14:textId="77777777" w:rsidR="00E56E21" w:rsidRPr="00E56E21" w:rsidRDefault="00E56E21">
      <w:pPr>
        <w:pStyle w:val="NormalWeb"/>
        <w:rPr>
          <w:rFonts w:ascii="Avenir Next LT Pro Light" w:hAnsi="Avenir Next LT Pro Light"/>
          <w:color w:val="595959"/>
        </w:rPr>
      </w:pPr>
      <w:r w:rsidRPr="00E56E21">
        <w:rPr>
          <w:rStyle w:val="Strong"/>
          <w:rFonts w:ascii="Avenir Next LT Pro Light" w:hAnsi="Avenir Next LT Pro Light"/>
          <w:color w:val="595959"/>
        </w:rPr>
        <w:lastRenderedPageBreak/>
        <w:t>How this breaks down:</w:t>
      </w:r>
    </w:p>
    <w:p w14:paraId="114A31F4" w14:textId="77777777" w:rsidR="00E56E21" w:rsidRPr="00E56E21" w:rsidRDefault="00E56E21">
      <w:pPr>
        <w:numPr>
          <w:ilvl w:val="0"/>
          <w:numId w:val="180"/>
        </w:numPr>
        <w:spacing w:before="100" w:beforeAutospacing="1" w:after="100" w:afterAutospacing="1" w:line="240" w:lineRule="auto"/>
        <w:rPr>
          <w:rFonts w:ascii="Avenir Next LT Pro Light" w:eastAsia="Times New Roman" w:hAnsi="Avenir Next LT Pro Light"/>
          <w:color w:val="595959"/>
        </w:rPr>
      </w:pPr>
      <w:r w:rsidRPr="00E56E21">
        <w:rPr>
          <w:rFonts w:ascii="Avenir Next LT Pro Light" w:eastAsia="Times New Roman" w:hAnsi="Avenir Next LT Pro Light"/>
          <w:color w:val="595959"/>
        </w:rPr>
        <w:t>36 orders × $6,500 AOV = $234,000</w:t>
      </w:r>
    </w:p>
    <w:p w14:paraId="666B281E" w14:textId="77777777" w:rsidR="00E56E21" w:rsidRPr="00E56E21" w:rsidRDefault="00E56E21">
      <w:pPr>
        <w:numPr>
          <w:ilvl w:val="0"/>
          <w:numId w:val="180"/>
        </w:numPr>
        <w:spacing w:before="100" w:beforeAutospacing="1" w:after="100" w:afterAutospacing="1" w:line="240" w:lineRule="auto"/>
        <w:rPr>
          <w:rFonts w:ascii="Avenir Next LT Pro Light" w:eastAsia="Times New Roman" w:hAnsi="Avenir Next LT Pro Light"/>
          <w:color w:val="595959"/>
        </w:rPr>
      </w:pPr>
      <w:r w:rsidRPr="00E56E21">
        <w:rPr>
          <w:rFonts w:ascii="Avenir Next LT Pro Light" w:eastAsia="Times New Roman" w:hAnsi="Avenir Next LT Pro Light"/>
          <w:color w:val="595959"/>
        </w:rPr>
        <w:t>~60 paid design sessions × $300 = $18,000</w:t>
      </w:r>
    </w:p>
    <w:p w14:paraId="37EEF5DE" w14:textId="77777777" w:rsidR="00E56E21" w:rsidRPr="00E56E21" w:rsidRDefault="00E56E21">
      <w:pPr>
        <w:numPr>
          <w:ilvl w:val="0"/>
          <w:numId w:val="180"/>
        </w:numPr>
        <w:spacing w:before="100" w:beforeAutospacing="1" w:after="100" w:afterAutospacing="1" w:line="240" w:lineRule="auto"/>
        <w:rPr>
          <w:rFonts w:ascii="Avenir Next LT Pro Light" w:eastAsia="Times New Roman" w:hAnsi="Avenir Next LT Pro Light"/>
          <w:color w:val="595959"/>
        </w:rPr>
      </w:pPr>
      <w:r w:rsidRPr="00E56E21">
        <w:rPr>
          <w:rFonts w:ascii="Avenir Next LT Pro Light" w:eastAsia="Times New Roman" w:hAnsi="Avenir Next LT Pro Light"/>
          <w:color w:val="595959"/>
        </w:rPr>
        <w:t xml:space="preserve">Conservative </w:t>
      </w:r>
      <w:proofErr w:type="gramStart"/>
      <w:r w:rsidRPr="00E56E21">
        <w:rPr>
          <w:rFonts w:ascii="Avenir Next LT Pro Light" w:eastAsia="Times New Roman" w:hAnsi="Avenir Next LT Pro Light"/>
          <w:color w:val="595959"/>
        </w:rPr>
        <w:t>upsells</w:t>
      </w:r>
      <w:proofErr w:type="gramEnd"/>
      <w:r w:rsidRPr="00E56E21">
        <w:rPr>
          <w:rFonts w:ascii="Avenir Next LT Pro Light" w:eastAsia="Times New Roman" w:hAnsi="Avenir Next LT Pro Light"/>
          <w:color w:val="595959"/>
        </w:rPr>
        <w:t xml:space="preserve"> across orders = $18,000</w:t>
      </w:r>
    </w:p>
    <w:p w14:paraId="655B1FDC"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Cost of Goods Sold (COGS)</w:t>
      </w:r>
    </w:p>
    <w:p w14:paraId="73E22F6F" w14:textId="77777777" w:rsidR="00E56E21" w:rsidRPr="00E56E21" w:rsidRDefault="00E56E21">
      <w:pPr>
        <w:pStyle w:val="NormalWeb"/>
        <w:rPr>
          <w:rFonts w:ascii="Avenir Next LT Pro Light" w:hAnsi="Avenir Next LT Pro Light"/>
          <w:color w:val="595959"/>
        </w:rPr>
      </w:pPr>
      <w:r w:rsidRPr="00E56E21">
        <w:rPr>
          <w:rFonts w:ascii="Avenir Next LT Pro Light" w:hAnsi="Avenir Next LT Pro Light"/>
          <w:color w:val="595959"/>
        </w:rPr>
        <w:t xml:space="preserve">COGS </w:t>
      </w:r>
      <w:proofErr w:type="gramStart"/>
      <w:r w:rsidRPr="00E56E21">
        <w:rPr>
          <w:rFonts w:ascii="Avenir Next LT Pro Light" w:hAnsi="Avenir Next LT Pro Light"/>
          <w:color w:val="595959"/>
        </w:rPr>
        <w:t>scales</w:t>
      </w:r>
      <w:proofErr w:type="gramEnd"/>
      <w:r w:rsidRPr="00E56E21">
        <w:rPr>
          <w:rFonts w:ascii="Avenir Next LT Pro Light" w:hAnsi="Avenir Next LT Pro Light"/>
          <w:color w:val="595959"/>
        </w:rPr>
        <w:t xml:space="preserve"> </w:t>
      </w:r>
      <w:r w:rsidRPr="00E56E21">
        <w:rPr>
          <w:rStyle w:val="Strong"/>
          <w:rFonts w:ascii="Avenir Next LT Pro Light" w:hAnsi="Avenir Next LT Pro Light"/>
          <w:color w:val="595959"/>
        </w:rPr>
        <w:t>directly with confirmed orders</w:t>
      </w:r>
      <w:r w:rsidRPr="00E56E21">
        <w:rPr>
          <w:rFonts w:ascii="Avenir Next LT Pro Light" w:hAnsi="Avenir Next LT Pro Light"/>
          <w:color w:val="595959"/>
        </w:rPr>
        <w:t>.</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3023"/>
        <w:gridCol w:w="1422"/>
      </w:tblGrid>
      <w:tr w:rsidR="00E56E21" w:rsidRPr="00E56E21" w14:paraId="10AE4357" w14:textId="77777777" w:rsidTr="0071248A">
        <w:trPr>
          <w:tblHeader/>
          <w:tblCellSpacing w:w="15" w:type="dxa"/>
        </w:trPr>
        <w:tc>
          <w:tcPr>
            <w:tcW w:w="0" w:type="auto"/>
            <w:vAlign w:val="center"/>
            <w:hideMark/>
          </w:tcPr>
          <w:p w14:paraId="4742A079" w14:textId="77777777" w:rsidR="00E56E21" w:rsidRPr="00E56E21" w:rsidRDefault="00E56E21">
            <w:pPr>
              <w:jc w:val="center"/>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COGS Category</w:t>
            </w:r>
          </w:p>
        </w:tc>
        <w:tc>
          <w:tcPr>
            <w:tcW w:w="0" w:type="auto"/>
            <w:vAlign w:val="center"/>
            <w:hideMark/>
          </w:tcPr>
          <w:p w14:paraId="62131234" w14:textId="77777777" w:rsidR="00E56E21" w:rsidRPr="00E56E21" w:rsidRDefault="00E56E21">
            <w:pPr>
              <w:jc w:val="right"/>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Annual Cost</w:t>
            </w:r>
          </w:p>
        </w:tc>
      </w:tr>
      <w:tr w:rsidR="00E56E21" w:rsidRPr="00E56E21" w14:paraId="11316504" w14:textId="77777777" w:rsidTr="0071248A">
        <w:trPr>
          <w:tblCellSpacing w:w="15" w:type="dxa"/>
        </w:trPr>
        <w:tc>
          <w:tcPr>
            <w:tcW w:w="0" w:type="auto"/>
            <w:vAlign w:val="center"/>
            <w:hideMark/>
          </w:tcPr>
          <w:p w14:paraId="085A0A0B"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Materials &amp; Components</w:t>
            </w:r>
          </w:p>
        </w:tc>
        <w:tc>
          <w:tcPr>
            <w:tcW w:w="0" w:type="auto"/>
            <w:vAlign w:val="center"/>
            <w:hideMark/>
          </w:tcPr>
          <w:p w14:paraId="01400CA2"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$65,000</w:t>
            </w:r>
          </w:p>
        </w:tc>
      </w:tr>
      <w:tr w:rsidR="00E56E21" w:rsidRPr="00E56E21" w14:paraId="56F82F21" w14:textId="77777777" w:rsidTr="0071248A">
        <w:trPr>
          <w:tblCellSpacing w:w="15" w:type="dxa"/>
        </w:trPr>
        <w:tc>
          <w:tcPr>
            <w:tcW w:w="0" w:type="auto"/>
            <w:vAlign w:val="center"/>
            <w:hideMark/>
          </w:tcPr>
          <w:p w14:paraId="2EFD0CD8"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Manufacturing Labor</w:t>
            </w:r>
          </w:p>
        </w:tc>
        <w:tc>
          <w:tcPr>
            <w:tcW w:w="0" w:type="auto"/>
            <w:vAlign w:val="center"/>
            <w:hideMark/>
          </w:tcPr>
          <w:p w14:paraId="3CE276E6"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$28,000</w:t>
            </w:r>
          </w:p>
        </w:tc>
      </w:tr>
      <w:tr w:rsidR="00E56E21" w:rsidRPr="00E56E21" w14:paraId="379DC2EB" w14:textId="77777777" w:rsidTr="0071248A">
        <w:trPr>
          <w:tblCellSpacing w:w="15" w:type="dxa"/>
        </w:trPr>
        <w:tc>
          <w:tcPr>
            <w:tcW w:w="0" w:type="auto"/>
            <w:vAlign w:val="center"/>
            <w:hideMark/>
          </w:tcPr>
          <w:p w14:paraId="0A34F7C8"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Finishing &amp; Quality Control</w:t>
            </w:r>
          </w:p>
        </w:tc>
        <w:tc>
          <w:tcPr>
            <w:tcW w:w="0" w:type="auto"/>
            <w:vAlign w:val="center"/>
            <w:hideMark/>
          </w:tcPr>
          <w:p w14:paraId="2D1271A0"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$12,000</w:t>
            </w:r>
          </w:p>
        </w:tc>
      </w:tr>
      <w:tr w:rsidR="00E56E21" w:rsidRPr="00E56E21" w14:paraId="190EF71E" w14:textId="77777777" w:rsidTr="0071248A">
        <w:trPr>
          <w:tblCellSpacing w:w="15" w:type="dxa"/>
        </w:trPr>
        <w:tc>
          <w:tcPr>
            <w:tcW w:w="0" w:type="auto"/>
            <w:vAlign w:val="center"/>
            <w:hideMark/>
          </w:tcPr>
          <w:p w14:paraId="3A4B8943"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Shipping &amp; Installation</w:t>
            </w:r>
          </w:p>
        </w:tc>
        <w:tc>
          <w:tcPr>
            <w:tcW w:w="0" w:type="auto"/>
            <w:vAlign w:val="center"/>
            <w:hideMark/>
          </w:tcPr>
          <w:p w14:paraId="7EDDABA6"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$18,000</w:t>
            </w:r>
          </w:p>
        </w:tc>
      </w:tr>
      <w:tr w:rsidR="00E56E21" w:rsidRPr="00E56E21" w14:paraId="381F1C78" w14:textId="77777777" w:rsidTr="0071248A">
        <w:trPr>
          <w:tblCellSpacing w:w="15" w:type="dxa"/>
        </w:trPr>
        <w:tc>
          <w:tcPr>
            <w:tcW w:w="0" w:type="auto"/>
            <w:vAlign w:val="center"/>
            <w:hideMark/>
          </w:tcPr>
          <w:p w14:paraId="6E2AFE75" w14:textId="77777777" w:rsidR="00E56E21" w:rsidRPr="00E56E21" w:rsidRDefault="00E56E21">
            <w:pPr>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Total COGS</w:t>
            </w:r>
          </w:p>
        </w:tc>
        <w:tc>
          <w:tcPr>
            <w:tcW w:w="0" w:type="auto"/>
            <w:vAlign w:val="center"/>
            <w:hideMark/>
          </w:tcPr>
          <w:p w14:paraId="0270B011" w14:textId="77777777" w:rsidR="00E56E21" w:rsidRPr="00E56E21" w:rsidRDefault="00E56E21">
            <w:pPr>
              <w:jc w:val="right"/>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$123,000</w:t>
            </w:r>
          </w:p>
        </w:tc>
      </w:tr>
    </w:tbl>
    <w:p w14:paraId="1C940C74"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Gross Profit</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1639"/>
        <w:gridCol w:w="1265"/>
      </w:tblGrid>
      <w:tr w:rsidR="00E56E21" w:rsidRPr="00E56E21" w14:paraId="0BF00516" w14:textId="77777777" w:rsidTr="0071248A">
        <w:trPr>
          <w:tblHeader/>
          <w:tblCellSpacing w:w="15" w:type="dxa"/>
        </w:trPr>
        <w:tc>
          <w:tcPr>
            <w:tcW w:w="0" w:type="auto"/>
            <w:vAlign w:val="center"/>
            <w:hideMark/>
          </w:tcPr>
          <w:p w14:paraId="76AE74FC" w14:textId="77777777" w:rsidR="00E56E21" w:rsidRPr="00E56E21" w:rsidRDefault="00E56E21">
            <w:pPr>
              <w:jc w:val="center"/>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Metric</w:t>
            </w:r>
          </w:p>
        </w:tc>
        <w:tc>
          <w:tcPr>
            <w:tcW w:w="0" w:type="auto"/>
            <w:vAlign w:val="center"/>
            <w:hideMark/>
          </w:tcPr>
          <w:p w14:paraId="1DCAE641" w14:textId="77777777" w:rsidR="00E56E21" w:rsidRPr="00E56E21" w:rsidRDefault="00E56E21">
            <w:pPr>
              <w:jc w:val="right"/>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Amount</w:t>
            </w:r>
          </w:p>
        </w:tc>
      </w:tr>
      <w:tr w:rsidR="00E56E21" w:rsidRPr="00E56E21" w14:paraId="6CF53F45" w14:textId="77777777" w:rsidTr="0071248A">
        <w:trPr>
          <w:tblCellSpacing w:w="15" w:type="dxa"/>
        </w:trPr>
        <w:tc>
          <w:tcPr>
            <w:tcW w:w="0" w:type="auto"/>
            <w:vAlign w:val="center"/>
            <w:hideMark/>
          </w:tcPr>
          <w:p w14:paraId="11FFDCAF"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Total Revenue</w:t>
            </w:r>
          </w:p>
        </w:tc>
        <w:tc>
          <w:tcPr>
            <w:tcW w:w="0" w:type="auto"/>
            <w:vAlign w:val="center"/>
            <w:hideMark/>
          </w:tcPr>
          <w:p w14:paraId="1FC1E830"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$270,000</w:t>
            </w:r>
          </w:p>
        </w:tc>
      </w:tr>
      <w:tr w:rsidR="00E56E21" w:rsidRPr="00E56E21" w14:paraId="26F78DB9" w14:textId="77777777" w:rsidTr="0071248A">
        <w:trPr>
          <w:tblCellSpacing w:w="15" w:type="dxa"/>
        </w:trPr>
        <w:tc>
          <w:tcPr>
            <w:tcW w:w="0" w:type="auto"/>
            <w:vAlign w:val="center"/>
            <w:hideMark/>
          </w:tcPr>
          <w:p w14:paraId="17891EFF"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Total COGS</w:t>
            </w:r>
          </w:p>
        </w:tc>
        <w:tc>
          <w:tcPr>
            <w:tcW w:w="0" w:type="auto"/>
            <w:vAlign w:val="center"/>
            <w:hideMark/>
          </w:tcPr>
          <w:p w14:paraId="0276E9E4"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($123,000)</w:t>
            </w:r>
          </w:p>
        </w:tc>
      </w:tr>
      <w:tr w:rsidR="00E56E21" w:rsidRPr="00E56E21" w14:paraId="26C3C09C" w14:textId="77777777" w:rsidTr="0071248A">
        <w:trPr>
          <w:tblCellSpacing w:w="15" w:type="dxa"/>
        </w:trPr>
        <w:tc>
          <w:tcPr>
            <w:tcW w:w="0" w:type="auto"/>
            <w:vAlign w:val="center"/>
            <w:hideMark/>
          </w:tcPr>
          <w:p w14:paraId="0204A70A" w14:textId="77777777" w:rsidR="00E56E21" w:rsidRPr="00E56E21" w:rsidRDefault="00E56E21">
            <w:pPr>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Gross Profit</w:t>
            </w:r>
          </w:p>
        </w:tc>
        <w:tc>
          <w:tcPr>
            <w:tcW w:w="0" w:type="auto"/>
            <w:vAlign w:val="center"/>
            <w:hideMark/>
          </w:tcPr>
          <w:p w14:paraId="0788D0ED" w14:textId="77777777" w:rsidR="00E56E21" w:rsidRPr="00E56E21" w:rsidRDefault="00E56E21">
            <w:pPr>
              <w:jc w:val="right"/>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$147,000</w:t>
            </w:r>
          </w:p>
        </w:tc>
      </w:tr>
      <w:tr w:rsidR="00E56E21" w:rsidRPr="00E56E21" w14:paraId="6C0361C1" w14:textId="77777777" w:rsidTr="0071248A">
        <w:trPr>
          <w:tblCellSpacing w:w="15" w:type="dxa"/>
        </w:trPr>
        <w:tc>
          <w:tcPr>
            <w:tcW w:w="0" w:type="auto"/>
            <w:vAlign w:val="center"/>
            <w:hideMark/>
          </w:tcPr>
          <w:p w14:paraId="3EC0E718" w14:textId="77777777" w:rsidR="00E56E21" w:rsidRPr="00E56E21" w:rsidRDefault="00E56E21">
            <w:pPr>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lastRenderedPageBreak/>
              <w:t>Gross Margin</w:t>
            </w:r>
          </w:p>
        </w:tc>
        <w:tc>
          <w:tcPr>
            <w:tcW w:w="0" w:type="auto"/>
            <w:vAlign w:val="center"/>
            <w:hideMark/>
          </w:tcPr>
          <w:p w14:paraId="096E6AC9" w14:textId="77777777" w:rsidR="00E56E21" w:rsidRPr="00E56E21" w:rsidRDefault="00E56E21">
            <w:pPr>
              <w:jc w:val="right"/>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54%</w:t>
            </w:r>
          </w:p>
        </w:tc>
      </w:tr>
    </w:tbl>
    <w:p w14:paraId="58CA26EB" w14:textId="77777777" w:rsidR="00E56E21" w:rsidRPr="00E56E21" w:rsidRDefault="00E56E21">
      <w:pPr>
        <w:pStyle w:val="NormalWeb"/>
        <w:divId w:val="498425708"/>
        <w:rPr>
          <w:rFonts w:ascii="Avenir Next LT Pro Light" w:hAnsi="Avenir Next LT Pro Light"/>
          <w:color w:val="595959"/>
        </w:rPr>
      </w:pPr>
      <w:r w:rsidRPr="00E56E21">
        <w:rPr>
          <w:rFonts w:ascii="Avenir Next LT Pro Light" w:hAnsi="Avenir Next LT Pro Light"/>
          <w:color w:val="595959"/>
        </w:rPr>
        <w:t xml:space="preserve">This margin improves as modular reuse and production efficiency </w:t>
      </w:r>
      <w:proofErr w:type="gramStart"/>
      <w:r w:rsidRPr="00E56E21">
        <w:rPr>
          <w:rFonts w:ascii="Avenir Next LT Pro Light" w:hAnsi="Avenir Next LT Pro Light"/>
          <w:color w:val="595959"/>
        </w:rPr>
        <w:t>increase</w:t>
      </w:r>
      <w:proofErr w:type="gramEnd"/>
      <w:r w:rsidRPr="00E56E21">
        <w:rPr>
          <w:rFonts w:ascii="Avenir Next LT Pro Light" w:hAnsi="Avenir Next LT Pro Light"/>
          <w:color w:val="595959"/>
        </w:rPr>
        <w:t>.</w:t>
      </w:r>
    </w:p>
    <w:p w14:paraId="5E43DE4F"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Operating Expenses (OPEX)</w:t>
      </w:r>
    </w:p>
    <w:p w14:paraId="6CB46DD7" w14:textId="77777777" w:rsidR="00E56E21" w:rsidRPr="00E56E21" w:rsidRDefault="00E56E21">
      <w:pPr>
        <w:pStyle w:val="Heading3"/>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Fixed &amp; Semi</w:t>
      </w:r>
      <w:r w:rsidRPr="00E56E21">
        <w:rPr>
          <w:rFonts w:ascii="Avenir Next LT Pro Light" w:eastAsia="Times New Roman" w:hAnsi="Avenir Next LT Pro Light"/>
          <w:color w:val="595959"/>
          <w:sz w:val="24"/>
        </w:rPr>
        <w:noBreakHyphen/>
        <w:t>Fixed Annual Expenses</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4521"/>
        <w:gridCol w:w="1422"/>
      </w:tblGrid>
      <w:tr w:rsidR="00E56E21" w:rsidRPr="00E56E21" w14:paraId="26C50B3A" w14:textId="77777777" w:rsidTr="0071248A">
        <w:trPr>
          <w:tblHeader/>
          <w:tblCellSpacing w:w="15" w:type="dxa"/>
        </w:trPr>
        <w:tc>
          <w:tcPr>
            <w:tcW w:w="0" w:type="auto"/>
            <w:vAlign w:val="center"/>
            <w:hideMark/>
          </w:tcPr>
          <w:p w14:paraId="60E6B595" w14:textId="77777777" w:rsidR="00E56E21" w:rsidRPr="00E56E21" w:rsidRDefault="00E56E21">
            <w:pPr>
              <w:jc w:val="center"/>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Expense Category</w:t>
            </w:r>
          </w:p>
        </w:tc>
        <w:tc>
          <w:tcPr>
            <w:tcW w:w="0" w:type="auto"/>
            <w:vAlign w:val="center"/>
            <w:hideMark/>
          </w:tcPr>
          <w:p w14:paraId="0DD1054D" w14:textId="77777777" w:rsidR="00E56E21" w:rsidRPr="00E56E21" w:rsidRDefault="00E56E21">
            <w:pPr>
              <w:jc w:val="right"/>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Annual Cost</w:t>
            </w:r>
          </w:p>
        </w:tc>
      </w:tr>
      <w:tr w:rsidR="00E56E21" w:rsidRPr="00E56E21" w14:paraId="4A47E347" w14:textId="77777777" w:rsidTr="0071248A">
        <w:trPr>
          <w:tblCellSpacing w:w="15" w:type="dxa"/>
        </w:trPr>
        <w:tc>
          <w:tcPr>
            <w:tcW w:w="0" w:type="auto"/>
            <w:vAlign w:val="center"/>
            <w:hideMark/>
          </w:tcPr>
          <w:p w14:paraId="704C8902"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Founder / Core Labor (lean draw)</w:t>
            </w:r>
          </w:p>
        </w:tc>
        <w:tc>
          <w:tcPr>
            <w:tcW w:w="0" w:type="auto"/>
            <w:vAlign w:val="center"/>
            <w:hideMark/>
          </w:tcPr>
          <w:p w14:paraId="433102DE"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$48,000</w:t>
            </w:r>
          </w:p>
        </w:tc>
      </w:tr>
      <w:tr w:rsidR="00E56E21" w:rsidRPr="00E56E21" w14:paraId="10AA3B3E" w14:textId="77777777" w:rsidTr="0071248A">
        <w:trPr>
          <w:tblCellSpacing w:w="15" w:type="dxa"/>
        </w:trPr>
        <w:tc>
          <w:tcPr>
            <w:tcW w:w="0" w:type="auto"/>
            <w:vAlign w:val="center"/>
            <w:hideMark/>
          </w:tcPr>
          <w:p w14:paraId="42E6F276"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Workspace / Studio</w:t>
            </w:r>
          </w:p>
        </w:tc>
        <w:tc>
          <w:tcPr>
            <w:tcW w:w="0" w:type="auto"/>
            <w:vAlign w:val="center"/>
            <w:hideMark/>
          </w:tcPr>
          <w:p w14:paraId="30F06046"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$9,000</w:t>
            </w:r>
          </w:p>
        </w:tc>
      </w:tr>
      <w:tr w:rsidR="00E56E21" w:rsidRPr="00E56E21" w14:paraId="1D59D2D9" w14:textId="77777777" w:rsidTr="0071248A">
        <w:trPr>
          <w:tblCellSpacing w:w="15" w:type="dxa"/>
        </w:trPr>
        <w:tc>
          <w:tcPr>
            <w:tcW w:w="0" w:type="auto"/>
            <w:vAlign w:val="center"/>
            <w:hideMark/>
          </w:tcPr>
          <w:p w14:paraId="6DAF7CE2"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Software &amp; Portal Maintenance</w:t>
            </w:r>
          </w:p>
        </w:tc>
        <w:tc>
          <w:tcPr>
            <w:tcW w:w="0" w:type="auto"/>
            <w:vAlign w:val="center"/>
            <w:hideMark/>
          </w:tcPr>
          <w:p w14:paraId="0056CF42"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$6,000</w:t>
            </w:r>
          </w:p>
        </w:tc>
      </w:tr>
      <w:tr w:rsidR="00E56E21" w:rsidRPr="00E56E21" w14:paraId="503FCDBF" w14:textId="77777777" w:rsidTr="0071248A">
        <w:trPr>
          <w:tblCellSpacing w:w="15" w:type="dxa"/>
        </w:trPr>
        <w:tc>
          <w:tcPr>
            <w:tcW w:w="0" w:type="auto"/>
            <w:vAlign w:val="center"/>
            <w:hideMark/>
          </w:tcPr>
          <w:p w14:paraId="19FA8755"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Marketing &amp; Advertising</w:t>
            </w:r>
          </w:p>
        </w:tc>
        <w:tc>
          <w:tcPr>
            <w:tcW w:w="0" w:type="auto"/>
            <w:vAlign w:val="center"/>
            <w:hideMark/>
          </w:tcPr>
          <w:p w14:paraId="3B268818"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$12,000</w:t>
            </w:r>
          </w:p>
        </w:tc>
      </w:tr>
      <w:tr w:rsidR="00E56E21" w:rsidRPr="00E56E21" w14:paraId="6E0FA5B8" w14:textId="77777777" w:rsidTr="0071248A">
        <w:trPr>
          <w:tblCellSpacing w:w="15" w:type="dxa"/>
        </w:trPr>
        <w:tc>
          <w:tcPr>
            <w:tcW w:w="0" w:type="auto"/>
            <w:vAlign w:val="center"/>
            <w:hideMark/>
          </w:tcPr>
          <w:p w14:paraId="3AC4E7BD"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Insurance</w:t>
            </w:r>
          </w:p>
        </w:tc>
        <w:tc>
          <w:tcPr>
            <w:tcW w:w="0" w:type="auto"/>
            <w:vAlign w:val="center"/>
            <w:hideMark/>
          </w:tcPr>
          <w:p w14:paraId="2EFAFED9"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$2,500</w:t>
            </w:r>
          </w:p>
        </w:tc>
      </w:tr>
      <w:tr w:rsidR="00E56E21" w:rsidRPr="00E56E21" w14:paraId="2D1235CD" w14:textId="77777777" w:rsidTr="0071248A">
        <w:trPr>
          <w:tblCellSpacing w:w="15" w:type="dxa"/>
        </w:trPr>
        <w:tc>
          <w:tcPr>
            <w:tcW w:w="0" w:type="auto"/>
            <w:vAlign w:val="center"/>
            <w:hideMark/>
          </w:tcPr>
          <w:p w14:paraId="69556A58"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Professional Services (Legal, Accounting)</w:t>
            </w:r>
          </w:p>
        </w:tc>
        <w:tc>
          <w:tcPr>
            <w:tcW w:w="0" w:type="auto"/>
            <w:vAlign w:val="center"/>
            <w:hideMark/>
          </w:tcPr>
          <w:p w14:paraId="0CDD9E65"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$4,000</w:t>
            </w:r>
          </w:p>
        </w:tc>
      </w:tr>
      <w:tr w:rsidR="00E56E21" w:rsidRPr="00E56E21" w14:paraId="79A45F34" w14:textId="77777777" w:rsidTr="0071248A">
        <w:trPr>
          <w:tblCellSpacing w:w="15" w:type="dxa"/>
        </w:trPr>
        <w:tc>
          <w:tcPr>
            <w:tcW w:w="0" w:type="auto"/>
            <w:vAlign w:val="center"/>
            <w:hideMark/>
          </w:tcPr>
          <w:p w14:paraId="2EA6BA49"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Utilities &amp; Admin</w:t>
            </w:r>
          </w:p>
        </w:tc>
        <w:tc>
          <w:tcPr>
            <w:tcW w:w="0" w:type="auto"/>
            <w:vAlign w:val="center"/>
            <w:hideMark/>
          </w:tcPr>
          <w:p w14:paraId="4D4560EE"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$3,500</w:t>
            </w:r>
          </w:p>
        </w:tc>
      </w:tr>
      <w:tr w:rsidR="00E56E21" w:rsidRPr="00E56E21" w14:paraId="0BF6CB10" w14:textId="77777777" w:rsidTr="0071248A">
        <w:trPr>
          <w:tblCellSpacing w:w="15" w:type="dxa"/>
        </w:trPr>
        <w:tc>
          <w:tcPr>
            <w:tcW w:w="0" w:type="auto"/>
            <w:vAlign w:val="center"/>
            <w:hideMark/>
          </w:tcPr>
          <w:p w14:paraId="31E53871" w14:textId="77777777" w:rsidR="00E56E21" w:rsidRPr="00E56E21" w:rsidRDefault="00E56E21">
            <w:pPr>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Total Operating Expenses</w:t>
            </w:r>
          </w:p>
        </w:tc>
        <w:tc>
          <w:tcPr>
            <w:tcW w:w="0" w:type="auto"/>
            <w:vAlign w:val="center"/>
            <w:hideMark/>
          </w:tcPr>
          <w:p w14:paraId="41B305EA" w14:textId="77777777" w:rsidR="00E56E21" w:rsidRPr="00E56E21" w:rsidRDefault="00E56E21">
            <w:pPr>
              <w:jc w:val="right"/>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$85,000</w:t>
            </w:r>
          </w:p>
        </w:tc>
      </w:tr>
    </w:tbl>
    <w:p w14:paraId="15D8CB41"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lastRenderedPageBreak/>
        <w:t>Operating Income</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2789"/>
        <w:gridCol w:w="1127"/>
      </w:tblGrid>
      <w:tr w:rsidR="00E56E21" w:rsidRPr="00E56E21" w14:paraId="2B82C1C4" w14:textId="77777777" w:rsidTr="008350D8">
        <w:trPr>
          <w:tblHeader/>
          <w:tblCellSpacing w:w="15" w:type="dxa"/>
        </w:trPr>
        <w:tc>
          <w:tcPr>
            <w:tcW w:w="0" w:type="auto"/>
            <w:vAlign w:val="center"/>
            <w:hideMark/>
          </w:tcPr>
          <w:p w14:paraId="38FA370F" w14:textId="77777777" w:rsidR="00E56E21" w:rsidRPr="00E56E21" w:rsidRDefault="00E56E21">
            <w:pPr>
              <w:jc w:val="center"/>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Metric</w:t>
            </w:r>
          </w:p>
        </w:tc>
        <w:tc>
          <w:tcPr>
            <w:tcW w:w="0" w:type="auto"/>
            <w:vAlign w:val="center"/>
            <w:hideMark/>
          </w:tcPr>
          <w:p w14:paraId="721F07FF" w14:textId="77777777" w:rsidR="00E56E21" w:rsidRPr="00E56E21" w:rsidRDefault="00E56E21">
            <w:pPr>
              <w:jc w:val="right"/>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Amount</w:t>
            </w:r>
          </w:p>
        </w:tc>
      </w:tr>
      <w:tr w:rsidR="00E56E21" w:rsidRPr="00E56E21" w14:paraId="08A08062" w14:textId="77777777" w:rsidTr="008350D8">
        <w:trPr>
          <w:tblCellSpacing w:w="15" w:type="dxa"/>
        </w:trPr>
        <w:tc>
          <w:tcPr>
            <w:tcW w:w="0" w:type="auto"/>
            <w:vAlign w:val="center"/>
            <w:hideMark/>
          </w:tcPr>
          <w:p w14:paraId="5250470E"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Gross Profit</w:t>
            </w:r>
          </w:p>
        </w:tc>
        <w:tc>
          <w:tcPr>
            <w:tcW w:w="0" w:type="auto"/>
            <w:vAlign w:val="center"/>
            <w:hideMark/>
          </w:tcPr>
          <w:p w14:paraId="6CC2CF88"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$147,000</w:t>
            </w:r>
          </w:p>
        </w:tc>
      </w:tr>
      <w:tr w:rsidR="00E56E21" w:rsidRPr="00E56E21" w14:paraId="35C7D5CB" w14:textId="77777777" w:rsidTr="008350D8">
        <w:trPr>
          <w:tblCellSpacing w:w="15" w:type="dxa"/>
        </w:trPr>
        <w:tc>
          <w:tcPr>
            <w:tcW w:w="0" w:type="auto"/>
            <w:vAlign w:val="center"/>
            <w:hideMark/>
          </w:tcPr>
          <w:p w14:paraId="1069D957"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Operating Expenses</w:t>
            </w:r>
          </w:p>
        </w:tc>
        <w:tc>
          <w:tcPr>
            <w:tcW w:w="0" w:type="auto"/>
            <w:vAlign w:val="center"/>
            <w:hideMark/>
          </w:tcPr>
          <w:p w14:paraId="47C398C0"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($85,000)</w:t>
            </w:r>
          </w:p>
        </w:tc>
      </w:tr>
      <w:tr w:rsidR="00E56E21" w:rsidRPr="00E56E21" w14:paraId="79CFE4AE" w14:textId="77777777" w:rsidTr="008350D8">
        <w:trPr>
          <w:tblCellSpacing w:w="15" w:type="dxa"/>
        </w:trPr>
        <w:tc>
          <w:tcPr>
            <w:tcW w:w="0" w:type="auto"/>
            <w:vAlign w:val="center"/>
            <w:hideMark/>
          </w:tcPr>
          <w:p w14:paraId="4E6190A1" w14:textId="77777777" w:rsidR="00E56E21" w:rsidRPr="00E56E21" w:rsidRDefault="00E56E21">
            <w:pPr>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Operating Income (EBIT)</w:t>
            </w:r>
          </w:p>
        </w:tc>
        <w:tc>
          <w:tcPr>
            <w:tcW w:w="0" w:type="auto"/>
            <w:vAlign w:val="center"/>
            <w:hideMark/>
          </w:tcPr>
          <w:p w14:paraId="0FF6600F" w14:textId="77777777" w:rsidR="00E56E21" w:rsidRPr="00E56E21" w:rsidRDefault="00E56E21">
            <w:pPr>
              <w:jc w:val="right"/>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$62,000</w:t>
            </w:r>
          </w:p>
        </w:tc>
      </w:tr>
    </w:tbl>
    <w:p w14:paraId="3784E11F"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Taxes (Estimated)</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2531"/>
        <w:gridCol w:w="1127"/>
      </w:tblGrid>
      <w:tr w:rsidR="00E56E21" w:rsidRPr="00E56E21" w14:paraId="4E2AA9AE" w14:textId="77777777" w:rsidTr="008350D8">
        <w:trPr>
          <w:tblHeader/>
          <w:tblCellSpacing w:w="15" w:type="dxa"/>
        </w:trPr>
        <w:tc>
          <w:tcPr>
            <w:tcW w:w="0" w:type="auto"/>
            <w:vAlign w:val="center"/>
            <w:hideMark/>
          </w:tcPr>
          <w:p w14:paraId="7FBD2A1D" w14:textId="77777777" w:rsidR="00E56E21" w:rsidRPr="00E56E21" w:rsidRDefault="00E56E21">
            <w:pPr>
              <w:jc w:val="center"/>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Item</w:t>
            </w:r>
          </w:p>
        </w:tc>
        <w:tc>
          <w:tcPr>
            <w:tcW w:w="0" w:type="auto"/>
            <w:vAlign w:val="center"/>
            <w:hideMark/>
          </w:tcPr>
          <w:p w14:paraId="1705A228" w14:textId="77777777" w:rsidR="00E56E21" w:rsidRPr="00E56E21" w:rsidRDefault="00E56E21">
            <w:pPr>
              <w:jc w:val="right"/>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Amount</w:t>
            </w:r>
          </w:p>
        </w:tc>
      </w:tr>
      <w:tr w:rsidR="00E56E21" w:rsidRPr="00E56E21" w14:paraId="321597F0" w14:textId="77777777" w:rsidTr="008350D8">
        <w:trPr>
          <w:tblCellSpacing w:w="15" w:type="dxa"/>
        </w:trPr>
        <w:tc>
          <w:tcPr>
            <w:tcW w:w="0" w:type="auto"/>
            <w:vAlign w:val="center"/>
            <w:hideMark/>
          </w:tcPr>
          <w:p w14:paraId="55BC472F"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Estimated Taxes (20%)</w:t>
            </w:r>
          </w:p>
        </w:tc>
        <w:tc>
          <w:tcPr>
            <w:tcW w:w="0" w:type="auto"/>
            <w:vAlign w:val="center"/>
            <w:hideMark/>
          </w:tcPr>
          <w:p w14:paraId="3303C126"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($12,400)</w:t>
            </w:r>
          </w:p>
        </w:tc>
      </w:tr>
    </w:tbl>
    <w:p w14:paraId="01729075"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Net Income (Year 1)</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1365"/>
        <w:gridCol w:w="984"/>
      </w:tblGrid>
      <w:tr w:rsidR="00E56E21" w:rsidRPr="00E56E21" w14:paraId="53E1D09F" w14:textId="77777777" w:rsidTr="008350D8">
        <w:trPr>
          <w:tblHeader/>
          <w:tblCellSpacing w:w="15" w:type="dxa"/>
        </w:trPr>
        <w:tc>
          <w:tcPr>
            <w:tcW w:w="0" w:type="auto"/>
            <w:vAlign w:val="center"/>
            <w:hideMark/>
          </w:tcPr>
          <w:p w14:paraId="231C89CF" w14:textId="77777777" w:rsidR="00E56E21" w:rsidRPr="00E56E21" w:rsidRDefault="00E56E21">
            <w:pPr>
              <w:jc w:val="center"/>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Metric</w:t>
            </w:r>
          </w:p>
        </w:tc>
        <w:tc>
          <w:tcPr>
            <w:tcW w:w="0" w:type="auto"/>
            <w:vAlign w:val="center"/>
            <w:hideMark/>
          </w:tcPr>
          <w:p w14:paraId="18DF919C" w14:textId="77777777" w:rsidR="00E56E21" w:rsidRPr="00E56E21" w:rsidRDefault="00E56E21">
            <w:pPr>
              <w:jc w:val="right"/>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Amount</w:t>
            </w:r>
          </w:p>
        </w:tc>
      </w:tr>
      <w:tr w:rsidR="00E56E21" w:rsidRPr="00E56E21" w14:paraId="3BDDD326" w14:textId="77777777" w:rsidTr="008350D8">
        <w:trPr>
          <w:tblCellSpacing w:w="15" w:type="dxa"/>
        </w:trPr>
        <w:tc>
          <w:tcPr>
            <w:tcW w:w="0" w:type="auto"/>
            <w:vAlign w:val="center"/>
            <w:hideMark/>
          </w:tcPr>
          <w:p w14:paraId="190D35C6" w14:textId="77777777" w:rsidR="00E56E21" w:rsidRPr="00E56E21" w:rsidRDefault="00E56E21">
            <w:pPr>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Net Income</w:t>
            </w:r>
          </w:p>
        </w:tc>
        <w:tc>
          <w:tcPr>
            <w:tcW w:w="0" w:type="auto"/>
            <w:vAlign w:val="center"/>
            <w:hideMark/>
          </w:tcPr>
          <w:p w14:paraId="2AD4AC2C" w14:textId="77777777" w:rsidR="00E56E21" w:rsidRPr="00E56E21" w:rsidRDefault="00E56E21">
            <w:pPr>
              <w:jc w:val="right"/>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$49,600</w:t>
            </w:r>
          </w:p>
        </w:tc>
      </w:tr>
      <w:tr w:rsidR="00E56E21" w:rsidRPr="00E56E21" w14:paraId="3619308A" w14:textId="77777777" w:rsidTr="008350D8">
        <w:trPr>
          <w:tblCellSpacing w:w="15" w:type="dxa"/>
        </w:trPr>
        <w:tc>
          <w:tcPr>
            <w:tcW w:w="0" w:type="auto"/>
            <w:vAlign w:val="center"/>
            <w:hideMark/>
          </w:tcPr>
          <w:p w14:paraId="47FA375D" w14:textId="77777777" w:rsidR="00E56E21" w:rsidRPr="00E56E21" w:rsidRDefault="00E56E21">
            <w:pPr>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Net Margin</w:t>
            </w:r>
          </w:p>
        </w:tc>
        <w:tc>
          <w:tcPr>
            <w:tcW w:w="0" w:type="auto"/>
            <w:vAlign w:val="center"/>
            <w:hideMark/>
          </w:tcPr>
          <w:p w14:paraId="652ACD77" w14:textId="77777777" w:rsidR="00E56E21" w:rsidRPr="00E56E21" w:rsidRDefault="00E56E21">
            <w:pPr>
              <w:jc w:val="right"/>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18%</w:t>
            </w:r>
          </w:p>
        </w:tc>
      </w:tr>
    </w:tbl>
    <w:p w14:paraId="7F67DD98"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Monthly Average Snapshot</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2309"/>
        <w:gridCol w:w="1471"/>
      </w:tblGrid>
      <w:tr w:rsidR="00E56E21" w:rsidRPr="00E56E21" w14:paraId="124213D6" w14:textId="77777777" w:rsidTr="008350D8">
        <w:trPr>
          <w:tblHeader/>
          <w:tblCellSpacing w:w="15" w:type="dxa"/>
        </w:trPr>
        <w:tc>
          <w:tcPr>
            <w:tcW w:w="0" w:type="auto"/>
            <w:vAlign w:val="center"/>
            <w:hideMark/>
          </w:tcPr>
          <w:p w14:paraId="4EAD0AA7" w14:textId="77777777" w:rsidR="00E56E21" w:rsidRPr="00E56E21" w:rsidRDefault="00E56E21">
            <w:pPr>
              <w:jc w:val="center"/>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Metric</w:t>
            </w:r>
          </w:p>
        </w:tc>
        <w:tc>
          <w:tcPr>
            <w:tcW w:w="0" w:type="auto"/>
            <w:vAlign w:val="center"/>
            <w:hideMark/>
          </w:tcPr>
          <w:p w14:paraId="5F7E7B03" w14:textId="77777777" w:rsidR="00E56E21" w:rsidRPr="00E56E21" w:rsidRDefault="00E56E21">
            <w:pPr>
              <w:jc w:val="right"/>
              <w:rPr>
                <w:rFonts w:ascii="Avenir Next LT Pro Light" w:eastAsia="Times New Roman" w:hAnsi="Avenir Next LT Pro Light"/>
                <w:b/>
                <w:bCs/>
                <w:color w:val="595959"/>
              </w:rPr>
            </w:pPr>
            <w:r w:rsidRPr="00E56E21">
              <w:rPr>
                <w:rFonts w:ascii="Avenir Next LT Pro Light" w:eastAsia="Times New Roman" w:hAnsi="Avenir Next LT Pro Light"/>
                <w:b/>
                <w:bCs/>
                <w:color w:val="595959"/>
              </w:rPr>
              <w:t>Monthly Avg</w:t>
            </w:r>
          </w:p>
        </w:tc>
      </w:tr>
      <w:tr w:rsidR="00E56E21" w:rsidRPr="00E56E21" w14:paraId="278B07EF" w14:textId="77777777" w:rsidTr="008350D8">
        <w:trPr>
          <w:tblCellSpacing w:w="15" w:type="dxa"/>
        </w:trPr>
        <w:tc>
          <w:tcPr>
            <w:tcW w:w="0" w:type="auto"/>
            <w:vAlign w:val="center"/>
            <w:hideMark/>
          </w:tcPr>
          <w:p w14:paraId="0BFFA1E2"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Revenue</w:t>
            </w:r>
          </w:p>
        </w:tc>
        <w:tc>
          <w:tcPr>
            <w:tcW w:w="0" w:type="auto"/>
            <w:vAlign w:val="center"/>
            <w:hideMark/>
          </w:tcPr>
          <w:p w14:paraId="68F203DC"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$22,500</w:t>
            </w:r>
          </w:p>
        </w:tc>
      </w:tr>
      <w:tr w:rsidR="00E56E21" w:rsidRPr="00E56E21" w14:paraId="7A7773C2" w14:textId="77777777" w:rsidTr="008350D8">
        <w:trPr>
          <w:tblCellSpacing w:w="15" w:type="dxa"/>
        </w:trPr>
        <w:tc>
          <w:tcPr>
            <w:tcW w:w="0" w:type="auto"/>
            <w:vAlign w:val="center"/>
            <w:hideMark/>
          </w:tcPr>
          <w:p w14:paraId="1BBC1CB7"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t>Gross Profit</w:t>
            </w:r>
          </w:p>
        </w:tc>
        <w:tc>
          <w:tcPr>
            <w:tcW w:w="0" w:type="auto"/>
            <w:vAlign w:val="center"/>
            <w:hideMark/>
          </w:tcPr>
          <w:p w14:paraId="1AA6577F"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$12,250</w:t>
            </w:r>
          </w:p>
        </w:tc>
      </w:tr>
      <w:tr w:rsidR="00E56E21" w:rsidRPr="00E56E21" w14:paraId="388C536A" w14:textId="77777777" w:rsidTr="008350D8">
        <w:trPr>
          <w:tblCellSpacing w:w="15" w:type="dxa"/>
        </w:trPr>
        <w:tc>
          <w:tcPr>
            <w:tcW w:w="0" w:type="auto"/>
            <w:vAlign w:val="center"/>
            <w:hideMark/>
          </w:tcPr>
          <w:p w14:paraId="53A0C466" w14:textId="77777777" w:rsidR="00E56E21" w:rsidRPr="00E56E21" w:rsidRDefault="00E56E21">
            <w:pPr>
              <w:rPr>
                <w:rFonts w:ascii="Avenir Next LT Pro Light" w:eastAsia="Times New Roman" w:hAnsi="Avenir Next LT Pro Light"/>
                <w:color w:val="595959"/>
              </w:rPr>
            </w:pPr>
            <w:r w:rsidRPr="00E56E21">
              <w:rPr>
                <w:rFonts w:ascii="Avenir Next LT Pro Light" w:eastAsia="Times New Roman" w:hAnsi="Avenir Next LT Pro Light"/>
                <w:color w:val="595959"/>
              </w:rPr>
              <w:lastRenderedPageBreak/>
              <w:t>Operating Expenses</w:t>
            </w:r>
          </w:p>
        </w:tc>
        <w:tc>
          <w:tcPr>
            <w:tcW w:w="0" w:type="auto"/>
            <w:vAlign w:val="center"/>
            <w:hideMark/>
          </w:tcPr>
          <w:p w14:paraId="599B5EAF" w14:textId="77777777" w:rsidR="00E56E21" w:rsidRPr="00E56E21" w:rsidRDefault="00E56E21">
            <w:pPr>
              <w:jc w:val="right"/>
              <w:rPr>
                <w:rFonts w:ascii="Avenir Next LT Pro Light" w:eastAsia="Times New Roman" w:hAnsi="Avenir Next LT Pro Light"/>
                <w:color w:val="595959"/>
              </w:rPr>
            </w:pPr>
            <w:r w:rsidRPr="00E56E21">
              <w:rPr>
                <w:rFonts w:ascii="Avenir Next LT Pro Light" w:eastAsia="Times New Roman" w:hAnsi="Avenir Next LT Pro Light"/>
                <w:color w:val="595959"/>
              </w:rPr>
              <w:t>$7,083</w:t>
            </w:r>
          </w:p>
        </w:tc>
      </w:tr>
      <w:tr w:rsidR="00E56E21" w:rsidRPr="00E56E21" w14:paraId="4093E108" w14:textId="77777777" w:rsidTr="008350D8">
        <w:trPr>
          <w:tblCellSpacing w:w="15" w:type="dxa"/>
        </w:trPr>
        <w:tc>
          <w:tcPr>
            <w:tcW w:w="0" w:type="auto"/>
            <w:vAlign w:val="center"/>
            <w:hideMark/>
          </w:tcPr>
          <w:p w14:paraId="7A68DC4D" w14:textId="77777777" w:rsidR="00E56E21" w:rsidRPr="00E56E21" w:rsidRDefault="00E56E21">
            <w:pPr>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Net Income</w:t>
            </w:r>
          </w:p>
        </w:tc>
        <w:tc>
          <w:tcPr>
            <w:tcW w:w="0" w:type="auto"/>
            <w:vAlign w:val="center"/>
            <w:hideMark/>
          </w:tcPr>
          <w:p w14:paraId="23D86B2A" w14:textId="77777777" w:rsidR="00E56E21" w:rsidRPr="00E56E21" w:rsidRDefault="00E56E21">
            <w:pPr>
              <w:jc w:val="right"/>
              <w:rPr>
                <w:rFonts w:ascii="Avenir Next LT Pro Light" w:eastAsia="Times New Roman" w:hAnsi="Avenir Next LT Pro Light"/>
                <w:color w:val="595959"/>
              </w:rPr>
            </w:pPr>
            <w:r w:rsidRPr="00E56E21">
              <w:rPr>
                <w:rStyle w:val="Strong"/>
                <w:rFonts w:ascii="Avenir Next LT Pro Light" w:eastAsia="Times New Roman" w:hAnsi="Avenir Next LT Pro Light"/>
                <w:color w:val="595959"/>
              </w:rPr>
              <w:t>$4,133</w:t>
            </w:r>
          </w:p>
        </w:tc>
      </w:tr>
    </w:tbl>
    <w:p w14:paraId="042CC148"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Why This P\&amp;L Is Strong</w:t>
      </w:r>
    </w:p>
    <w:p w14:paraId="43FFA4AC" w14:textId="77777777" w:rsidR="00E56E21" w:rsidRPr="00E56E21" w:rsidRDefault="00E56E21">
      <w:pPr>
        <w:numPr>
          <w:ilvl w:val="0"/>
          <w:numId w:val="181"/>
        </w:numPr>
        <w:spacing w:before="100" w:beforeAutospacing="1" w:after="100" w:afterAutospacing="1" w:line="240" w:lineRule="auto"/>
        <w:rPr>
          <w:rFonts w:ascii="Avenir Next LT Pro Light" w:eastAsia="Times New Roman" w:hAnsi="Avenir Next LT Pro Light"/>
          <w:color w:val="595959"/>
        </w:rPr>
      </w:pPr>
      <w:r w:rsidRPr="00E56E21">
        <w:rPr>
          <w:rFonts w:ascii="Segoe UI Emoji" w:eastAsia="Times New Roman" w:hAnsi="Segoe UI Emoji" w:cs="Segoe UI Emoji"/>
          <w:color w:val="595959"/>
        </w:rPr>
        <w:t>✅</w:t>
      </w:r>
      <w:r w:rsidRPr="00E56E21">
        <w:rPr>
          <w:rFonts w:ascii="Avenir Next LT Pro Light" w:eastAsia="Times New Roman" w:hAnsi="Avenir Next LT Pro Light"/>
          <w:color w:val="595959"/>
        </w:rPr>
        <w:t xml:space="preserve"> Profitable at </w:t>
      </w:r>
      <w:r w:rsidRPr="00E56E21">
        <w:rPr>
          <w:rStyle w:val="Strong"/>
          <w:rFonts w:ascii="Avenir Next LT Pro Light" w:eastAsia="Times New Roman" w:hAnsi="Avenir Next LT Pro Light"/>
          <w:color w:val="595959"/>
        </w:rPr>
        <w:t>very low volume</w:t>
      </w:r>
    </w:p>
    <w:p w14:paraId="415D3932" w14:textId="77777777" w:rsidR="00E56E21" w:rsidRPr="00E56E21" w:rsidRDefault="00E56E21">
      <w:pPr>
        <w:numPr>
          <w:ilvl w:val="0"/>
          <w:numId w:val="181"/>
        </w:numPr>
        <w:spacing w:before="100" w:beforeAutospacing="1" w:after="100" w:afterAutospacing="1" w:line="240" w:lineRule="auto"/>
        <w:rPr>
          <w:rFonts w:ascii="Avenir Next LT Pro Light" w:eastAsia="Times New Roman" w:hAnsi="Avenir Next LT Pro Light"/>
          <w:color w:val="595959"/>
        </w:rPr>
      </w:pPr>
      <w:r w:rsidRPr="00E56E21">
        <w:rPr>
          <w:rFonts w:ascii="Segoe UI Emoji" w:eastAsia="Times New Roman" w:hAnsi="Segoe UI Emoji" w:cs="Segoe UI Emoji"/>
          <w:color w:val="595959"/>
        </w:rPr>
        <w:t>✅</w:t>
      </w:r>
      <w:r w:rsidRPr="00E56E21">
        <w:rPr>
          <w:rFonts w:ascii="Avenir Next LT Pro Light" w:eastAsia="Times New Roman" w:hAnsi="Avenir Next LT Pro Light"/>
          <w:color w:val="595959"/>
        </w:rPr>
        <w:t xml:space="preserve"> No inventory risk</w:t>
      </w:r>
    </w:p>
    <w:p w14:paraId="3067FD6B" w14:textId="77777777" w:rsidR="00E56E21" w:rsidRPr="00E56E21" w:rsidRDefault="00E56E21">
      <w:pPr>
        <w:numPr>
          <w:ilvl w:val="0"/>
          <w:numId w:val="181"/>
        </w:numPr>
        <w:spacing w:before="100" w:beforeAutospacing="1" w:after="100" w:afterAutospacing="1" w:line="240" w:lineRule="auto"/>
        <w:rPr>
          <w:rFonts w:ascii="Avenir Next LT Pro Light" w:eastAsia="Times New Roman" w:hAnsi="Avenir Next LT Pro Light"/>
          <w:color w:val="595959"/>
        </w:rPr>
      </w:pPr>
      <w:r w:rsidRPr="00E56E21">
        <w:rPr>
          <w:rFonts w:ascii="Segoe UI Emoji" w:eastAsia="Times New Roman" w:hAnsi="Segoe UI Emoji" w:cs="Segoe UI Emoji"/>
          <w:color w:val="595959"/>
        </w:rPr>
        <w:t>✅</w:t>
      </w:r>
      <w:r w:rsidRPr="00E56E21">
        <w:rPr>
          <w:rFonts w:ascii="Avenir Next LT Pro Light" w:eastAsia="Times New Roman" w:hAnsi="Avenir Next LT Pro Light"/>
          <w:color w:val="595959"/>
        </w:rPr>
        <w:t xml:space="preserve"> Deposits protect cash flow</w:t>
      </w:r>
    </w:p>
    <w:p w14:paraId="2071CBF0" w14:textId="77777777" w:rsidR="00E56E21" w:rsidRPr="00E56E21" w:rsidRDefault="00E56E21">
      <w:pPr>
        <w:numPr>
          <w:ilvl w:val="0"/>
          <w:numId w:val="181"/>
        </w:numPr>
        <w:spacing w:before="100" w:beforeAutospacing="1" w:after="100" w:afterAutospacing="1" w:line="240" w:lineRule="auto"/>
        <w:rPr>
          <w:rFonts w:ascii="Avenir Next LT Pro Light" w:eastAsia="Times New Roman" w:hAnsi="Avenir Next LT Pro Light"/>
          <w:color w:val="595959"/>
        </w:rPr>
      </w:pPr>
      <w:r w:rsidRPr="00E56E21">
        <w:rPr>
          <w:rFonts w:ascii="Segoe UI Emoji" w:eastAsia="Times New Roman" w:hAnsi="Segoe UI Emoji" w:cs="Segoe UI Emoji"/>
          <w:color w:val="595959"/>
        </w:rPr>
        <w:t>✅</w:t>
      </w:r>
      <w:r w:rsidRPr="00E56E21">
        <w:rPr>
          <w:rFonts w:ascii="Avenir Next LT Pro Light" w:eastAsia="Times New Roman" w:hAnsi="Avenir Next LT Pro Light"/>
          <w:color w:val="595959"/>
        </w:rPr>
        <w:t xml:space="preserve"> Marketing spend </w:t>
      </w:r>
      <w:proofErr w:type="gramStart"/>
      <w:r w:rsidRPr="00E56E21">
        <w:rPr>
          <w:rFonts w:ascii="Avenir Next LT Pro Light" w:eastAsia="Times New Roman" w:hAnsi="Avenir Next LT Pro Light"/>
          <w:color w:val="595959"/>
        </w:rPr>
        <w:t>is</w:t>
      </w:r>
      <w:proofErr w:type="gramEnd"/>
      <w:r w:rsidRPr="00E56E21">
        <w:rPr>
          <w:rFonts w:ascii="Avenir Next LT Pro Light" w:eastAsia="Times New Roman" w:hAnsi="Avenir Next LT Pro Light"/>
          <w:color w:val="595959"/>
        </w:rPr>
        <w:t xml:space="preserve"> capped</w:t>
      </w:r>
    </w:p>
    <w:p w14:paraId="48A97667" w14:textId="77777777" w:rsidR="00E56E21" w:rsidRPr="00E56E21" w:rsidRDefault="00E56E21">
      <w:pPr>
        <w:numPr>
          <w:ilvl w:val="0"/>
          <w:numId w:val="181"/>
        </w:numPr>
        <w:spacing w:before="100" w:beforeAutospacing="1" w:after="100" w:afterAutospacing="1" w:line="240" w:lineRule="auto"/>
        <w:rPr>
          <w:rFonts w:ascii="Avenir Next LT Pro Light" w:eastAsia="Times New Roman" w:hAnsi="Avenir Next LT Pro Light"/>
          <w:color w:val="595959"/>
        </w:rPr>
      </w:pPr>
      <w:r w:rsidRPr="00E56E21">
        <w:rPr>
          <w:rFonts w:ascii="Segoe UI Emoji" w:eastAsia="Times New Roman" w:hAnsi="Segoe UI Emoji" w:cs="Segoe UI Emoji"/>
          <w:color w:val="595959"/>
        </w:rPr>
        <w:t>✅</w:t>
      </w:r>
      <w:r w:rsidRPr="00E56E21">
        <w:rPr>
          <w:rFonts w:ascii="Avenir Next LT Pro Light" w:eastAsia="Times New Roman" w:hAnsi="Avenir Next LT Pro Light"/>
          <w:color w:val="595959"/>
        </w:rPr>
        <w:t xml:space="preserve"> Margins improve with scale, not volume</w:t>
      </w:r>
    </w:p>
    <w:p w14:paraId="28301A72" w14:textId="77777777" w:rsidR="00E56E21" w:rsidRPr="00E56E21" w:rsidRDefault="00E56E21">
      <w:pPr>
        <w:pStyle w:val="NormalWeb"/>
        <w:rPr>
          <w:rFonts w:ascii="Avenir Next LT Pro Light" w:hAnsi="Avenir Next LT Pro Light"/>
          <w:color w:val="595959"/>
        </w:rPr>
      </w:pPr>
      <w:r w:rsidRPr="00E56E21">
        <w:rPr>
          <w:rFonts w:ascii="Avenir Next LT Pro Light" w:hAnsi="Avenir Next LT Pro Light"/>
          <w:color w:val="595959"/>
        </w:rPr>
        <w:t xml:space="preserve">This is exactly what investors want to see in a </w:t>
      </w:r>
      <w:proofErr w:type="gramStart"/>
      <w:r w:rsidRPr="00E56E21">
        <w:rPr>
          <w:rFonts w:ascii="Avenir Next LT Pro Light" w:hAnsi="Avenir Next LT Pro Light"/>
          <w:color w:val="595959"/>
        </w:rPr>
        <w:t>premium,</w:t>
      </w:r>
      <w:proofErr w:type="gramEnd"/>
      <w:r w:rsidRPr="00E56E21">
        <w:rPr>
          <w:rFonts w:ascii="Avenir Next LT Pro Light" w:hAnsi="Avenir Next LT Pro Light"/>
          <w:color w:val="595959"/>
        </w:rPr>
        <w:t xml:space="preserve"> </w:t>
      </w:r>
      <w:proofErr w:type="gramStart"/>
      <w:r w:rsidRPr="00E56E21">
        <w:rPr>
          <w:rFonts w:ascii="Avenir Next LT Pro Light" w:hAnsi="Avenir Next LT Pro Light"/>
          <w:color w:val="595959"/>
        </w:rPr>
        <w:t>design</w:t>
      </w:r>
      <w:r w:rsidRPr="00E56E21">
        <w:rPr>
          <w:rFonts w:ascii="Avenir Next LT Pro Light" w:hAnsi="Avenir Next LT Pro Light"/>
          <w:color w:val="595959"/>
        </w:rPr>
        <w:noBreakHyphen/>
        <w:t>led</w:t>
      </w:r>
      <w:proofErr w:type="gramEnd"/>
      <w:r w:rsidRPr="00E56E21">
        <w:rPr>
          <w:rFonts w:ascii="Avenir Next LT Pro Light" w:hAnsi="Avenir Next LT Pro Light"/>
          <w:color w:val="595959"/>
        </w:rPr>
        <w:t xml:space="preserve"> business.</w:t>
      </w:r>
    </w:p>
    <w:p w14:paraId="587356C3" w14:textId="77777777" w:rsidR="00E56E21" w:rsidRPr="00E56E21" w:rsidRDefault="00E56E21">
      <w:pPr>
        <w:pStyle w:val="Heading2"/>
        <w:rPr>
          <w:rFonts w:ascii="Avenir Next LT Pro Light" w:eastAsia="Times New Roman" w:hAnsi="Avenir Next LT Pro Light"/>
          <w:color w:val="595959"/>
          <w:sz w:val="24"/>
        </w:rPr>
      </w:pPr>
      <w:r w:rsidRPr="00E56E21">
        <w:rPr>
          <w:rFonts w:ascii="Avenir Next LT Pro Light" w:eastAsia="Times New Roman" w:hAnsi="Avenir Next LT Pro Light"/>
          <w:color w:val="595959"/>
          <w:sz w:val="24"/>
        </w:rPr>
        <w:t>Stress</w:t>
      </w:r>
      <w:r w:rsidRPr="00E56E21">
        <w:rPr>
          <w:rFonts w:ascii="Avenir Next LT Pro Light" w:eastAsia="Times New Roman" w:hAnsi="Avenir Next LT Pro Light"/>
          <w:color w:val="595959"/>
          <w:sz w:val="24"/>
        </w:rPr>
        <w:noBreakHyphen/>
        <w:t>Test Scenario (Downside Safety)</w:t>
      </w:r>
    </w:p>
    <w:p w14:paraId="5BD45E64" w14:textId="77777777" w:rsidR="00E56E21" w:rsidRPr="00E56E21" w:rsidRDefault="00E56E21">
      <w:pPr>
        <w:pStyle w:val="NormalWeb"/>
        <w:rPr>
          <w:rFonts w:ascii="Avenir Next LT Pro Light" w:hAnsi="Avenir Next LT Pro Light"/>
          <w:color w:val="595959"/>
        </w:rPr>
      </w:pPr>
      <w:r w:rsidRPr="00E56E21">
        <w:rPr>
          <w:rFonts w:ascii="Avenir Next LT Pro Light" w:hAnsi="Avenir Next LT Pro Light"/>
          <w:color w:val="595959"/>
        </w:rPr>
        <w:t>Even if:</w:t>
      </w:r>
    </w:p>
    <w:p w14:paraId="7D35FD36" w14:textId="77777777" w:rsidR="00E56E21" w:rsidRPr="00E56E21" w:rsidRDefault="00E56E21">
      <w:pPr>
        <w:numPr>
          <w:ilvl w:val="0"/>
          <w:numId w:val="182"/>
        </w:numPr>
        <w:spacing w:before="100" w:beforeAutospacing="1" w:after="100" w:afterAutospacing="1" w:line="240" w:lineRule="auto"/>
        <w:rPr>
          <w:rFonts w:ascii="Avenir Next LT Pro Light" w:eastAsia="Times New Roman" w:hAnsi="Avenir Next LT Pro Light"/>
          <w:color w:val="595959"/>
        </w:rPr>
      </w:pPr>
      <w:r w:rsidRPr="00E56E21">
        <w:rPr>
          <w:rFonts w:ascii="Avenir Next LT Pro Light" w:eastAsia="Times New Roman" w:hAnsi="Avenir Next LT Pro Light"/>
          <w:color w:val="595959"/>
        </w:rPr>
        <w:t xml:space="preserve">Orders drop to </w:t>
      </w:r>
      <w:r w:rsidRPr="00E56E21">
        <w:rPr>
          <w:rStyle w:val="Strong"/>
          <w:rFonts w:ascii="Avenir Next LT Pro Light" w:eastAsia="Times New Roman" w:hAnsi="Avenir Next LT Pro Light"/>
          <w:color w:val="595959"/>
        </w:rPr>
        <w:t>2/month</w:t>
      </w:r>
    </w:p>
    <w:p w14:paraId="1B400D7C" w14:textId="77777777" w:rsidR="00E56E21" w:rsidRPr="00E56E21" w:rsidRDefault="00E56E21">
      <w:pPr>
        <w:numPr>
          <w:ilvl w:val="0"/>
          <w:numId w:val="182"/>
        </w:numPr>
        <w:spacing w:before="100" w:beforeAutospacing="1" w:after="100" w:afterAutospacing="1" w:line="240" w:lineRule="auto"/>
        <w:rPr>
          <w:rFonts w:ascii="Avenir Next LT Pro Light" w:eastAsia="Times New Roman" w:hAnsi="Avenir Next LT Pro Light"/>
          <w:color w:val="595959"/>
        </w:rPr>
      </w:pPr>
      <w:r w:rsidRPr="00E56E21">
        <w:rPr>
          <w:rFonts w:ascii="Avenir Next LT Pro Light" w:eastAsia="Times New Roman" w:hAnsi="Avenir Next LT Pro Light"/>
          <w:color w:val="595959"/>
        </w:rPr>
        <w:t>Revenue falls to ~$180k</w:t>
      </w:r>
    </w:p>
    <w:p w14:paraId="0352141C" w14:textId="77777777" w:rsidR="00E56E21" w:rsidRPr="00E56E21" w:rsidRDefault="00E56E21">
      <w:pPr>
        <w:pStyle w:val="NormalWeb"/>
        <w:rPr>
          <w:rFonts w:ascii="Avenir Next LT Pro Light" w:hAnsi="Avenir Next LT Pro Light"/>
          <w:color w:val="595959"/>
        </w:rPr>
      </w:pPr>
      <w:r w:rsidRPr="00E56E21">
        <w:rPr>
          <w:rFonts w:ascii="Avenir Next LT Pro Light" w:hAnsi="Avenir Next LT Pro Light"/>
          <w:color w:val="595959"/>
        </w:rPr>
        <w:t>Dreamscape still:</w:t>
      </w:r>
    </w:p>
    <w:p w14:paraId="7EDA2346" w14:textId="77777777" w:rsidR="00E56E21" w:rsidRPr="00E56E21" w:rsidRDefault="00E56E21">
      <w:pPr>
        <w:numPr>
          <w:ilvl w:val="0"/>
          <w:numId w:val="183"/>
        </w:numPr>
        <w:spacing w:before="100" w:beforeAutospacing="1" w:after="100" w:afterAutospacing="1" w:line="240" w:lineRule="auto"/>
        <w:rPr>
          <w:rFonts w:ascii="Avenir Next LT Pro Light" w:eastAsia="Times New Roman" w:hAnsi="Avenir Next LT Pro Light"/>
          <w:color w:val="595959"/>
        </w:rPr>
      </w:pPr>
      <w:r w:rsidRPr="00E56E21">
        <w:rPr>
          <w:rFonts w:ascii="Avenir Next LT Pro Light" w:eastAsia="Times New Roman" w:hAnsi="Avenir Next LT Pro Light"/>
          <w:color w:val="595959"/>
        </w:rPr>
        <w:t>Covers fixed costs</w:t>
      </w:r>
    </w:p>
    <w:p w14:paraId="118841FA" w14:textId="77777777" w:rsidR="00E56E21" w:rsidRPr="00E56E21" w:rsidRDefault="00E56E21">
      <w:pPr>
        <w:numPr>
          <w:ilvl w:val="0"/>
          <w:numId w:val="183"/>
        </w:numPr>
        <w:spacing w:before="100" w:beforeAutospacing="1" w:after="100" w:afterAutospacing="1" w:line="240" w:lineRule="auto"/>
        <w:rPr>
          <w:rFonts w:ascii="Avenir Next LT Pro Light" w:eastAsia="Times New Roman" w:hAnsi="Avenir Next LT Pro Light"/>
          <w:color w:val="595959"/>
        </w:rPr>
      </w:pPr>
      <w:r w:rsidRPr="00E56E21">
        <w:rPr>
          <w:rFonts w:ascii="Avenir Next LT Pro Light" w:eastAsia="Times New Roman" w:hAnsi="Avenir Next LT Pro Light"/>
          <w:color w:val="595959"/>
        </w:rPr>
        <w:t>Operates near break</w:t>
      </w:r>
      <w:r w:rsidRPr="00E56E21">
        <w:rPr>
          <w:rFonts w:ascii="Avenir Next LT Pro Light" w:eastAsia="Times New Roman" w:hAnsi="Avenir Next LT Pro Light"/>
          <w:color w:val="595959"/>
        </w:rPr>
        <w:noBreakHyphen/>
        <w:t>even</w:t>
      </w:r>
    </w:p>
    <w:p w14:paraId="47E792E7" w14:textId="67421B80" w:rsidR="00E56E21" w:rsidRPr="00E2275A" w:rsidRDefault="00E56E21">
      <w:pPr>
        <w:numPr>
          <w:ilvl w:val="0"/>
          <w:numId w:val="183"/>
        </w:numPr>
        <w:spacing w:before="100" w:beforeAutospacing="1" w:after="100" w:afterAutospacing="1" w:line="240" w:lineRule="auto"/>
        <w:rPr>
          <w:rFonts w:ascii="Avenir Next LT Pro Light" w:eastAsia="Times New Roman" w:hAnsi="Avenir Next LT Pro Light"/>
          <w:color w:val="595959"/>
        </w:rPr>
      </w:pPr>
      <w:r w:rsidRPr="00E56E21">
        <w:rPr>
          <w:rFonts w:ascii="Avenir Next LT Pro Light" w:eastAsia="Times New Roman" w:hAnsi="Avenir Next LT Pro Light"/>
          <w:color w:val="595959"/>
        </w:rPr>
        <w:t>Avoids cash</w:t>
      </w:r>
      <w:r w:rsidRPr="00E56E21">
        <w:rPr>
          <w:rFonts w:ascii="Avenir Next LT Pro Light" w:eastAsia="Times New Roman" w:hAnsi="Avenir Next LT Pro Light"/>
          <w:color w:val="595959"/>
        </w:rPr>
        <w:noBreakHyphen/>
        <w:t>flow crisis due to deposits</w:t>
      </w:r>
    </w:p>
    <w:p w14:paraId="19FB934B" w14:textId="77777777" w:rsidR="00E56E21" w:rsidRPr="00E56E21" w:rsidRDefault="00E56E21">
      <w:pPr>
        <w:pStyle w:val="NormalWeb"/>
        <w:divId w:val="1814441247"/>
        <w:rPr>
          <w:rFonts w:ascii="Avenir Next LT Pro Light" w:hAnsi="Avenir Next LT Pro Light"/>
          <w:color w:val="595959"/>
        </w:rPr>
      </w:pPr>
      <w:r w:rsidRPr="00E56E21">
        <w:rPr>
          <w:rStyle w:val="Strong"/>
          <w:rFonts w:ascii="Avenir Next LT Pro Light" w:hAnsi="Avenir Next LT Pro Light"/>
          <w:color w:val="595959"/>
        </w:rPr>
        <w:t>Dreamscape reaches profitability in year one with modest volume by combining premium pricing, deposit</w:t>
      </w:r>
      <w:r w:rsidRPr="00E56E21">
        <w:rPr>
          <w:rStyle w:val="Strong"/>
          <w:rFonts w:ascii="Avenir Next LT Pro Light" w:hAnsi="Avenir Next LT Pro Light"/>
          <w:color w:val="595959"/>
        </w:rPr>
        <w:noBreakHyphen/>
        <w:t>funded production, and disciplined operating costs.</w:t>
      </w:r>
    </w:p>
    <w:p w14:paraId="75594149" w14:textId="303BC6FA" w:rsidR="001231BF" w:rsidRPr="00E2275A" w:rsidRDefault="001231BF" w:rsidP="00E2275A">
      <w:pPr>
        <w:pStyle w:val="Heading3"/>
        <w:rPr>
          <w:rFonts w:ascii="Avenir Next LT Pro Light" w:eastAsia="Times New Roman" w:hAnsi="Avenir Next LT Pro Light"/>
          <w:color w:val="595959"/>
          <w:sz w:val="24"/>
        </w:rPr>
      </w:pPr>
    </w:p>
    <w:p w14:paraId="59705B71" w14:textId="77777777" w:rsidR="00D73D88" w:rsidRDefault="00D73D88" w:rsidP="00D73D88">
      <w:pPr>
        <w:pStyle w:val="ListBullet"/>
        <w:numPr>
          <w:ilvl w:val="0"/>
          <w:numId w:val="0"/>
        </w:numPr>
        <w:ind w:left="360" w:hanging="360"/>
      </w:pPr>
    </w:p>
    <w:p w14:paraId="757E1050" w14:textId="77777777" w:rsidR="00D73D88" w:rsidRDefault="00D73D88" w:rsidP="00B9758A">
      <w:pPr>
        <w:pStyle w:val="ListBullet"/>
        <w:numPr>
          <w:ilvl w:val="0"/>
          <w:numId w:val="0"/>
        </w:numPr>
        <w:sectPr w:rsidR="00D73D88" w:rsidSect="00114AE9">
          <w:footerReference w:type="default" r:id="rId24"/>
          <w:footerReference w:type="first" r:id="rId25"/>
          <w:pgSz w:w="15840" w:h="12240" w:orient="landscape"/>
          <w:pgMar w:top="1440" w:right="1440" w:bottom="1440" w:left="1440" w:header="720" w:footer="720" w:gutter="0"/>
          <w:cols w:space="720"/>
          <w:docGrid w:linePitch="360"/>
        </w:sectPr>
      </w:pPr>
    </w:p>
    <w:p w14:paraId="0044B7C4" w14:textId="77777777" w:rsidR="00BA1A0A" w:rsidRPr="002F3872" w:rsidRDefault="002F3872" w:rsidP="002F3872">
      <w:pPr>
        <w:pStyle w:val="Heading1"/>
      </w:pPr>
      <w:bookmarkStart w:id="8" w:name="_Toc197437047"/>
      <w:r w:rsidRPr="002F3872">
        <w:lastRenderedPageBreak/>
        <w:t>Appendix</w:t>
      </w:r>
      <w:bookmarkEnd w:id="8"/>
    </w:p>
    <w:p w14:paraId="68D223F8" w14:textId="77777777" w:rsidR="009A6AA5" w:rsidRPr="009A6AA5" w:rsidRDefault="009A6AA5">
      <w:pPr>
        <w:pStyle w:val="Heading1"/>
        <w:rPr>
          <w:rFonts w:ascii="Avenir Next LT Pro Light" w:eastAsia="Times New Roman" w:hAnsi="Avenir Next LT Pro Light"/>
          <w:color w:val="595959"/>
          <w:sz w:val="24"/>
          <w:szCs w:val="48"/>
        </w:rPr>
      </w:pPr>
      <w:r w:rsidRPr="009A6AA5">
        <w:rPr>
          <w:rFonts w:ascii="Avenir Next LT Pro Light" w:eastAsia="Times New Roman" w:hAnsi="Avenir Next LT Pro Light"/>
          <w:color w:val="595959"/>
          <w:sz w:val="24"/>
        </w:rPr>
        <w:t>Appendix — Dreamscape</w:t>
      </w:r>
    </w:p>
    <w:p w14:paraId="60BAC7D2" w14:textId="77777777" w:rsidR="009A6AA5" w:rsidRPr="009A6AA5" w:rsidRDefault="009A6AA5">
      <w:pPr>
        <w:pStyle w:val="Heading2"/>
        <w:rPr>
          <w:rFonts w:ascii="Avenir Next LT Pro Light" w:eastAsia="Times New Roman" w:hAnsi="Avenir Next LT Pro Light"/>
          <w:color w:val="595959"/>
          <w:sz w:val="24"/>
        </w:rPr>
      </w:pPr>
      <w:r w:rsidRPr="009A6AA5">
        <w:rPr>
          <w:rFonts w:ascii="Avenir Next LT Pro Light" w:eastAsia="Times New Roman" w:hAnsi="Avenir Next LT Pro Light"/>
          <w:color w:val="595959"/>
          <w:sz w:val="24"/>
        </w:rPr>
        <w:t>Appendix A: Key Assumptions</w:t>
      </w:r>
    </w:p>
    <w:p w14:paraId="78909E40" w14:textId="77777777" w:rsidR="009A6AA5" w:rsidRPr="009A6AA5" w:rsidRDefault="009A6AA5">
      <w:pPr>
        <w:pStyle w:val="NormalWeb"/>
        <w:rPr>
          <w:rFonts w:ascii="Avenir Next LT Pro Light" w:hAnsi="Avenir Next LT Pro Light"/>
          <w:color w:val="595959"/>
        </w:rPr>
      </w:pPr>
      <w:r w:rsidRPr="009A6AA5">
        <w:rPr>
          <w:rFonts w:ascii="Avenir Next LT Pro Light" w:hAnsi="Avenir Next LT Pro Light"/>
          <w:color w:val="595959"/>
        </w:rPr>
        <w:t>These assumptions underpin all financial, operating, and growth projections in this plan.</w:t>
      </w:r>
    </w:p>
    <w:p w14:paraId="5F13EAB8" w14:textId="77777777" w:rsidR="009A6AA5" w:rsidRPr="009A6AA5" w:rsidRDefault="009A6AA5">
      <w:pPr>
        <w:numPr>
          <w:ilvl w:val="0"/>
          <w:numId w:val="184"/>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Order</w:t>
      </w:r>
      <w:r w:rsidRPr="009A6AA5">
        <w:rPr>
          <w:rFonts w:ascii="Avenir Next LT Pro Light" w:eastAsia="Times New Roman" w:hAnsi="Avenir Next LT Pro Light"/>
          <w:color w:val="595959"/>
        </w:rPr>
        <w:noBreakHyphen/>
        <w:t>based manufacturing (no speculative inventory)</w:t>
      </w:r>
    </w:p>
    <w:p w14:paraId="1A207D39" w14:textId="77777777" w:rsidR="009A6AA5" w:rsidRPr="009A6AA5" w:rsidRDefault="009A6AA5">
      <w:pPr>
        <w:numPr>
          <w:ilvl w:val="0"/>
          <w:numId w:val="184"/>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30–50% non</w:t>
      </w:r>
      <w:r w:rsidRPr="009A6AA5">
        <w:rPr>
          <w:rFonts w:ascii="Avenir Next LT Pro Light" w:eastAsia="Times New Roman" w:hAnsi="Avenir Next LT Pro Light"/>
          <w:color w:val="595959"/>
        </w:rPr>
        <w:noBreakHyphen/>
        <w:t>refundable customer deposits prior to production</w:t>
      </w:r>
    </w:p>
    <w:p w14:paraId="6B70A828" w14:textId="77777777" w:rsidR="009A6AA5" w:rsidRPr="009A6AA5" w:rsidRDefault="009A6AA5">
      <w:pPr>
        <w:numPr>
          <w:ilvl w:val="0"/>
          <w:numId w:val="184"/>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Premium pricing with low sales volume</w:t>
      </w:r>
    </w:p>
    <w:p w14:paraId="5BEFE610" w14:textId="77777777" w:rsidR="009A6AA5" w:rsidRPr="009A6AA5" w:rsidRDefault="009A6AA5">
      <w:pPr>
        <w:numPr>
          <w:ilvl w:val="0"/>
          <w:numId w:val="184"/>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Modular furniture systems reduce long</w:t>
      </w:r>
      <w:r w:rsidRPr="009A6AA5">
        <w:rPr>
          <w:rFonts w:ascii="Avenir Next LT Pro Light" w:eastAsia="Times New Roman" w:hAnsi="Avenir Next LT Pro Light"/>
          <w:color w:val="595959"/>
        </w:rPr>
        <w:noBreakHyphen/>
        <w:t>term production costs</w:t>
      </w:r>
    </w:p>
    <w:p w14:paraId="1D59E46F" w14:textId="77777777" w:rsidR="009A6AA5" w:rsidRPr="009A6AA5" w:rsidRDefault="009A6AA5">
      <w:pPr>
        <w:numPr>
          <w:ilvl w:val="0"/>
          <w:numId w:val="184"/>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Portal MVP is visual and rule</w:t>
      </w:r>
      <w:r w:rsidRPr="009A6AA5">
        <w:rPr>
          <w:rFonts w:ascii="Avenir Next LT Pro Light" w:eastAsia="Times New Roman" w:hAnsi="Avenir Next LT Pro Light"/>
          <w:color w:val="595959"/>
        </w:rPr>
        <w:noBreakHyphen/>
        <w:t>based, not full AI</w:t>
      </w:r>
    </w:p>
    <w:p w14:paraId="1C9D2A07" w14:textId="77777777" w:rsidR="009A6AA5" w:rsidRPr="009A6AA5" w:rsidRDefault="009A6AA5">
      <w:pPr>
        <w:numPr>
          <w:ilvl w:val="0"/>
          <w:numId w:val="184"/>
        </w:numPr>
        <w:spacing w:before="100" w:beforeAutospacing="1" w:after="100" w:afterAutospacing="1" w:line="240" w:lineRule="auto"/>
        <w:rPr>
          <w:rFonts w:ascii="Avenir Next LT Pro Light" w:eastAsia="Times New Roman" w:hAnsi="Avenir Next LT Pro Light"/>
          <w:color w:val="595959"/>
        </w:rPr>
      </w:pPr>
      <w:proofErr w:type="gramStart"/>
      <w:r w:rsidRPr="009A6AA5">
        <w:rPr>
          <w:rFonts w:ascii="Avenir Next LT Pro Light" w:eastAsia="Times New Roman" w:hAnsi="Avenir Next LT Pro Light"/>
          <w:color w:val="595959"/>
        </w:rPr>
        <w:t>Lean</w:t>
      </w:r>
      <w:proofErr w:type="gramEnd"/>
      <w:r w:rsidRPr="009A6AA5">
        <w:rPr>
          <w:rFonts w:ascii="Avenir Next LT Pro Light" w:eastAsia="Times New Roman" w:hAnsi="Avenir Next LT Pro Light"/>
          <w:color w:val="595959"/>
        </w:rPr>
        <w:t xml:space="preserve"> staffing model in Year 1</w:t>
      </w:r>
    </w:p>
    <w:p w14:paraId="54620EC1" w14:textId="77777777" w:rsidR="009A6AA5" w:rsidRPr="009A6AA5" w:rsidRDefault="009A6AA5">
      <w:pPr>
        <w:numPr>
          <w:ilvl w:val="0"/>
          <w:numId w:val="184"/>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No retail storefront in launch phase</w:t>
      </w:r>
    </w:p>
    <w:p w14:paraId="50DCF581" w14:textId="77777777" w:rsidR="009A6AA5" w:rsidRPr="009A6AA5" w:rsidRDefault="009A6AA5">
      <w:pPr>
        <w:numPr>
          <w:ilvl w:val="0"/>
          <w:numId w:val="184"/>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 xml:space="preserve">Marketing focused on exhibits, visuals, and </w:t>
      </w:r>
      <w:proofErr w:type="gramStart"/>
      <w:r w:rsidRPr="009A6AA5">
        <w:rPr>
          <w:rFonts w:ascii="Avenir Next LT Pro Light" w:eastAsia="Times New Roman" w:hAnsi="Avenir Next LT Pro Light"/>
          <w:color w:val="595959"/>
        </w:rPr>
        <w:t>partners—</w:t>
      </w:r>
      <w:proofErr w:type="gramEnd"/>
      <w:r w:rsidRPr="009A6AA5">
        <w:rPr>
          <w:rFonts w:ascii="Avenir Next LT Pro Light" w:eastAsia="Times New Roman" w:hAnsi="Avenir Next LT Pro Light"/>
          <w:color w:val="595959"/>
        </w:rPr>
        <w:t>not mass ads</w:t>
      </w:r>
    </w:p>
    <w:p w14:paraId="47C32536" w14:textId="77777777" w:rsidR="009A6AA5" w:rsidRPr="009A6AA5" w:rsidRDefault="009A6AA5">
      <w:pPr>
        <w:pStyle w:val="Heading2"/>
        <w:rPr>
          <w:rFonts w:ascii="Avenir Next LT Pro Light" w:eastAsia="Times New Roman" w:hAnsi="Avenir Next LT Pro Light"/>
          <w:color w:val="595959"/>
          <w:sz w:val="24"/>
        </w:rPr>
      </w:pPr>
      <w:r w:rsidRPr="009A6AA5">
        <w:rPr>
          <w:rFonts w:ascii="Avenir Next LT Pro Light" w:eastAsia="Times New Roman" w:hAnsi="Avenir Next LT Pro Light"/>
          <w:color w:val="595959"/>
          <w:sz w:val="24"/>
        </w:rPr>
        <w:t>Appendix B: Start</w:t>
      </w:r>
      <w:r w:rsidRPr="009A6AA5">
        <w:rPr>
          <w:rFonts w:ascii="Avenir Next LT Pro Light" w:eastAsia="Times New Roman" w:hAnsi="Avenir Next LT Pro Light"/>
          <w:color w:val="595959"/>
          <w:sz w:val="24"/>
        </w:rPr>
        <w:noBreakHyphen/>
        <w:t>Up Cost Summary (All</w:t>
      </w:r>
      <w:r w:rsidRPr="009A6AA5">
        <w:rPr>
          <w:rFonts w:ascii="Avenir Next LT Pro Light" w:eastAsia="Times New Roman" w:hAnsi="Avenir Next LT Pro Light"/>
          <w:color w:val="595959"/>
          <w:sz w:val="24"/>
        </w:rPr>
        <w:noBreakHyphen/>
        <w:t>In)</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3295"/>
        <w:gridCol w:w="2089"/>
      </w:tblGrid>
      <w:tr w:rsidR="009A6AA5" w:rsidRPr="009A6AA5" w14:paraId="2DE1EDBB" w14:textId="77777777" w:rsidTr="00A35284">
        <w:trPr>
          <w:tblHeader/>
          <w:tblCellSpacing w:w="15" w:type="dxa"/>
        </w:trPr>
        <w:tc>
          <w:tcPr>
            <w:tcW w:w="0" w:type="auto"/>
            <w:vAlign w:val="center"/>
            <w:hideMark/>
          </w:tcPr>
          <w:p w14:paraId="2477702C" w14:textId="77777777" w:rsidR="009A6AA5" w:rsidRPr="009A6AA5" w:rsidRDefault="009A6AA5">
            <w:pPr>
              <w:jc w:val="center"/>
              <w:rPr>
                <w:rFonts w:ascii="Avenir Next LT Pro Light" w:eastAsia="Times New Roman" w:hAnsi="Avenir Next LT Pro Light"/>
                <w:b/>
                <w:bCs/>
                <w:color w:val="595959"/>
              </w:rPr>
            </w:pPr>
            <w:r w:rsidRPr="009A6AA5">
              <w:rPr>
                <w:rFonts w:ascii="Avenir Next LT Pro Light" w:eastAsia="Times New Roman" w:hAnsi="Avenir Next LT Pro Light"/>
                <w:b/>
                <w:bCs/>
                <w:color w:val="595959"/>
              </w:rPr>
              <w:t>Category</w:t>
            </w:r>
          </w:p>
        </w:tc>
        <w:tc>
          <w:tcPr>
            <w:tcW w:w="0" w:type="auto"/>
            <w:vAlign w:val="center"/>
            <w:hideMark/>
          </w:tcPr>
          <w:p w14:paraId="1516FC83" w14:textId="77777777" w:rsidR="009A6AA5" w:rsidRPr="009A6AA5" w:rsidRDefault="009A6AA5">
            <w:pPr>
              <w:jc w:val="right"/>
              <w:rPr>
                <w:rFonts w:ascii="Avenir Next LT Pro Light" w:eastAsia="Times New Roman" w:hAnsi="Avenir Next LT Pro Light"/>
                <w:b/>
                <w:bCs/>
                <w:color w:val="595959"/>
              </w:rPr>
            </w:pPr>
            <w:r w:rsidRPr="009A6AA5">
              <w:rPr>
                <w:rFonts w:ascii="Avenir Next LT Pro Light" w:eastAsia="Times New Roman" w:hAnsi="Avenir Next LT Pro Light"/>
                <w:b/>
                <w:bCs/>
                <w:color w:val="595959"/>
              </w:rPr>
              <w:t>Estimated Cost</w:t>
            </w:r>
          </w:p>
        </w:tc>
      </w:tr>
      <w:tr w:rsidR="009A6AA5" w:rsidRPr="009A6AA5" w14:paraId="2DCFDB33" w14:textId="77777777" w:rsidTr="00A35284">
        <w:trPr>
          <w:tblCellSpacing w:w="15" w:type="dxa"/>
        </w:trPr>
        <w:tc>
          <w:tcPr>
            <w:tcW w:w="0" w:type="auto"/>
            <w:vAlign w:val="center"/>
            <w:hideMark/>
          </w:tcPr>
          <w:p w14:paraId="4F69E4FE"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Legal &amp; Compliance</w:t>
            </w:r>
          </w:p>
        </w:tc>
        <w:tc>
          <w:tcPr>
            <w:tcW w:w="0" w:type="auto"/>
            <w:vAlign w:val="center"/>
            <w:hideMark/>
          </w:tcPr>
          <w:p w14:paraId="2C82B7BF"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$4,000 – $7,000</w:t>
            </w:r>
          </w:p>
        </w:tc>
      </w:tr>
      <w:tr w:rsidR="009A6AA5" w:rsidRPr="009A6AA5" w14:paraId="6847AD02" w14:textId="77777777" w:rsidTr="00A35284">
        <w:trPr>
          <w:tblCellSpacing w:w="15" w:type="dxa"/>
        </w:trPr>
        <w:tc>
          <w:tcPr>
            <w:tcW w:w="0" w:type="auto"/>
            <w:vAlign w:val="center"/>
            <w:hideMark/>
          </w:tcPr>
          <w:p w14:paraId="1A1911F1"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Insurance</w:t>
            </w:r>
          </w:p>
        </w:tc>
        <w:tc>
          <w:tcPr>
            <w:tcW w:w="0" w:type="auto"/>
            <w:vAlign w:val="center"/>
            <w:hideMark/>
          </w:tcPr>
          <w:p w14:paraId="4ED1F8EE"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$1,500 – $3,000</w:t>
            </w:r>
          </w:p>
        </w:tc>
      </w:tr>
      <w:tr w:rsidR="009A6AA5" w:rsidRPr="009A6AA5" w14:paraId="20A04E53" w14:textId="77777777" w:rsidTr="00A35284">
        <w:trPr>
          <w:tblCellSpacing w:w="15" w:type="dxa"/>
        </w:trPr>
        <w:tc>
          <w:tcPr>
            <w:tcW w:w="0" w:type="auto"/>
            <w:vAlign w:val="center"/>
            <w:hideMark/>
          </w:tcPr>
          <w:p w14:paraId="20C50ACF"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Prototypes (2 flagship pieces)</w:t>
            </w:r>
          </w:p>
        </w:tc>
        <w:tc>
          <w:tcPr>
            <w:tcW w:w="0" w:type="auto"/>
            <w:vAlign w:val="center"/>
            <w:hideMark/>
          </w:tcPr>
          <w:p w14:paraId="423C5BF3"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$12,000 – $20,000</w:t>
            </w:r>
          </w:p>
        </w:tc>
      </w:tr>
      <w:tr w:rsidR="009A6AA5" w:rsidRPr="009A6AA5" w14:paraId="50E43E35" w14:textId="77777777" w:rsidTr="00A35284">
        <w:trPr>
          <w:tblCellSpacing w:w="15" w:type="dxa"/>
        </w:trPr>
        <w:tc>
          <w:tcPr>
            <w:tcW w:w="0" w:type="auto"/>
            <w:vAlign w:val="center"/>
            <w:hideMark/>
          </w:tcPr>
          <w:p w14:paraId="40E97FD9"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Workspace / Studio</w:t>
            </w:r>
          </w:p>
        </w:tc>
        <w:tc>
          <w:tcPr>
            <w:tcW w:w="0" w:type="auto"/>
            <w:vAlign w:val="center"/>
            <w:hideMark/>
          </w:tcPr>
          <w:p w14:paraId="58DA7C6D"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$3,000 – $6,000</w:t>
            </w:r>
          </w:p>
        </w:tc>
      </w:tr>
      <w:tr w:rsidR="009A6AA5" w:rsidRPr="009A6AA5" w14:paraId="70697C4A" w14:textId="77777777" w:rsidTr="00A35284">
        <w:trPr>
          <w:tblCellSpacing w:w="15" w:type="dxa"/>
        </w:trPr>
        <w:tc>
          <w:tcPr>
            <w:tcW w:w="0" w:type="auto"/>
            <w:vAlign w:val="center"/>
            <w:hideMark/>
          </w:tcPr>
          <w:p w14:paraId="5F336493"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Portal MVP (Technology)</w:t>
            </w:r>
          </w:p>
        </w:tc>
        <w:tc>
          <w:tcPr>
            <w:tcW w:w="0" w:type="auto"/>
            <w:vAlign w:val="center"/>
            <w:hideMark/>
          </w:tcPr>
          <w:p w14:paraId="51A635C4"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$10,000 – $18,000</w:t>
            </w:r>
          </w:p>
        </w:tc>
      </w:tr>
      <w:tr w:rsidR="009A6AA5" w:rsidRPr="009A6AA5" w14:paraId="6D979BE5" w14:textId="77777777" w:rsidTr="00A35284">
        <w:trPr>
          <w:tblCellSpacing w:w="15" w:type="dxa"/>
        </w:trPr>
        <w:tc>
          <w:tcPr>
            <w:tcW w:w="0" w:type="auto"/>
            <w:vAlign w:val="center"/>
            <w:hideMark/>
          </w:tcPr>
          <w:p w14:paraId="19D205CA"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Visual Assets &amp; Branding</w:t>
            </w:r>
          </w:p>
        </w:tc>
        <w:tc>
          <w:tcPr>
            <w:tcW w:w="0" w:type="auto"/>
            <w:vAlign w:val="center"/>
            <w:hideMark/>
          </w:tcPr>
          <w:p w14:paraId="2934E73B"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$3,000 – $5,000</w:t>
            </w:r>
          </w:p>
        </w:tc>
      </w:tr>
      <w:tr w:rsidR="009A6AA5" w:rsidRPr="009A6AA5" w14:paraId="717147E5" w14:textId="77777777" w:rsidTr="00A35284">
        <w:trPr>
          <w:tblCellSpacing w:w="15" w:type="dxa"/>
        </w:trPr>
        <w:tc>
          <w:tcPr>
            <w:tcW w:w="0" w:type="auto"/>
            <w:vAlign w:val="center"/>
            <w:hideMark/>
          </w:tcPr>
          <w:p w14:paraId="6C449BBF"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Exhibits &amp; Physical Marketing</w:t>
            </w:r>
          </w:p>
        </w:tc>
        <w:tc>
          <w:tcPr>
            <w:tcW w:w="0" w:type="auto"/>
            <w:vAlign w:val="center"/>
            <w:hideMark/>
          </w:tcPr>
          <w:p w14:paraId="1F17DC75"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$2,000 – $4,000</w:t>
            </w:r>
          </w:p>
        </w:tc>
      </w:tr>
      <w:tr w:rsidR="009A6AA5" w:rsidRPr="009A6AA5" w14:paraId="297D91E2" w14:textId="77777777" w:rsidTr="00A35284">
        <w:trPr>
          <w:tblCellSpacing w:w="15" w:type="dxa"/>
        </w:trPr>
        <w:tc>
          <w:tcPr>
            <w:tcW w:w="0" w:type="auto"/>
            <w:vAlign w:val="center"/>
            <w:hideMark/>
          </w:tcPr>
          <w:p w14:paraId="21E022C4"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Digital Marketing &amp; Ads</w:t>
            </w:r>
          </w:p>
        </w:tc>
        <w:tc>
          <w:tcPr>
            <w:tcW w:w="0" w:type="auto"/>
            <w:vAlign w:val="center"/>
            <w:hideMark/>
          </w:tcPr>
          <w:p w14:paraId="2EA2755F"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$2,500 – $5,000</w:t>
            </w:r>
          </w:p>
        </w:tc>
      </w:tr>
      <w:tr w:rsidR="009A6AA5" w:rsidRPr="009A6AA5" w14:paraId="4A4AA18E" w14:textId="77777777" w:rsidTr="00A35284">
        <w:trPr>
          <w:tblCellSpacing w:w="15" w:type="dxa"/>
        </w:trPr>
        <w:tc>
          <w:tcPr>
            <w:tcW w:w="0" w:type="auto"/>
            <w:vAlign w:val="center"/>
            <w:hideMark/>
          </w:tcPr>
          <w:p w14:paraId="515252CF"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Equipment &amp; Tools</w:t>
            </w:r>
          </w:p>
        </w:tc>
        <w:tc>
          <w:tcPr>
            <w:tcW w:w="0" w:type="auto"/>
            <w:vAlign w:val="center"/>
            <w:hideMark/>
          </w:tcPr>
          <w:p w14:paraId="5E3FA285"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$2,000 – $4,000</w:t>
            </w:r>
          </w:p>
        </w:tc>
      </w:tr>
      <w:tr w:rsidR="009A6AA5" w:rsidRPr="009A6AA5" w14:paraId="04E724C3" w14:textId="77777777" w:rsidTr="00A35284">
        <w:trPr>
          <w:tblCellSpacing w:w="15" w:type="dxa"/>
        </w:trPr>
        <w:tc>
          <w:tcPr>
            <w:tcW w:w="0" w:type="auto"/>
            <w:vAlign w:val="center"/>
            <w:hideMark/>
          </w:tcPr>
          <w:p w14:paraId="2C24AB3D"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Working Capital Buffer</w:t>
            </w:r>
          </w:p>
        </w:tc>
        <w:tc>
          <w:tcPr>
            <w:tcW w:w="0" w:type="auto"/>
            <w:vAlign w:val="center"/>
            <w:hideMark/>
          </w:tcPr>
          <w:p w14:paraId="15CA1728"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$5,000 – $7,000</w:t>
            </w:r>
          </w:p>
        </w:tc>
      </w:tr>
      <w:tr w:rsidR="009A6AA5" w:rsidRPr="009A6AA5" w14:paraId="56FF5CEA" w14:textId="77777777" w:rsidTr="00A35284">
        <w:trPr>
          <w:tblCellSpacing w:w="15" w:type="dxa"/>
        </w:trPr>
        <w:tc>
          <w:tcPr>
            <w:tcW w:w="0" w:type="auto"/>
            <w:vAlign w:val="center"/>
            <w:hideMark/>
          </w:tcPr>
          <w:p w14:paraId="327A0E67" w14:textId="77777777" w:rsidR="009A6AA5" w:rsidRPr="009A6AA5" w:rsidRDefault="009A6AA5">
            <w:pPr>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Total Estimated Start</w:t>
            </w:r>
            <w:r w:rsidRPr="009A6AA5">
              <w:rPr>
                <w:rStyle w:val="Strong"/>
                <w:rFonts w:ascii="Avenir Next LT Pro Light" w:eastAsia="Times New Roman" w:hAnsi="Avenir Next LT Pro Light"/>
                <w:color w:val="595959"/>
              </w:rPr>
              <w:noBreakHyphen/>
              <w:t>Up Cost</w:t>
            </w:r>
          </w:p>
        </w:tc>
        <w:tc>
          <w:tcPr>
            <w:tcW w:w="0" w:type="auto"/>
            <w:vAlign w:val="center"/>
            <w:hideMark/>
          </w:tcPr>
          <w:p w14:paraId="0F875CCA" w14:textId="77777777" w:rsidR="009A6AA5" w:rsidRPr="009A6AA5" w:rsidRDefault="009A6AA5">
            <w:pPr>
              <w:jc w:val="right"/>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$55,000 – $85,000</w:t>
            </w:r>
          </w:p>
        </w:tc>
      </w:tr>
    </w:tbl>
    <w:p w14:paraId="1D9C6B4E" w14:textId="77777777" w:rsidR="009A6AA5" w:rsidRPr="009A6AA5" w:rsidRDefault="009A6AA5">
      <w:pPr>
        <w:pStyle w:val="Heading2"/>
        <w:rPr>
          <w:rFonts w:ascii="Avenir Next LT Pro Light" w:eastAsia="Times New Roman" w:hAnsi="Avenir Next LT Pro Light"/>
          <w:color w:val="595959"/>
          <w:sz w:val="24"/>
        </w:rPr>
      </w:pPr>
      <w:r w:rsidRPr="009A6AA5">
        <w:rPr>
          <w:rFonts w:ascii="Avenir Next LT Pro Light" w:eastAsia="Times New Roman" w:hAnsi="Avenir Next LT Pro Light"/>
          <w:color w:val="595959"/>
          <w:sz w:val="24"/>
        </w:rPr>
        <w:lastRenderedPageBreak/>
        <w:t>Appendix C: Year</w:t>
      </w:r>
      <w:r w:rsidRPr="009A6AA5">
        <w:rPr>
          <w:rFonts w:ascii="Avenir Next LT Pro Light" w:eastAsia="Times New Roman" w:hAnsi="Avenir Next LT Pro Light"/>
          <w:color w:val="595959"/>
          <w:sz w:val="24"/>
        </w:rPr>
        <w:noBreakHyphen/>
        <w:t>1 Projected Profit &amp; Loss (Summary)</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2789"/>
        <w:gridCol w:w="1265"/>
      </w:tblGrid>
      <w:tr w:rsidR="009A6AA5" w:rsidRPr="009A6AA5" w14:paraId="5350FD31" w14:textId="77777777" w:rsidTr="00A35284">
        <w:trPr>
          <w:tblHeader/>
          <w:tblCellSpacing w:w="15" w:type="dxa"/>
        </w:trPr>
        <w:tc>
          <w:tcPr>
            <w:tcW w:w="0" w:type="auto"/>
            <w:vAlign w:val="center"/>
            <w:hideMark/>
          </w:tcPr>
          <w:p w14:paraId="14CD5133" w14:textId="77777777" w:rsidR="009A6AA5" w:rsidRPr="009A6AA5" w:rsidRDefault="009A6AA5">
            <w:pPr>
              <w:jc w:val="center"/>
              <w:rPr>
                <w:rFonts w:ascii="Avenir Next LT Pro Light" w:eastAsia="Times New Roman" w:hAnsi="Avenir Next LT Pro Light"/>
                <w:b/>
                <w:bCs/>
                <w:color w:val="595959"/>
              </w:rPr>
            </w:pPr>
            <w:r w:rsidRPr="009A6AA5">
              <w:rPr>
                <w:rFonts w:ascii="Avenir Next LT Pro Light" w:eastAsia="Times New Roman" w:hAnsi="Avenir Next LT Pro Light"/>
                <w:b/>
                <w:bCs/>
                <w:color w:val="595959"/>
              </w:rPr>
              <w:t>Metric</w:t>
            </w:r>
          </w:p>
        </w:tc>
        <w:tc>
          <w:tcPr>
            <w:tcW w:w="0" w:type="auto"/>
            <w:vAlign w:val="center"/>
            <w:hideMark/>
          </w:tcPr>
          <w:p w14:paraId="23B0DE68" w14:textId="77777777" w:rsidR="009A6AA5" w:rsidRPr="009A6AA5" w:rsidRDefault="009A6AA5">
            <w:pPr>
              <w:jc w:val="right"/>
              <w:rPr>
                <w:rFonts w:ascii="Avenir Next LT Pro Light" w:eastAsia="Times New Roman" w:hAnsi="Avenir Next LT Pro Light"/>
                <w:b/>
                <w:bCs/>
                <w:color w:val="595959"/>
              </w:rPr>
            </w:pPr>
            <w:r w:rsidRPr="009A6AA5">
              <w:rPr>
                <w:rFonts w:ascii="Avenir Next LT Pro Light" w:eastAsia="Times New Roman" w:hAnsi="Avenir Next LT Pro Light"/>
                <w:b/>
                <w:bCs/>
                <w:color w:val="595959"/>
              </w:rPr>
              <w:t>Amount</w:t>
            </w:r>
          </w:p>
        </w:tc>
      </w:tr>
      <w:tr w:rsidR="009A6AA5" w:rsidRPr="009A6AA5" w14:paraId="6285BD9A" w14:textId="77777777" w:rsidTr="00A35284">
        <w:trPr>
          <w:tblCellSpacing w:w="15" w:type="dxa"/>
        </w:trPr>
        <w:tc>
          <w:tcPr>
            <w:tcW w:w="0" w:type="auto"/>
            <w:vAlign w:val="center"/>
            <w:hideMark/>
          </w:tcPr>
          <w:p w14:paraId="650E3098"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Total Revenue</w:t>
            </w:r>
          </w:p>
        </w:tc>
        <w:tc>
          <w:tcPr>
            <w:tcW w:w="0" w:type="auto"/>
            <w:vAlign w:val="center"/>
            <w:hideMark/>
          </w:tcPr>
          <w:p w14:paraId="6C6B115B"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$270,000</w:t>
            </w:r>
          </w:p>
        </w:tc>
      </w:tr>
      <w:tr w:rsidR="009A6AA5" w:rsidRPr="009A6AA5" w14:paraId="400A7634" w14:textId="77777777" w:rsidTr="00A35284">
        <w:trPr>
          <w:tblCellSpacing w:w="15" w:type="dxa"/>
        </w:trPr>
        <w:tc>
          <w:tcPr>
            <w:tcW w:w="0" w:type="auto"/>
            <w:vAlign w:val="center"/>
            <w:hideMark/>
          </w:tcPr>
          <w:p w14:paraId="3FC7AC5D"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Cost of Goods Sold</w:t>
            </w:r>
          </w:p>
        </w:tc>
        <w:tc>
          <w:tcPr>
            <w:tcW w:w="0" w:type="auto"/>
            <w:vAlign w:val="center"/>
            <w:hideMark/>
          </w:tcPr>
          <w:p w14:paraId="6A2C4971"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($123,000)</w:t>
            </w:r>
          </w:p>
        </w:tc>
      </w:tr>
      <w:tr w:rsidR="009A6AA5" w:rsidRPr="009A6AA5" w14:paraId="74876E37" w14:textId="77777777" w:rsidTr="00A35284">
        <w:trPr>
          <w:tblCellSpacing w:w="15" w:type="dxa"/>
        </w:trPr>
        <w:tc>
          <w:tcPr>
            <w:tcW w:w="0" w:type="auto"/>
            <w:vAlign w:val="center"/>
            <w:hideMark/>
          </w:tcPr>
          <w:p w14:paraId="6C656FEC" w14:textId="77777777" w:rsidR="009A6AA5" w:rsidRPr="009A6AA5" w:rsidRDefault="009A6AA5">
            <w:pPr>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Gross Profit</w:t>
            </w:r>
          </w:p>
        </w:tc>
        <w:tc>
          <w:tcPr>
            <w:tcW w:w="0" w:type="auto"/>
            <w:vAlign w:val="center"/>
            <w:hideMark/>
          </w:tcPr>
          <w:p w14:paraId="0A839212" w14:textId="77777777" w:rsidR="009A6AA5" w:rsidRPr="009A6AA5" w:rsidRDefault="009A6AA5">
            <w:pPr>
              <w:jc w:val="right"/>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$147,000</w:t>
            </w:r>
          </w:p>
        </w:tc>
      </w:tr>
      <w:tr w:rsidR="009A6AA5" w:rsidRPr="009A6AA5" w14:paraId="207FC68E" w14:textId="77777777" w:rsidTr="00A35284">
        <w:trPr>
          <w:tblCellSpacing w:w="15" w:type="dxa"/>
        </w:trPr>
        <w:tc>
          <w:tcPr>
            <w:tcW w:w="0" w:type="auto"/>
            <w:vAlign w:val="center"/>
            <w:hideMark/>
          </w:tcPr>
          <w:p w14:paraId="0A9C1E3B"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Operating Expenses</w:t>
            </w:r>
          </w:p>
        </w:tc>
        <w:tc>
          <w:tcPr>
            <w:tcW w:w="0" w:type="auto"/>
            <w:vAlign w:val="center"/>
            <w:hideMark/>
          </w:tcPr>
          <w:p w14:paraId="224086CA"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($85,000)</w:t>
            </w:r>
          </w:p>
        </w:tc>
      </w:tr>
      <w:tr w:rsidR="009A6AA5" w:rsidRPr="009A6AA5" w14:paraId="7D73E3AA" w14:textId="77777777" w:rsidTr="00A35284">
        <w:trPr>
          <w:tblCellSpacing w:w="15" w:type="dxa"/>
        </w:trPr>
        <w:tc>
          <w:tcPr>
            <w:tcW w:w="0" w:type="auto"/>
            <w:vAlign w:val="center"/>
            <w:hideMark/>
          </w:tcPr>
          <w:p w14:paraId="60F100E3" w14:textId="77777777" w:rsidR="009A6AA5" w:rsidRPr="009A6AA5" w:rsidRDefault="009A6AA5">
            <w:pPr>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Operating Income (EBIT)</w:t>
            </w:r>
          </w:p>
        </w:tc>
        <w:tc>
          <w:tcPr>
            <w:tcW w:w="0" w:type="auto"/>
            <w:vAlign w:val="center"/>
            <w:hideMark/>
          </w:tcPr>
          <w:p w14:paraId="18BBF35D" w14:textId="77777777" w:rsidR="009A6AA5" w:rsidRPr="009A6AA5" w:rsidRDefault="009A6AA5">
            <w:pPr>
              <w:jc w:val="right"/>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$62,000</w:t>
            </w:r>
          </w:p>
        </w:tc>
      </w:tr>
      <w:tr w:rsidR="009A6AA5" w:rsidRPr="009A6AA5" w14:paraId="6F7854CE" w14:textId="77777777" w:rsidTr="00A35284">
        <w:trPr>
          <w:tblCellSpacing w:w="15" w:type="dxa"/>
        </w:trPr>
        <w:tc>
          <w:tcPr>
            <w:tcW w:w="0" w:type="auto"/>
            <w:vAlign w:val="center"/>
            <w:hideMark/>
          </w:tcPr>
          <w:p w14:paraId="61F1E964"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Estimated Taxes</w:t>
            </w:r>
          </w:p>
        </w:tc>
        <w:tc>
          <w:tcPr>
            <w:tcW w:w="0" w:type="auto"/>
            <w:vAlign w:val="center"/>
            <w:hideMark/>
          </w:tcPr>
          <w:p w14:paraId="18938C41" w14:textId="77777777" w:rsidR="009A6AA5" w:rsidRPr="009A6AA5" w:rsidRDefault="009A6AA5">
            <w:pPr>
              <w:jc w:val="right"/>
              <w:rPr>
                <w:rFonts w:ascii="Avenir Next LT Pro Light" w:eastAsia="Times New Roman" w:hAnsi="Avenir Next LT Pro Light"/>
                <w:color w:val="595959"/>
              </w:rPr>
            </w:pPr>
            <w:r w:rsidRPr="009A6AA5">
              <w:rPr>
                <w:rFonts w:ascii="Avenir Next LT Pro Light" w:eastAsia="Times New Roman" w:hAnsi="Avenir Next LT Pro Light"/>
                <w:color w:val="595959"/>
              </w:rPr>
              <w:t>($12,400)</w:t>
            </w:r>
          </w:p>
        </w:tc>
      </w:tr>
      <w:tr w:rsidR="009A6AA5" w:rsidRPr="009A6AA5" w14:paraId="716CD9E1" w14:textId="77777777" w:rsidTr="00A35284">
        <w:trPr>
          <w:tblCellSpacing w:w="15" w:type="dxa"/>
        </w:trPr>
        <w:tc>
          <w:tcPr>
            <w:tcW w:w="0" w:type="auto"/>
            <w:vAlign w:val="center"/>
            <w:hideMark/>
          </w:tcPr>
          <w:p w14:paraId="765A4FB4" w14:textId="77777777" w:rsidR="009A6AA5" w:rsidRPr="009A6AA5" w:rsidRDefault="009A6AA5">
            <w:pPr>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Net Income</w:t>
            </w:r>
          </w:p>
        </w:tc>
        <w:tc>
          <w:tcPr>
            <w:tcW w:w="0" w:type="auto"/>
            <w:vAlign w:val="center"/>
            <w:hideMark/>
          </w:tcPr>
          <w:p w14:paraId="01B0A9C0" w14:textId="77777777" w:rsidR="009A6AA5" w:rsidRPr="009A6AA5" w:rsidRDefault="009A6AA5">
            <w:pPr>
              <w:jc w:val="right"/>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$49,600</w:t>
            </w:r>
          </w:p>
        </w:tc>
      </w:tr>
      <w:tr w:rsidR="009A6AA5" w:rsidRPr="009A6AA5" w14:paraId="40E40F37" w14:textId="77777777" w:rsidTr="00A35284">
        <w:trPr>
          <w:tblCellSpacing w:w="15" w:type="dxa"/>
        </w:trPr>
        <w:tc>
          <w:tcPr>
            <w:tcW w:w="0" w:type="auto"/>
            <w:vAlign w:val="center"/>
            <w:hideMark/>
          </w:tcPr>
          <w:p w14:paraId="77EF703E" w14:textId="77777777" w:rsidR="009A6AA5" w:rsidRPr="009A6AA5" w:rsidRDefault="009A6AA5">
            <w:pPr>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Net Margin</w:t>
            </w:r>
          </w:p>
        </w:tc>
        <w:tc>
          <w:tcPr>
            <w:tcW w:w="0" w:type="auto"/>
            <w:vAlign w:val="center"/>
            <w:hideMark/>
          </w:tcPr>
          <w:p w14:paraId="37B1F3D5" w14:textId="77777777" w:rsidR="009A6AA5" w:rsidRPr="009A6AA5" w:rsidRDefault="009A6AA5">
            <w:pPr>
              <w:jc w:val="right"/>
              <w:rPr>
                <w:rFonts w:ascii="Avenir Next LT Pro Light" w:eastAsia="Times New Roman" w:hAnsi="Avenir Next LT Pro Light"/>
                <w:color w:val="595959"/>
              </w:rPr>
            </w:pPr>
            <w:r w:rsidRPr="009A6AA5">
              <w:rPr>
                <w:rStyle w:val="Strong"/>
                <w:rFonts w:ascii="Avenir Next LT Pro Light" w:eastAsia="Times New Roman" w:hAnsi="Avenir Next LT Pro Light"/>
                <w:color w:val="595959"/>
              </w:rPr>
              <w:t>~18%</w:t>
            </w:r>
          </w:p>
        </w:tc>
      </w:tr>
    </w:tbl>
    <w:p w14:paraId="08288CD9" w14:textId="77777777" w:rsidR="009A6AA5" w:rsidRPr="009A6AA5" w:rsidRDefault="009A6AA5">
      <w:pPr>
        <w:pStyle w:val="Heading2"/>
        <w:rPr>
          <w:rFonts w:ascii="Avenir Next LT Pro Light" w:eastAsia="Times New Roman" w:hAnsi="Avenir Next LT Pro Light"/>
          <w:color w:val="595959"/>
          <w:sz w:val="24"/>
        </w:rPr>
      </w:pPr>
      <w:r w:rsidRPr="009A6AA5">
        <w:rPr>
          <w:rFonts w:ascii="Avenir Next LT Pro Light" w:eastAsia="Times New Roman" w:hAnsi="Avenir Next LT Pro Light"/>
          <w:color w:val="595959"/>
          <w:sz w:val="24"/>
        </w:rPr>
        <w:t>Appendix D: Break</w:t>
      </w:r>
      <w:r w:rsidRPr="009A6AA5">
        <w:rPr>
          <w:rFonts w:ascii="Avenir Next LT Pro Light" w:eastAsia="Times New Roman" w:hAnsi="Avenir Next LT Pro Light"/>
          <w:color w:val="595959"/>
          <w:sz w:val="24"/>
        </w:rPr>
        <w:noBreakHyphen/>
        <w:t>Even Analysis</w:t>
      </w:r>
    </w:p>
    <w:p w14:paraId="16B00879" w14:textId="77777777" w:rsidR="009A6AA5" w:rsidRPr="009A6AA5" w:rsidRDefault="009A6AA5">
      <w:pPr>
        <w:numPr>
          <w:ilvl w:val="0"/>
          <w:numId w:val="185"/>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Fixed operating costs (annual): ~$85,000</w:t>
      </w:r>
    </w:p>
    <w:p w14:paraId="7A41C0CD" w14:textId="77777777" w:rsidR="009A6AA5" w:rsidRPr="009A6AA5" w:rsidRDefault="009A6AA5">
      <w:pPr>
        <w:numPr>
          <w:ilvl w:val="0"/>
          <w:numId w:val="185"/>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Target gross margin: ~55–60%</w:t>
      </w:r>
    </w:p>
    <w:p w14:paraId="478E772D" w14:textId="77777777" w:rsidR="009A6AA5" w:rsidRPr="009A6AA5" w:rsidRDefault="009A6AA5">
      <w:pPr>
        <w:numPr>
          <w:ilvl w:val="0"/>
          <w:numId w:val="185"/>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Break</w:t>
      </w:r>
      <w:r w:rsidRPr="009A6AA5">
        <w:rPr>
          <w:rFonts w:ascii="Avenir Next LT Pro Light" w:eastAsia="Times New Roman" w:hAnsi="Avenir Next LT Pro Light"/>
          <w:color w:val="595959"/>
        </w:rPr>
        <w:noBreakHyphen/>
        <w:t>even revenue: ~$155,000–$165,000 annually</w:t>
      </w:r>
    </w:p>
    <w:p w14:paraId="3F7ED92E" w14:textId="77777777" w:rsidR="009A6AA5" w:rsidRPr="009A6AA5" w:rsidRDefault="009A6AA5">
      <w:pPr>
        <w:numPr>
          <w:ilvl w:val="0"/>
          <w:numId w:val="185"/>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Equivalent to:</w:t>
      </w:r>
    </w:p>
    <w:p w14:paraId="005E9FC4" w14:textId="77777777" w:rsidR="009A6AA5" w:rsidRPr="009A6AA5" w:rsidRDefault="009A6AA5">
      <w:pPr>
        <w:numPr>
          <w:ilvl w:val="1"/>
          <w:numId w:val="185"/>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~24–26 orders per year</w:t>
      </w:r>
    </w:p>
    <w:p w14:paraId="4923E4D0" w14:textId="77777777" w:rsidR="009A6AA5" w:rsidRPr="009A6AA5" w:rsidRDefault="009A6AA5">
      <w:pPr>
        <w:numPr>
          <w:ilvl w:val="1"/>
          <w:numId w:val="185"/>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~2 orders per month</w:t>
      </w:r>
    </w:p>
    <w:p w14:paraId="010DEBC4" w14:textId="77777777" w:rsidR="009A6AA5" w:rsidRPr="009A6AA5" w:rsidRDefault="009A6AA5">
      <w:pPr>
        <w:pStyle w:val="NormalWeb"/>
        <w:rPr>
          <w:rFonts w:ascii="Avenir Next LT Pro Light" w:hAnsi="Avenir Next LT Pro Light"/>
          <w:color w:val="595959"/>
        </w:rPr>
      </w:pPr>
      <w:r w:rsidRPr="009A6AA5">
        <w:rPr>
          <w:rFonts w:ascii="Avenir Next LT Pro Light" w:hAnsi="Avenir Next LT Pro Light"/>
          <w:color w:val="595959"/>
        </w:rPr>
        <w:t>This demonstrates low volume required to sustain operations.</w:t>
      </w:r>
    </w:p>
    <w:p w14:paraId="0E1A64CB" w14:textId="77777777" w:rsidR="009A6AA5" w:rsidRPr="009A6AA5" w:rsidRDefault="009A6AA5">
      <w:pPr>
        <w:pStyle w:val="Heading2"/>
        <w:rPr>
          <w:rFonts w:ascii="Avenir Next LT Pro Light" w:eastAsia="Times New Roman" w:hAnsi="Avenir Next LT Pro Light"/>
          <w:color w:val="595959"/>
          <w:sz w:val="24"/>
        </w:rPr>
      </w:pPr>
      <w:r w:rsidRPr="009A6AA5">
        <w:rPr>
          <w:rFonts w:ascii="Avenir Next LT Pro Light" w:eastAsia="Times New Roman" w:hAnsi="Avenir Next LT Pro Light"/>
          <w:color w:val="595959"/>
          <w:sz w:val="24"/>
        </w:rPr>
        <w:t>Appendix E: Operating Milestones (First 12 Months)</w:t>
      </w:r>
    </w:p>
    <w:p w14:paraId="25998821" w14:textId="77777777" w:rsidR="009A6AA5" w:rsidRPr="009A6AA5" w:rsidRDefault="009A6AA5">
      <w:pPr>
        <w:pStyle w:val="NormalWeb"/>
        <w:rPr>
          <w:rFonts w:ascii="Avenir Next LT Pro Light" w:hAnsi="Avenir Next LT Pro Light"/>
          <w:color w:val="595959"/>
        </w:rPr>
      </w:pPr>
      <w:r w:rsidRPr="009A6AA5">
        <w:rPr>
          <w:rStyle w:val="Strong"/>
          <w:rFonts w:ascii="Avenir Next LT Pro Light" w:hAnsi="Avenir Next LT Pro Light"/>
          <w:color w:val="595959"/>
        </w:rPr>
        <w:t>Months 1–2</w:t>
      </w:r>
    </w:p>
    <w:p w14:paraId="0E082ACD" w14:textId="77777777" w:rsidR="009A6AA5" w:rsidRPr="009A6AA5" w:rsidRDefault="009A6AA5">
      <w:pPr>
        <w:numPr>
          <w:ilvl w:val="0"/>
          <w:numId w:val="186"/>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Company formation and insurance</w:t>
      </w:r>
    </w:p>
    <w:p w14:paraId="6A5EBD45" w14:textId="77777777" w:rsidR="009A6AA5" w:rsidRPr="009A6AA5" w:rsidRDefault="009A6AA5">
      <w:pPr>
        <w:numPr>
          <w:ilvl w:val="0"/>
          <w:numId w:val="186"/>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Build 2 physical prototypes</w:t>
      </w:r>
    </w:p>
    <w:p w14:paraId="4F8FEA80" w14:textId="77777777" w:rsidR="009A6AA5" w:rsidRPr="009A6AA5" w:rsidRDefault="009A6AA5">
      <w:pPr>
        <w:numPr>
          <w:ilvl w:val="0"/>
          <w:numId w:val="186"/>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Secure workspace</w:t>
      </w:r>
    </w:p>
    <w:p w14:paraId="5F241E58" w14:textId="77777777" w:rsidR="009A6AA5" w:rsidRPr="009A6AA5" w:rsidRDefault="009A6AA5">
      <w:pPr>
        <w:numPr>
          <w:ilvl w:val="0"/>
          <w:numId w:val="186"/>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Begin portal MVP development</w:t>
      </w:r>
    </w:p>
    <w:p w14:paraId="07ACFAC0" w14:textId="77777777" w:rsidR="009A6AA5" w:rsidRPr="009A6AA5" w:rsidRDefault="009A6AA5">
      <w:pPr>
        <w:pStyle w:val="NormalWeb"/>
        <w:rPr>
          <w:rFonts w:ascii="Avenir Next LT Pro Light" w:hAnsi="Avenir Next LT Pro Light"/>
          <w:color w:val="595959"/>
        </w:rPr>
      </w:pPr>
      <w:r w:rsidRPr="009A6AA5">
        <w:rPr>
          <w:rStyle w:val="Strong"/>
          <w:rFonts w:ascii="Avenir Next LT Pro Light" w:hAnsi="Avenir Next LT Pro Light"/>
          <w:color w:val="595959"/>
        </w:rPr>
        <w:t>Months 3–4</w:t>
      </w:r>
    </w:p>
    <w:p w14:paraId="121C56FE" w14:textId="77777777" w:rsidR="009A6AA5" w:rsidRPr="009A6AA5" w:rsidRDefault="009A6AA5">
      <w:pPr>
        <w:numPr>
          <w:ilvl w:val="0"/>
          <w:numId w:val="187"/>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Professional photography &amp; visuals</w:t>
      </w:r>
    </w:p>
    <w:p w14:paraId="64420D70" w14:textId="77777777" w:rsidR="009A6AA5" w:rsidRPr="009A6AA5" w:rsidRDefault="009A6AA5">
      <w:pPr>
        <w:numPr>
          <w:ilvl w:val="0"/>
          <w:numId w:val="187"/>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Private demos and partner outreach</w:t>
      </w:r>
    </w:p>
    <w:p w14:paraId="550A603F" w14:textId="77777777" w:rsidR="009A6AA5" w:rsidRPr="009A6AA5" w:rsidRDefault="009A6AA5">
      <w:pPr>
        <w:numPr>
          <w:ilvl w:val="0"/>
          <w:numId w:val="187"/>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Launch portal MVP</w:t>
      </w:r>
    </w:p>
    <w:p w14:paraId="0A1B3392" w14:textId="77777777" w:rsidR="009A6AA5" w:rsidRPr="009A6AA5" w:rsidRDefault="009A6AA5">
      <w:pPr>
        <w:numPr>
          <w:ilvl w:val="0"/>
          <w:numId w:val="187"/>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lastRenderedPageBreak/>
        <w:t>First design consultations</w:t>
      </w:r>
    </w:p>
    <w:p w14:paraId="509623FB" w14:textId="77777777" w:rsidR="009A6AA5" w:rsidRPr="009A6AA5" w:rsidRDefault="009A6AA5">
      <w:pPr>
        <w:pStyle w:val="NormalWeb"/>
        <w:rPr>
          <w:rFonts w:ascii="Avenir Next LT Pro Light" w:hAnsi="Avenir Next LT Pro Light"/>
          <w:color w:val="595959"/>
        </w:rPr>
      </w:pPr>
      <w:r w:rsidRPr="009A6AA5">
        <w:rPr>
          <w:rStyle w:val="Strong"/>
          <w:rFonts w:ascii="Avenir Next LT Pro Light" w:hAnsi="Avenir Next LT Pro Light"/>
          <w:color w:val="595959"/>
        </w:rPr>
        <w:t>Months 5–6</w:t>
      </w:r>
    </w:p>
    <w:p w14:paraId="2AEF3A03" w14:textId="77777777" w:rsidR="009A6AA5" w:rsidRPr="009A6AA5" w:rsidRDefault="009A6AA5">
      <w:pPr>
        <w:numPr>
          <w:ilvl w:val="0"/>
          <w:numId w:val="188"/>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First confirmed orders</w:t>
      </w:r>
    </w:p>
    <w:p w14:paraId="36915929" w14:textId="77777777" w:rsidR="009A6AA5" w:rsidRPr="009A6AA5" w:rsidRDefault="009A6AA5">
      <w:pPr>
        <w:numPr>
          <w:ilvl w:val="0"/>
          <w:numId w:val="188"/>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Deposits collected</w:t>
      </w:r>
    </w:p>
    <w:p w14:paraId="01164C18" w14:textId="77777777" w:rsidR="009A6AA5" w:rsidRPr="009A6AA5" w:rsidRDefault="009A6AA5">
      <w:pPr>
        <w:numPr>
          <w:ilvl w:val="0"/>
          <w:numId w:val="188"/>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Manufacturing and delivery cycle begins</w:t>
      </w:r>
    </w:p>
    <w:p w14:paraId="4F71F229" w14:textId="77777777" w:rsidR="009A6AA5" w:rsidRPr="009A6AA5" w:rsidRDefault="009A6AA5">
      <w:pPr>
        <w:pStyle w:val="NormalWeb"/>
        <w:rPr>
          <w:rFonts w:ascii="Avenir Next LT Pro Light" w:hAnsi="Avenir Next LT Pro Light"/>
          <w:color w:val="595959"/>
        </w:rPr>
      </w:pPr>
      <w:r w:rsidRPr="009A6AA5">
        <w:rPr>
          <w:rStyle w:val="Strong"/>
          <w:rFonts w:ascii="Avenir Next LT Pro Light" w:hAnsi="Avenir Next LT Pro Light"/>
          <w:color w:val="595959"/>
        </w:rPr>
        <w:t>Months 7–12</w:t>
      </w:r>
    </w:p>
    <w:p w14:paraId="6163E6A3" w14:textId="77777777" w:rsidR="009A6AA5" w:rsidRPr="009A6AA5" w:rsidRDefault="009A6AA5">
      <w:pPr>
        <w:numPr>
          <w:ilvl w:val="0"/>
          <w:numId w:val="189"/>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Exhibits and partner placements</w:t>
      </w:r>
    </w:p>
    <w:p w14:paraId="5093D50E" w14:textId="77777777" w:rsidR="009A6AA5" w:rsidRPr="009A6AA5" w:rsidRDefault="009A6AA5">
      <w:pPr>
        <w:numPr>
          <w:ilvl w:val="0"/>
          <w:numId w:val="189"/>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Incremental catalog expansion</w:t>
      </w:r>
    </w:p>
    <w:p w14:paraId="52614BC2" w14:textId="77777777" w:rsidR="009A6AA5" w:rsidRPr="009A6AA5" w:rsidRDefault="009A6AA5">
      <w:pPr>
        <w:numPr>
          <w:ilvl w:val="0"/>
          <w:numId w:val="189"/>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Revenue stabilization</w:t>
      </w:r>
    </w:p>
    <w:p w14:paraId="79A42ADD" w14:textId="77777777" w:rsidR="009A6AA5" w:rsidRPr="009A6AA5" w:rsidRDefault="009A6AA5">
      <w:pPr>
        <w:numPr>
          <w:ilvl w:val="0"/>
          <w:numId w:val="189"/>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Margin improvement through modular reuse</w:t>
      </w:r>
    </w:p>
    <w:p w14:paraId="2A0D54E0" w14:textId="77777777" w:rsidR="009A6AA5" w:rsidRPr="009A6AA5" w:rsidRDefault="009A6AA5">
      <w:pPr>
        <w:pStyle w:val="Heading2"/>
        <w:rPr>
          <w:rFonts w:ascii="Avenir Next LT Pro Light" w:eastAsia="Times New Roman" w:hAnsi="Avenir Next LT Pro Light"/>
          <w:color w:val="595959"/>
          <w:sz w:val="24"/>
        </w:rPr>
      </w:pPr>
      <w:r w:rsidRPr="009A6AA5">
        <w:rPr>
          <w:rFonts w:ascii="Avenir Next LT Pro Light" w:eastAsia="Times New Roman" w:hAnsi="Avenir Next LT Pro Light"/>
          <w:color w:val="595959"/>
          <w:sz w:val="24"/>
        </w:rPr>
        <w:t>Appendix F: Risk &amp; Mitigation Summary</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2404"/>
        <w:gridCol w:w="3261"/>
      </w:tblGrid>
      <w:tr w:rsidR="009A6AA5" w:rsidRPr="009A6AA5" w14:paraId="7FA4369C" w14:textId="77777777">
        <w:trPr>
          <w:tblHeader/>
          <w:tblCellSpacing w:w="15" w:type="dxa"/>
        </w:trPr>
        <w:tc>
          <w:tcPr>
            <w:tcW w:w="0" w:type="auto"/>
            <w:vAlign w:val="center"/>
            <w:hideMark/>
          </w:tcPr>
          <w:p w14:paraId="5C7DE120" w14:textId="77777777" w:rsidR="009A6AA5" w:rsidRPr="009A6AA5" w:rsidRDefault="009A6AA5">
            <w:pPr>
              <w:jc w:val="center"/>
              <w:rPr>
                <w:rFonts w:ascii="Avenir Next LT Pro Light" w:eastAsia="Times New Roman" w:hAnsi="Avenir Next LT Pro Light"/>
                <w:b/>
                <w:bCs/>
                <w:color w:val="595959"/>
              </w:rPr>
            </w:pPr>
            <w:r w:rsidRPr="009A6AA5">
              <w:rPr>
                <w:rFonts w:ascii="Avenir Next LT Pro Light" w:eastAsia="Times New Roman" w:hAnsi="Avenir Next LT Pro Light"/>
                <w:b/>
                <w:bCs/>
                <w:color w:val="595959"/>
              </w:rPr>
              <w:t>Risk</w:t>
            </w:r>
          </w:p>
        </w:tc>
        <w:tc>
          <w:tcPr>
            <w:tcW w:w="0" w:type="auto"/>
            <w:vAlign w:val="center"/>
            <w:hideMark/>
          </w:tcPr>
          <w:p w14:paraId="64327AF7" w14:textId="77777777" w:rsidR="009A6AA5" w:rsidRPr="009A6AA5" w:rsidRDefault="009A6AA5">
            <w:pPr>
              <w:jc w:val="center"/>
              <w:rPr>
                <w:rFonts w:ascii="Avenir Next LT Pro Light" w:eastAsia="Times New Roman" w:hAnsi="Avenir Next LT Pro Light"/>
                <w:b/>
                <w:bCs/>
                <w:color w:val="595959"/>
              </w:rPr>
            </w:pPr>
            <w:r w:rsidRPr="009A6AA5">
              <w:rPr>
                <w:rFonts w:ascii="Avenir Next LT Pro Light" w:eastAsia="Times New Roman" w:hAnsi="Avenir Next LT Pro Light"/>
                <w:b/>
                <w:bCs/>
                <w:color w:val="595959"/>
              </w:rPr>
              <w:t>Mitigation</w:t>
            </w:r>
          </w:p>
        </w:tc>
      </w:tr>
      <w:tr w:rsidR="009A6AA5" w:rsidRPr="009A6AA5" w14:paraId="5CE7AC83" w14:textId="77777777">
        <w:trPr>
          <w:tblCellSpacing w:w="15" w:type="dxa"/>
        </w:trPr>
        <w:tc>
          <w:tcPr>
            <w:tcW w:w="0" w:type="auto"/>
            <w:vAlign w:val="center"/>
            <w:hideMark/>
          </w:tcPr>
          <w:p w14:paraId="59CFF98E"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Customer hesitation</w:t>
            </w:r>
          </w:p>
        </w:tc>
        <w:tc>
          <w:tcPr>
            <w:tcW w:w="0" w:type="auto"/>
            <w:vAlign w:val="center"/>
            <w:hideMark/>
          </w:tcPr>
          <w:p w14:paraId="1AA5923B"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Visualization before purchase</w:t>
            </w:r>
          </w:p>
        </w:tc>
      </w:tr>
      <w:tr w:rsidR="009A6AA5" w:rsidRPr="009A6AA5" w14:paraId="49FADC06" w14:textId="77777777">
        <w:trPr>
          <w:tblCellSpacing w:w="15" w:type="dxa"/>
        </w:trPr>
        <w:tc>
          <w:tcPr>
            <w:tcW w:w="0" w:type="auto"/>
            <w:vAlign w:val="center"/>
            <w:hideMark/>
          </w:tcPr>
          <w:p w14:paraId="3ED1F794"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Cash</w:t>
            </w:r>
            <w:r w:rsidRPr="009A6AA5">
              <w:rPr>
                <w:rFonts w:ascii="Avenir Next LT Pro Light" w:eastAsia="Times New Roman" w:hAnsi="Avenir Next LT Pro Light"/>
                <w:color w:val="595959"/>
              </w:rPr>
              <w:noBreakHyphen/>
              <w:t>flow strain</w:t>
            </w:r>
          </w:p>
        </w:tc>
        <w:tc>
          <w:tcPr>
            <w:tcW w:w="0" w:type="auto"/>
            <w:vAlign w:val="center"/>
            <w:hideMark/>
          </w:tcPr>
          <w:p w14:paraId="1813C860"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Deposit</w:t>
            </w:r>
            <w:r w:rsidRPr="009A6AA5">
              <w:rPr>
                <w:rFonts w:ascii="Avenir Next LT Pro Light" w:eastAsia="Times New Roman" w:hAnsi="Avenir Next LT Pro Light"/>
                <w:color w:val="595959"/>
              </w:rPr>
              <w:noBreakHyphen/>
              <w:t>funded production</w:t>
            </w:r>
          </w:p>
        </w:tc>
      </w:tr>
      <w:tr w:rsidR="009A6AA5" w:rsidRPr="009A6AA5" w14:paraId="630353A7" w14:textId="77777777">
        <w:trPr>
          <w:tblCellSpacing w:w="15" w:type="dxa"/>
        </w:trPr>
        <w:tc>
          <w:tcPr>
            <w:tcW w:w="0" w:type="auto"/>
            <w:vAlign w:val="center"/>
            <w:hideMark/>
          </w:tcPr>
          <w:p w14:paraId="37D7A128"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Scope creep</w:t>
            </w:r>
          </w:p>
        </w:tc>
        <w:tc>
          <w:tcPr>
            <w:tcW w:w="0" w:type="auto"/>
            <w:vAlign w:val="center"/>
            <w:hideMark/>
          </w:tcPr>
          <w:p w14:paraId="664E403D"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Strict MVP boundaries</w:t>
            </w:r>
          </w:p>
        </w:tc>
      </w:tr>
      <w:tr w:rsidR="009A6AA5" w:rsidRPr="009A6AA5" w14:paraId="20D3FC34" w14:textId="77777777">
        <w:trPr>
          <w:tblCellSpacing w:w="15" w:type="dxa"/>
        </w:trPr>
        <w:tc>
          <w:tcPr>
            <w:tcW w:w="0" w:type="auto"/>
            <w:vAlign w:val="center"/>
            <w:hideMark/>
          </w:tcPr>
          <w:p w14:paraId="11AD124D"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Manufacturing delays</w:t>
            </w:r>
          </w:p>
        </w:tc>
        <w:tc>
          <w:tcPr>
            <w:tcW w:w="0" w:type="auto"/>
            <w:vAlign w:val="center"/>
            <w:hideMark/>
          </w:tcPr>
          <w:p w14:paraId="37A3C547"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Modular standardization</w:t>
            </w:r>
          </w:p>
        </w:tc>
      </w:tr>
      <w:tr w:rsidR="009A6AA5" w:rsidRPr="009A6AA5" w14:paraId="21F102F6" w14:textId="77777777">
        <w:trPr>
          <w:tblCellSpacing w:w="15" w:type="dxa"/>
        </w:trPr>
        <w:tc>
          <w:tcPr>
            <w:tcW w:w="0" w:type="auto"/>
            <w:vAlign w:val="center"/>
            <w:hideMark/>
          </w:tcPr>
          <w:p w14:paraId="7F7F0E56"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Market imitation</w:t>
            </w:r>
          </w:p>
        </w:tc>
        <w:tc>
          <w:tcPr>
            <w:tcW w:w="0" w:type="auto"/>
            <w:vAlign w:val="center"/>
            <w:hideMark/>
          </w:tcPr>
          <w:p w14:paraId="4855E2F7"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Integrated system &amp; brand</w:t>
            </w:r>
          </w:p>
        </w:tc>
      </w:tr>
      <w:tr w:rsidR="009A6AA5" w:rsidRPr="009A6AA5" w14:paraId="1BF1C046" w14:textId="77777777">
        <w:trPr>
          <w:tblCellSpacing w:w="15" w:type="dxa"/>
        </w:trPr>
        <w:tc>
          <w:tcPr>
            <w:tcW w:w="0" w:type="auto"/>
            <w:vAlign w:val="center"/>
            <w:hideMark/>
          </w:tcPr>
          <w:p w14:paraId="360B5A0E"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Economic slowdown</w:t>
            </w:r>
          </w:p>
        </w:tc>
        <w:tc>
          <w:tcPr>
            <w:tcW w:w="0" w:type="auto"/>
            <w:vAlign w:val="center"/>
            <w:hideMark/>
          </w:tcPr>
          <w:p w14:paraId="6C8A97E3" w14:textId="77777777" w:rsidR="009A6AA5" w:rsidRPr="009A6AA5" w:rsidRDefault="009A6AA5">
            <w:pPr>
              <w:rPr>
                <w:rFonts w:ascii="Avenir Next LT Pro Light" w:eastAsia="Times New Roman" w:hAnsi="Avenir Next LT Pro Light"/>
                <w:color w:val="595959"/>
              </w:rPr>
            </w:pPr>
            <w:r w:rsidRPr="009A6AA5">
              <w:rPr>
                <w:rFonts w:ascii="Avenir Next LT Pro Light" w:eastAsia="Times New Roman" w:hAnsi="Avenir Next LT Pro Light"/>
                <w:color w:val="595959"/>
              </w:rPr>
              <w:t>Low fixed costs</w:t>
            </w:r>
          </w:p>
        </w:tc>
      </w:tr>
    </w:tbl>
    <w:p w14:paraId="246A0AFC" w14:textId="77777777" w:rsidR="009A6AA5" w:rsidRPr="009A6AA5" w:rsidRDefault="009A6AA5">
      <w:pPr>
        <w:pStyle w:val="Heading2"/>
        <w:rPr>
          <w:rFonts w:ascii="Avenir Next LT Pro Light" w:eastAsia="Times New Roman" w:hAnsi="Avenir Next LT Pro Light"/>
          <w:color w:val="595959"/>
          <w:sz w:val="24"/>
        </w:rPr>
      </w:pPr>
      <w:r w:rsidRPr="009A6AA5">
        <w:rPr>
          <w:rFonts w:ascii="Avenir Next LT Pro Light" w:eastAsia="Times New Roman" w:hAnsi="Avenir Next LT Pro Light"/>
          <w:color w:val="595959"/>
          <w:sz w:val="24"/>
        </w:rPr>
        <w:t>Appendix G: Key Metrics Tracked</w:t>
      </w:r>
    </w:p>
    <w:p w14:paraId="133418F3" w14:textId="77777777" w:rsidR="009A6AA5" w:rsidRPr="009A6AA5" w:rsidRDefault="009A6AA5">
      <w:pPr>
        <w:pStyle w:val="NormalWeb"/>
        <w:rPr>
          <w:rFonts w:ascii="Avenir Next LT Pro Light" w:hAnsi="Avenir Next LT Pro Light"/>
          <w:color w:val="595959"/>
        </w:rPr>
      </w:pPr>
      <w:r w:rsidRPr="009A6AA5">
        <w:rPr>
          <w:rFonts w:ascii="Avenir Next LT Pro Light" w:hAnsi="Avenir Next LT Pro Light"/>
          <w:color w:val="595959"/>
        </w:rPr>
        <w:t xml:space="preserve">Dreamscape focuses on </w:t>
      </w:r>
      <w:r w:rsidRPr="009A6AA5">
        <w:rPr>
          <w:rStyle w:val="Strong"/>
          <w:rFonts w:ascii="Avenir Next LT Pro Light" w:hAnsi="Avenir Next LT Pro Light"/>
          <w:color w:val="595959"/>
        </w:rPr>
        <w:t>quality metrics</w:t>
      </w:r>
      <w:r w:rsidRPr="009A6AA5">
        <w:rPr>
          <w:rFonts w:ascii="Avenir Next LT Pro Light" w:hAnsi="Avenir Next LT Pro Light"/>
          <w:color w:val="595959"/>
        </w:rPr>
        <w:t>, not vanity metrics.</w:t>
      </w:r>
    </w:p>
    <w:p w14:paraId="50ADECFB" w14:textId="77777777" w:rsidR="009A6AA5" w:rsidRPr="009A6AA5" w:rsidRDefault="009A6AA5">
      <w:pPr>
        <w:numPr>
          <w:ilvl w:val="0"/>
          <w:numId w:val="190"/>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Design sessions completed</w:t>
      </w:r>
    </w:p>
    <w:p w14:paraId="3B6936B2" w14:textId="77777777" w:rsidR="009A6AA5" w:rsidRPr="009A6AA5" w:rsidRDefault="009A6AA5">
      <w:pPr>
        <w:numPr>
          <w:ilvl w:val="0"/>
          <w:numId w:val="190"/>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Design approval rate</w:t>
      </w:r>
    </w:p>
    <w:p w14:paraId="4E641884" w14:textId="77777777" w:rsidR="009A6AA5" w:rsidRPr="009A6AA5" w:rsidRDefault="009A6AA5">
      <w:pPr>
        <w:numPr>
          <w:ilvl w:val="0"/>
          <w:numId w:val="190"/>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Deposit conversion rate</w:t>
      </w:r>
    </w:p>
    <w:p w14:paraId="710D4F39" w14:textId="77777777" w:rsidR="009A6AA5" w:rsidRPr="009A6AA5" w:rsidRDefault="009A6AA5">
      <w:pPr>
        <w:numPr>
          <w:ilvl w:val="0"/>
          <w:numId w:val="190"/>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Average order value (AOV)</w:t>
      </w:r>
    </w:p>
    <w:p w14:paraId="26A544A8" w14:textId="77777777" w:rsidR="009A6AA5" w:rsidRPr="009A6AA5" w:rsidRDefault="009A6AA5">
      <w:pPr>
        <w:numPr>
          <w:ilvl w:val="0"/>
          <w:numId w:val="190"/>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Gross margin per order</w:t>
      </w:r>
    </w:p>
    <w:p w14:paraId="2D4799C1" w14:textId="77777777" w:rsidR="009A6AA5" w:rsidRPr="009A6AA5" w:rsidRDefault="009A6AA5">
      <w:pPr>
        <w:numPr>
          <w:ilvl w:val="0"/>
          <w:numId w:val="190"/>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Repeat module purchases</w:t>
      </w:r>
    </w:p>
    <w:p w14:paraId="2EE247D9" w14:textId="77777777" w:rsidR="009A6AA5" w:rsidRPr="009A6AA5" w:rsidRDefault="009A6AA5">
      <w:pPr>
        <w:numPr>
          <w:ilvl w:val="0"/>
          <w:numId w:val="190"/>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Time from deposit to delivery</w:t>
      </w:r>
    </w:p>
    <w:p w14:paraId="39EB154B" w14:textId="77777777" w:rsidR="009A6AA5" w:rsidRPr="009A6AA5" w:rsidRDefault="009A6AA5">
      <w:pPr>
        <w:pStyle w:val="Heading2"/>
        <w:rPr>
          <w:rFonts w:ascii="Avenir Next LT Pro Light" w:eastAsia="Times New Roman" w:hAnsi="Avenir Next LT Pro Light"/>
          <w:color w:val="595959"/>
          <w:sz w:val="24"/>
        </w:rPr>
      </w:pPr>
      <w:r w:rsidRPr="009A6AA5">
        <w:rPr>
          <w:rFonts w:ascii="Avenir Next LT Pro Light" w:eastAsia="Times New Roman" w:hAnsi="Avenir Next LT Pro Light"/>
          <w:color w:val="595959"/>
          <w:sz w:val="24"/>
        </w:rPr>
        <w:lastRenderedPageBreak/>
        <w:t>Appendix H: Glossary of Terms</w:t>
      </w:r>
    </w:p>
    <w:p w14:paraId="0A9CA056" w14:textId="77777777" w:rsidR="009A6AA5" w:rsidRPr="009A6AA5" w:rsidRDefault="009A6AA5">
      <w:pPr>
        <w:pStyle w:val="NormalWeb"/>
        <w:rPr>
          <w:rFonts w:ascii="Avenir Next LT Pro Light" w:hAnsi="Avenir Next LT Pro Light"/>
          <w:color w:val="595959"/>
        </w:rPr>
      </w:pPr>
      <w:r w:rsidRPr="009A6AA5">
        <w:rPr>
          <w:rStyle w:val="Strong"/>
          <w:rFonts w:ascii="Avenir Next LT Pro Light" w:hAnsi="Avenir Next LT Pro Light"/>
          <w:color w:val="595959"/>
        </w:rPr>
        <w:t>Portal MVP</w:t>
      </w:r>
      <w:r w:rsidRPr="009A6AA5">
        <w:rPr>
          <w:rFonts w:ascii="Avenir Next LT Pro Light" w:hAnsi="Avenir Next LT Pro Light"/>
          <w:color w:val="595959"/>
        </w:rPr>
        <w:br/>
        <w:t>A visual, template</w:t>
      </w:r>
      <w:r w:rsidRPr="009A6AA5">
        <w:rPr>
          <w:rFonts w:ascii="Avenir Next LT Pro Light" w:hAnsi="Avenir Next LT Pro Light"/>
          <w:color w:val="595959"/>
        </w:rPr>
        <w:noBreakHyphen/>
        <w:t>based room configurator used to preview designs, generate pricing, and trigger deposits.</w:t>
      </w:r>
    </w:p>
    <w:p w14:paraId="35BFBEA9" w14:textId="77777777" w:rsidR="009A6AA5" w:rsidRPr="009A6AA5" w:rsidRDefault="009A6AA5">
      <w:pPr>
        <w:pStyle w:val="NormalWeb"/>
        <w:rPr>
          <w:rFonts w:ascii="Avenir Next LT Pro Light" w:hAnsi="Avenir Next LT Pro Light"/>
          <w:color w:val="595959"/>
        </w:rPr>
      </w:pPr>
      <w:r w:rsidRPr="009A6AA5">
        <w:rPr>
          <w:rStyle w:val="Strong"/>
          <w:rFonts w:ascii="Avenir Next LT Pro Light" w:hAnsi="Avenir Next LT Pro Light"/>
          <w:color w:val="595959"/>
        </w:rPr>
        <w:t>Modular Furniture System</w:t>
      </w:r>
      <w:r w:rsidRPr="009A6AA5">
        <w:rPr>
          <w:rFonts w:ascii="Avenir Next LT Pro Light" w:hAnsi="Avenir Next LT Pro Light"/>
          <w:color w:val="595959"/>
        </w:rPr>
        <w:br/>
        <w:t>Furniture composed of interchangeable components that can be upgraded, replaced, or reconfigured.</w:t>
      </w:r>
    </w:p>
    <w:p w14:paraId="180234CF" w14:textId="77777777" w:rsidR="009A6AA5" w:rsidRPr="009A6AA5" w:rsidRDefault="009A6AA5">
      <w:pPr>
        <w:pStyle w:val="NormalWeb"/>
        <w:rPr>
          <w:rFonts w:ascii="Avenir Next LT Pro Light" w:hAnsi="Avenir Next LT Pro Light"/>
          <w:color w:val="595959"/>
        </w:rPr>
      </w:pPr>
      <w:r w:rsidRPr="009A6AA5">
        <w:rPr>
          <w:rStyle w:val="Strong"/>
          <w:rFonts w:ascii="Avenir Next LT Pro Light" w:hAnsi="Avenir Next LT Pro Light"/>
          <w:color w:val="595959"/>
        </w:rPr>
        <w:t>Order</w:t>
      </w:r>
      <w:r w:rsidRPr="009A6AA5">
        <w:rPr>
          <w:rStyle w:val="Strong"/>
          <w:rFonts w:ascii="Avenir Next LT Pro Light" w:hAnsi="Avenir Next LT Pro Light"/>
          <w:color w:val="595959"/>
        </w:rPr>
        <w:noBreakHyphen/>
        <w:t>Based Manufacturing</w:t>
      </w:r>
      <w:r w:rsidRPr="009A6AA5">
        <w:rPr>
          <w:rFonts w:ascii="Avenir Next LT Pro Light" w:hAnsi="Avenir Next LT Pro Light"/>
          <w:color w:val="595959"/>
        </w:rPr>
        <w:br/>
        <w:t>Production begins only after customer approval and deposit—no inventory is built in advance.</w:t>
      </w:r>
    </w:p>
    <w:p w14:paraId="27B0B3C1" w14:textId="77777777" w:rsidR="009A6AA5" w:rsidRPr="009A6AA5" w:rsidRDefault="009A6AA5">
      <w:pPr>
        <w:pStyle w:val="NormalWeb"/>
        <w:rPr>
          <w:rFonts w:ascii="Avenir Next LT Pro Light" w:hAnsi="Avenir Next LT Pro Light"/>
          <w:color w:val="595959"/>
        </w:rPr>
      </w:pPr>
      <w:r w:rsidRPr="009A6AA5">
        <w:rPr>
          <w:rStyle w:val="Strong"/>
          <w:rFonts w:ascii="Avenir Next LT Pro Light" w:hAnsi="Avenir Next LT Pro Light"/>
          <w:color w:val="595959"/>
        </w:rPr>
        <w:t>Functional Art</w:t>
      </w:r>
      <w:r w:rsidRPr="009A6AA5">
        <w:rPr>
          <w:rFonts w:ascii="Avenir Next LT Pro Light" w:hAnsi="Avenir Next LT Pro Light"/>
          <w:color w:val="595959"/>
        </w:rPr>
        <w:br/>
        <w:t>Furniture designed to be both usable and expressive, positioned beyond commodity products.</w:t>
      </w:r>
    </w:p>
    <w:p w14:paraId="40ECC2B0" w14:textId="77777777" w:rsidR="009A6AA5" w:rsidRPr="009A6AA5" w:rsidRDefault="009A6AA5">
      <w:pPr>
        <w:pStyle w:val="Heading2"/>
        <w:rPr>
          <w:rFonts w:ascii="Avenir Next LT Pro Light" w:eastAsia="Times New Roman" w:hAnsi="Avenir Next LT Pro Light"/>
          <w:color w:val="595959"/>
          <w:sz w:val="24"/>
        </w:rPr>
      </w:pPr>
      <w:r w:rsidRPr="009A6AA5">
        <w:rPr>
          <w:rFonts w:ascii="Avenir Next LT Pro Light" w:eastAsia="Times New Roman" w:hAnsi="Avenir Next LT Pro Light"/>
          <w:color w:val="595959"/>
          <w:sz w:val="24"/>
        </w:rPr>
        <w:t>Appendix I: Use of Funds (If Raising Capital)</w:t>
      </w:r>
    </w:p>
    <w:p w14:paraId="55F5B007" w14:textId="77777777" w:rsidR="009A6AA5" w:rsidRPr="009A6AA5" w:rsidRDefault="009A6AA5">
      <w:pPr>
        <w:pStyle w:val="NormalWeb"/>
        <w:rPr>
          <w:rFonts w:ascii="Avenir Next LT Pro Light" w:hAnsi="Avenir Next LT Pro Light"/>
          <w:color w:val="595959"/>
        </w:rPr>
      </w:pPr>
      <w:r w:rsidRPr="009A6AA5">
        <w:rPr>
          <w:rFonts w:ascii="Avenir Next LT Pro Light" w:hAnsi="Avenir Next LT Pro Light"/>
          <w:color w:val="595959"/>
        </w:rPr>
        <w:t>Start</w:t>
      </w:r>
      <w:r w:rsidRPr="009A6AA5">
        <w:rPr>
          <w:rFonts w:ascii="Avenir Next LT Pro Light" w:hAnsi="Avenir Next LT Pro Light"/>
          <w:color w:val="595959"/>
        </w:rPr>
        <w:noBreakHyphen/>
        <w:t>up funds are allocated to:</w:t>
      </w:r>
    </w:p>
    <w:p w14:paraId="4D6EF16E" w14:textId="77777777" w:rsidR="009A6AA5" w:rsidRPr="009A6AA5" w:rsidRDefault="009A6AA5">
      <w:pPr>
        <w:numPr>
          <w:ilvl w:val="0"/>
          <w:numId w:val="191"/>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Prototypes &amp; exhibits (proof of concept)</w:t>
      </w:r>
    </w:p>
    <w:p w14:paraId="3430F096" w14:textId="77777777" w:rsidR="009A6AA5" w:rsidRPr="009A6AA5" w:rsidRDefault="009A6AA5">
      <w:pPr>
        <w:numPr>
          <w:ilvl w:val="0"/>
          <w:numId w:val="191"/>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Portal MVP (conversion engine)</w:t>
      </w:r>
    </w:p>
    <w:p w14:paraId="548A8C59" w14:textId="77777777" w:rsidR="009A6AA5" w:rsidRPr="009A6AA5" w:rsidRDefault="009A6AA5">
      <w:pPr>
        <w:numPr>
          <w:ilvl w:val="0"/>
          <w:numId w:val="191"/>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Legal, insurance, and compliance</w:t>
      </w:r>
    </w:p>
    <w:p w14:paraId="623714B6" w14:textId="77777777" w:rsidR="009A6AA5" w:rsidRPr="009A6AA5" w:rsidRDefault="009A6AA5">
      <w:pPr>
        <w:numPr>
          <w:ilvl w:val="0"/>
          <w:numId w:val="191"/>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Visual assets and controlled marketing</w:t>
      </w:r>
    </w:p>
    <w:p w14:paraId="762276E9" w14:textId="77777777" w:rsidR="009A6AA5" w:rsidRPr="009A6AA5" w:rsidRDefault="009A6AA5">
      <w:pPr>
        <w:numPr>
          <w:ilvl w:val="0"/>
          <w:numId w:val="191"/>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Working capital buffer</w:t>
      </w:r>
    </w:p>
    <w:p w14:paraId="2338BEF5" w14:textId="77777777" w:rsidR="009A6AA5" w:rsidRPr="009A6AA5" w:rsidRDefault="009A6AA5">
      <w:pPr>
        <w:pStyle w:val="NormalWeb"/>
        <w:rPr>
          <w:rFonts w:ascii="Avenir Next LT Pro Light" w:hAnsi="Avenir Next LT Pro Light"/>
          <w:color w:val="595959"/>
        </w:rPr>
      </w:pPr>
      <w:r w:rsidRPr="009A6AA5">
        <w:rPr>
          <w:rFonts w:ascii="Avenir Next LT Pro Light" w:hAnsi="Avenir Next LT Pro Light"/>
          <w:color w:val="595959"/>
        </w:rPr>
        <w:t>No funds are allocated to:</w:t>
      </w:r>
    </w:p>
    <w:p w14:paraId="53028FA6" w14:textId="77777777" w:rsidR="009A6AA5" w:rsidRPr="009A6AA5" w:rsidRDefault="009A6AA5">
      <w:pPr>
        <w:numPr>
          <w:ilvl w:val="0"/>
          <w:numId w:val="192"/>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Mass advertising</w:t>
      </w:r>
    </w:p>
    <w:p w14:paraId="244DBA8F" w14:textId="77777777" w:rsidR="009A6AA5" w:rsidRPr="009A6AA5" w:rsidRDefault="009A6AA5">
      <w:pPr>
        <w:numPr>
          <w:ilvl w:val="0"/>
          <w:numId w:val="192"/>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Retail leases</w:t>
      </w:r>
    </w:p>
    <w:p w14:paraId="327CDA5B" w14:textId="5A052C79" w:rsidR="009A6AA5" w:rsidRPr="00E72F5F" w:rsidRDefault="009A6AA5">
      <w:pPr>
        <w:numPr>
          <w:ilvl w:val="0"/>
          <w:numId w:val="192"/>
        </w:numPr>
        <w:spacing w:before="100" w:beforeAutospacing="1" w:after="100" w:afterAutospacing="1" w:line="240" w:lineRule="auto"/>
        <w:rPr>
          <w:rFonts w:ascii="Avenir Next LT Pro Light" w:eastAsia="Times New Roman" w:hAnsi="Avenir Next LT Pro Light"/>
          <w:color w:val="595959"/>
        </w:rPr>
      </w:pPr>
      <w:r w:rsidRPr="009A6AA5">
        <w:rPr>
          <w:rFonts w:ascii="Avenir Next LT Pro Light" w:eastAsia="Times New Roman" w:hAnsi="Avenir Next LT Pro Light"/>
          <w:color w:val="595959"/>
        </w:rPr>
        <w:t>Inventory stockpiling</w:t>
      </w:r>
    </w:p>
    <w:p w14:paraId="096EFA46" w14:textId="3E5EC7BD" w:rsidR="00D73D88" w:rsidRPr="009E1EBA" w:rsidRDefault="009A6AA5" w:rsidP="009E1EBA">
      <w:pPr>
        <w:pStyle w:val="NormalWeb"/>
        <w:ind w:left="720" w:right="720"/>
        <w:divId w:val="829295241"/>
        <w:rPr>
          <w:rFonts w:ascii="Avenir Next LT Pro Light" w:hAnsi="Avenir Next LT Pro Light"/>
          <w:color w:val="595959"/>
        </w:rPr>
      </w:pPr>
      <w:r w:rsidRPr="009A6AA5">
        <w:rPr>
          <w:rStyle w:val="Strong"/>
          <w:rFonts w:ascii="Avenir Next LT Pro Light" w:hAnsi="Avenir Next LT Pro Light"/>
          <w:color w:val="595959"/>
        </w:rPr>
        <w:t>The Appendix substantiates Dreamscape’s plan with transparent assumptions, disciplined costs, conservative projections, and a clearly phased path to profitabilit</w:t>
      </w:r>
      <w:r w:rsidR="00BE0CDF">
        <w:rPr>
          <w:rStyle w:val="Strong"/>
          <w:rFonts w:ascii="Avenir Next LT Pro Light" w:hAnsi="Avenir Next LT Pro Light"/>
          <w:color w:val="595959"/>
        </w:rPr>
        <w:t>y.</w:t>
      </w:r>
    </w:p>
    <w:p w14:paraId="01840F93" w14:textId="77777777" w:rsidR="00D73D88" w:rsidRDefault="00D73D88" w:rsidP="00D73D88">
      <w:pPr>
        <w:spacing w:line="278" w:lineRule="auto"/>
      </w:pPr>
    </w:p>
    <w:p w14:paraId="42561A19" w14:textId="77777777" w:rsidR="00D73D88" w:rsidRDefault="00D73D88">
      <w:pPr>
        <w:spacing w:line="278" w:lineRule="auto"/>
      </w:pPr>
    </w:p>
    <w:p w14:paraId="7C34048D" w14:textId="77777777" w:rsidR="00D73D88" w:rsidRDefault="00D73D88" w:rsidP="00D73D88">
      <w:pPr>
        <w:spacing w:line="278" w:lineRule="auto"/>
        <w:sectPr w:rsidR="00D73D88" w:rsidSect="00114AE9">
          <w:headerReference w:type="default" r:id="rId26"/>
          <w:footerReference w:type="default" r:id="rId27"/>
          <w:pgSz w:w="12240" w:h="15840"/>
          <w:pgMar w:top="1440" w:right="1440" w:bottom="1440" w:left="1440" w:header="720" w:footer="720" w:gutter="0"/>
          <w:cols w:space="720"/>
          <w:docGrid w:linePitch="360"/>
        </w:sectPr>
      </w:pPr>
    </w:p>
    <w:p w14:paraId="64F25EE3" w14:textId="77777777" w:rsidR="00D73D88" w:rsidRDefault="00D73D88" w:rsidP="00D73D88">
      <w:pPr>
        <w:spacing w:line="278" w:lineRule="auto"/>
      </w:pPr>
    </w:p>
    <w:p w14:paraId="43D0757E" w14:textId="03AD5838" w:rsidR="00D73D88" w:rsidRPr="00A70A3D" w:rsidRDefault="00A70A3D" w:rsidP="00D73D88">
      <w:pPr>
        <w:spacing w:line="278" w:lineRule="auto"/>
        <w:rPr>
          <w:b/>
          <w:bCs/>
          <w:i/>
          <w:iCs/>
          <w:sz w:val="72"/>
          <w:szCs w:val="72"/>
        </w:rPr>
        <w:sectPr w:rsidR="00D73D88" w:rsidRPr="00A70A3D" w:rsidSect="00114AE9">
          <w:footerReference w:type="default" r:id="rId28"/>
          <w:footerReference w:type="first" r:id="rId29"/>
          <w:pgSz w:w="15840" w:h="12240" w:orient="landscape"/>
          <w:pgMar w:top="1440" w:right="1440" w:bottom="1440" w:left="1440" w:header="720" w:footer="720" w:gutter="0"/>
          <w:cols w:space="720"/>
          <w:docGrid w:linePitch="360"/>
        </w:sectPr>
      </w:pPr>
      <w:r w:rsidRPr="00A70A3D">
        <w:rPr>
          <w:b/>
          <w:bCs/>
          <w:i/>
          <w:iCs/>
          <w:sz w:val="72"/>
          <w:szCs w:val="72"/>
        </w:rPr>
        <w:t>AI CREATED</w:t>
      </w:r>
      <w:r w:rsidR="00D0502B" w:rsidRPr="00A70A3D">
        <w:rPr>
          <w:b/>
          <w:bCs/>
          <w:i/>
          <w:iCs/>
          <w:sz w:val="72"/>
          <w:szCs w:val="72"/>
        </w:rPr>
        <w:t xml:space="preserve"> BUSINESS PLAN FROM MY BUSINESS PLAN</w:t>
      </w:r>
    </w:p>
    <w:p w14:paraId="18F9C730" w14:textId="59947468" w:rsidR="00AC4ECC" w:rsidRPr="009D2DE3" w:rsidRDefault="00AC4ECC" w:rsidP="009D2DE3">
      <w:pPr>
        <w:spacing w:before="100" w:beforeAutospacing="1" w:after="100" w:afterAutospacing="1" w:line="240" w:lineRule="auto"/>
        <w:rPr>
          <w:rFonts w:ascii="Avenir Next LT Pro Light" w:eastAsia="Times New Roman" w:hAnsi="Avenir Next LT Pro Light"/>
          <w:color w:val="595959"/>
          <w:szCs w:val="24"/>
        </w:rPr>
      </w:pPr>
    </w:p>
    <w:p w14:paraId="415B3BAD" w14:textId="77777777" w:rsidR="00AC4ECC" w:rsidRPr="00AC4ECC" w:rsidRDefault="00AC4ECC">
      <w:pPr>
        <w:pStyle w:val="Heading1"/>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DREAMSCAPE</w:t>
      </w:r>
    </w:p>
    <w:p w14:paraId="640D4160" w14:textId="77777777" w:rsidR="00AC4ECC" w:rsidRPr="00AC4ECC" w:rsidRDefault="00AC4ECC">
      <w:pPr>
        <w:pStyle w:val="NormalWeb"/>
        <w:rPr>
          <w:rFonts w:ascii="Avenir Next LT Pro Light" w:hAnsi="Avenir Next LT Pro Light"/>
          <w:color w:val="595959"/>
        </w:rPr>
      </w:pPr>
      <w:r w:rsidRPr="00AC4ECC">
        <w:rPr>
          <w:rStyle w:val="Strong"/>
          <w:rFonts w:ascii="Avenir Next LT Pro Light" w:hAnsi="Avenir Next LT Pro Light"/>
          <w:color w:val="595959"/>
        </w:rPr>
        <w:t>Full Business Plan</w:t>
      </w:r>
      <w:r w:rsidRPr="00AC4ECC">
        <w:rPr>
          <w:rFonts w:ascii="Avenir Next LT Pro Light" w:hAnsi="Avenir Next LT Pro Light"/>
          <w:color w:val="595959"/>
        </w:rPr>
        <w:br/>
      </w:r>
      <w:r w:rsidRPr="00AC4ECC">
        <w:rPr>
          <w:rStyle w:val="Emphasis"/>
          <w:rFonts w:ascii="Avenir Next LT Pro Light" w:hAnsi="Avenir Next LT Pro Light"/>
          <w:color w:val="595959"/>
        </w:rPr>
        <w:t xml:space="preserve">Dreamscape – Escape </w:t>
      </w:r>
      <w:proofErr w:type="gramStart"/>
      <w:r w:rsidRPr="00AC4ECC">
        <w:rPr>
          <w:rStyle w:val="Emphasis"/>
          <w:rFonts w:ascii="Avenir Next LT Pro Light" w:hAnsi="Avenir Next LT Pro Light"/>
          <w:color w:val="595959"/>
        </w:rPr>
        <w:t>Into</w:t>
      </w:r>
      <w:proofErr w:type="gramEnd"/>
      <w:r w:rsidRPr="00AC4ECC">
        <w:rPr>
          <w:rStyle w:val="Emphasis"/>
          <w:rFonts w:ascii="Avenir Next LT Pro Light" w:hAnsi="Avenir Next LT Pro Light"/>
          <w:color w:val="595959"/>
        </w:rPr>
        <w:t xml:space="preserve"> a Dream</w:t>
      </w:r>
    </w:p>
    <w:p w14:paraId="6B91DE6F"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1. Introduction</w:t>
      </w:r>
    </w:p>
    <w:p w14:paraId="560F2B01"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Dreamscape is a design</w:t>
      </w:r>
      <w:r w:rsidRPr="00AC4ECC">
        <w:rPr>
          <w:rFonts w:ascii="Avenir Next LT Pro Light" w:hAnsi="Avenir Next LT Pro Light"/>
          <w:color w:val="595959"/>
        </w:rPr>
        <w:noBreakHyphen/>
        <w:t xml:space="preserve">first furniture company that transforms imagination into physical living environments. The purpose of this business plan is to clearly articulate the company’s vision, market opportunity, operating strategy, and financial model </w:t>
      </w:r>
      <w:proofErr w:type="gramStart"/>
      <w:r w:rsidRPr="00AC4ECC">
        <w:rPr>
          <w:rFonts w:ascii="Avenir Next LT Pro Light" w:hAnsi="Avenir Next LT Pro Light"/>
          <w:color w:val="595959"/>
        </w:rPr>
        <w:t>in order to</w:t>
      </w:r>
      <w:proofErr w:type="gramEnd"/>
      <w:r w:rsidRPr="00AC4ECC">
        <w:rPr>
          <w:rFonts w:ascii="Avenir Next LT Pro Light" w:hAnsi="Avenir Next LT Pro Light"/>
          <w:color w:val="595959"/>
        </w:rPr>
        <w:t xml:space="preserve"> evaluate growth potential, guide execution, and support investment or sale of the business.</w:t>
      </w:r>
    </w:p>
    <w:p w14:paraId="1EF1A7BF"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The business is structured around modular furniture systems, AI</w:t>
      </w:r>
      <w:r w:rsidRPr="00AC4ECC">
        <w:rPr>
          <w:rFonts w:ascii="Avenir Next LT Pro Light" w:hAnsi="Avenir Next LT Pro Light"/>
          <w:color w:val="595959"/>
        </w:rPr>
        <w:noBreakHyphen/>
        <w:t>assisted visualization, and order</w:t>
      </w:r>
      <w:r w:rsidRPr="00AC4ECC">
        <w:rPr>
          <w:rFonts w:ascii="Avenir Next LT Pro Light" w:hAnsi="Avenir Next LT Pro Light"/>
          <w:color w:val="595959"/>
        </w:rPr>
        <w:noBreakHyphen/>
        <w:t>based manufacturing to reduce risk while enabling premium customization.</w:t>
      </w:r>
    </w:p>
    <w:p w14:paraId="37BD10D2"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2. Executive Summary</w:t>
      </w:r>
    </w:p>
    <w:p w14:paraId="6B3B183C"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Dreamscape enables customers to design immersive, themed living spaces—such as fantasy, travel, historical, or imaginative environments—using a visual, game</w:t>
      </w:r>
      <w:r w:rsidRPr="00AC4ECC">
        <w:rPr>
          <w:rFonts w:ascii="Avenir Next LT Pro Light" w:hAnsi="Avenir Next LT Pro Light"/>
          <w:color w:val="595959"/>
        </w:rPr>
        <w:noBreakHyphen/>
        <w:t>like AI design portal. Customers select room templates, combine modular furniture components, preview the finished environment, and approve designs before production begins.</w:t>
      </w:r>
    </w:p>
    <w:p w14:paraId="551DAEBB"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The company differentiates itself by selling </w:t>
      </w:r>
      <w:r w:rsidRPr="00AC4ECC">
        <w:rPr>
          <w:rStyle w:val="Strong"/>
          <w:rFonts w:ascii="Avenir Next LT Pro Light" w:hAnsi="Avenir Next LT Pro Light"/>
          <w:color w:val="595959"/>
        </w:rPr>
        <w:t>complete environments</w:t>
      </w:r>
      <w:r w:rsidRPr="00AC4ECC">
        <w:rPr>
          <w:rFonts w:ascii="Avenir Next LT Pro Light" w:hAnsi="Avenir Next LT Pro Light"/>
          <w:color w:val="595959"/>
        </w:rPr>
        <w:t>, not isolated furniture pieces. Modular, interchangeable components increase longevity, upgrade potential, and reuse across sales, rentals, exhibits, and resale.</w:t>
      </w:r>
    </w:p>
    <w:p w14:paraId="6EC51C5D"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Dreamscape operates in a premium micro</w:t>
      </w:r>
      <w:r w:rsidRPr="00AC4ECC">
        <w:rPr>
          <w:rFonts w:ascii="Avenir Next LT Pro Light" w:hAnsi="Avenir Next LT Pro Light"/>
          <w:color w:val="595959"/>
        </w:rPr>
        <w:noBreakHyphen/>
        <w:t>segment of the global furniture market and achieves profitability through high margins, deposit</w:t>
      </w:r>
      <w:r w:rsidRPr="00AC4ECC">
        <w:rPr>
          <w:rFonts w:ascii="Avenir Next LT Pro Light" w:hAnsi="Avenir Next LT Pro Light"/>
          <w:color w:val="595959"/>
        </w:rPr>
        <w:noBreakHyphen/>
        <w:t>funded production, and disciplined operating costs.</w:t>
      </w:r>
    </w:p>
    <w:p w14:paraId="1ADE1339"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3. Company Overview</w:t>
      </w:r>
    </w:p>
    <w:p w14:paraId="549439DD"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Dreamscape is a furniture and design company that integrates:</w:t>
      </w:r>
    </w:p>
    <w:p w14:paraId="557CAA0D" w14:textId="77777777" w:rsidR="00AC4ECC" w:rsidRPr="00AC4ECC" w:rsidRDefault="00AC4ECC">
      <w:pPr>
        <w:numPr>
          <w:ilvl w:val="0"/>
          <w:numId w:val="193"/>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Modular furniture systems</w:t>
      </w:r>
    </w:p>
    <w:p w14:paraId="2A949B9A" w14:textId="77777777" w:rsidR="00AC4ECC" w:rsidRPr="00AC4ECC" w:rsidRDefault="00AC4ECC">
      <w:pPr>
        <w:numPr>
          <w:ilvl w:val="0"/>
          <w:numId w:val="193"/>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Themed, experiential design</w:t>
      </w:r>
    </w:p>
    <w:p w14:paraId="2222257C" w14:textId="77777777" w:rsidR="00AC4ECC" w:rsidRPr="00AC4ECC" w:rsidRDefault="00AC4ECC">
      <w:pPr>
        <w:numPr>
          <w:ilvl w:val="0"/>
          <w:numId w:val="193"/>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AI</w:t>
      </w:r>
      <w:r w:rsidRPr="00AC4ECC">
        <w:rPr>
          <w:rFonts w:ascii="Avenir Next LT Pro Light" w:eastAsia="Times New Roman" w:hAnsi="Avenir Next LT Pro Light"/>
          <w:color w:val="595959"/>
        </w:rPr>
        <w:noBreakHyphen/>
        <w:t>assisted visualization</w:t>
      </w:r>
    </w:p>
    <w:p w14:paraId="1304C4EA" w14:textId="77777777" w:rsidR="00AC4ECC" w:rsidRPr="00AC4ECC" w:rsidRDefault="00AC4ECC">
      <w:pPr>
        <w:numPr>
          <w:ilvl w:val="0"/>
          <w:numId w:val="193"/>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Order</w:t>
      </w:r>
      <w:r w:rsidRPr="00AC4ECC">
        <w:rPr>
          <w:rFonts w:ascii="Avenir Next LT Pro Light" w:eastAsia="Times New Roman" w:hAnsi="Avenir Next LT Pro Light"/>
          <w:color w:val="595959"/>
        </w:rPr>
        <w:noBreakHyphen/>
        <w:t>based manufacturing</w:t>
      </w:r>
    </w:p>
    <w:p w14:paraId="390307B2"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lastRenderedPageBreak/>
        <w:t>Furniture is primarily wood</w:t>
      </w:r>
      <w:r w:rsidRPr="00AC4ECC">
        <w:rPr>
          <w:rFonts w:ascii="Avenir Next LT Pro Light" w:hAnsi="Avenir Next LT Pro Light"/>
          <w:color w:val="595959"/>
        </w:rPr>
        <w:noBreakHyphen/>
        <w:t>based, with selective use of metal and mixed materials to enhance design flexibility and prevent easy imitation. Products are durable, visually distinctive, and designed as interchangeable building blocks rather than fixed items.</w:t>
      </w:r>
    </w:p>
    <w:p w14:paraId="444B0477"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The company is </w:t>
      </w:r>
      <w:proofErr w:type="gramStart"/>
      <w:r w:rsidRPr="00AC4ECC">
        <w:rPr>
          <w:rFonts w:ascii="Avenir Next LT Pro Light" w:hAnsi="Avenir Next LT Pro Light"/>
          <w:color w:val="595959"/>
        </w:rPr>
        <w:t>founder</w:t>
      </w:r>
      <w:r w:rsidRPr="00AC4ECC">
        <w:rPr>
          <w:rFonts w:ascii="Avenir Next LT Pro Light" w:hAnsi="Avenir Next LT Pro Light"/>
          <w:color w:val="595959"/>
        </w:rPr>
        <w:noBreakHyphen/>
        <w:t>led</w:t>
      </w:r>
      <w:proofErr w:type="gramEnd"/>
      <w:r w:rsidRPr="00AC4ECC">
        <w:rPr>
          <w:rFonts w:ascii="Avenir Next LT Pro Light" w:hAnsi="Avenir Next LT Pro Light"/>
          <w:color w:val="595959"/>
        </w:rPr>
        <w:t xml:space="preserve"> and structured to scale through standardized modular rules and phased technology development.</w:t>
      </w:r>
    </w:p>
    <w:p w14:paraId="0CF72A0B"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4. Business Description</w:t>
      </w:r>
    </w:p>
    <w:p w14:paraId="01148F30"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Traditional furniture shopping forces customers to imagine outcomes, coordinate multiple products, and accept uncertainty on high</w:t>
      </w:r>
      <w:r w:rsidRPr="00AC4ECC">
        <w:rPr>
          <w:rFonts w:ascii="Avenir Next LT Pro Light" w:hAnsi="Avenir Next LT Pro Light"/>
          <w:color w:val="595959"/>
        </w:rPr>
        <w:noBreakHyphen/>
        <w:t>value purchases. Dreamscape solves this problem by unifying design, visualization, pricing, and ordering into a single experience.</w:t>
      </w:r>
    </w:p>
    <w:p w14:paraId="0CC5D7D7"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Customers interact primarily through the AI design portal, which allows them to:</w:t>
      </w:r>
    </w:p>
    <w:p w14:paraId="1CF61DD0" w14:textId="77777777" w:rsidR="00AC4ECC" w:rsidRPr="00AC4ECC" w:rsidRDefault="00AC4ECC">
      <w:pPr>
        <w:numPr>
          <w:ilvl w:val="0"/>
          <w:numId w:val="194"/>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Choose room types and templates</w:t>
      </w:r>
    </w:p>
    <w:p w14:paraId="28E27737" w14:textId="77777777" w:rsidR="00AC4ECC" w:rsidRPr="00AC4ECC" w:rsidRDefault="00AC4ECC">
      <w:pPr>
        <w:numPr>
          <w:ilvl w:val="0"/>
          <w:numId w:val="194"/>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Combine modular furniture components</w:t>
      </w:r>
    </w:p>
    <w:p w14:paraId="13042F1F" w14:textId="77777777" w:rsidR="00AC4ECC" w:rsidRPr="00AC4ECC" w:rsidRDefault="00AC4ECC">
      <w:pPr>
        <w:numPr>
          <w:ilvl w:val="0"/>
          <w:numId w:val="194"/>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Apply themed visual skins</w:t>
      </w:r>
    </w:p>
    <w:p w14:paraId="22906196" w14:textId="77777777" w:rsidR="00AC4ECC" w:rsidRPr="00AC4ECC" w:rsidRDefault="00AC4ECC">
      <w:pPr>
        <w:numPr>
          <w:ilvl w:val="0"/>
          <w:numId w:val="194"/>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See pricing before production</w:t>
      </w:r>
    </w:p>
    <w:p w14:paraId="17FC84DC" w14:textId="77777777" w:rsidR="00AC4ECC" w:rsidRPr="00AC4ECC" w:rsidRDefault="00AC4ECC">
      <w:pPr>
        <w:numPr>
          <w:ilvl w:val="0"/>
          <w:numId w:val="194"/>
        </w:numPr>
        <w:spacing w:before="100" w:beforeAutospacing="1" w:after="100" w:afterAutospacing="1" w:line="240" w:lineRule="auto"/>
        <w:rPr>
          <w:rFonts w:ascii="Avenir Next LT Pro Light" w:eastAsia="Times New Roman" w:hAnsi="Avenir Next LT Pro Light"/>
          <w:color w:val="595959"/>
        </w:rPr>
      </w:pPr>
      <w:proofErr w:type="gramStart"/>
      <w:r w:rsidRPr="00AC4ECC">
        <w:rPr>
          <w:rFonts w:ascii="Avenir Next LT Pro Light" w:eastAsia="Times New Roman" w:hAnsi="Avenir Next LT Pro Light"/>
          <w:color w:val="595959"/>
        </w:rPr>
        <w:t>Approve</w:t>
      </w:r>
      <w:proofErr w:type="gramEnd"/>
      <w:r w:rsidRPr="00AC4ECC">
        <w:rPr>
          <w:rFonts w:ascii="Avenir Next LT Pro Light" w:eastAsia="Times New Roman" w:hAnsi="Avenir Next LT Pro Light"/>
          <w:color w:val="595959"/>
        </w:rPr>
        <w:t xml:space="preserve"> designs with confidence</w:t>
      </w:r>
    </w:p>
    <w:p w14:paraId="4D81A115"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Dreamscape is not just selling </w:t>
      </w:r>
      <w:proofErr w:type="gramStart"/>
      <w:r w:rsidRPr="00AC4ECC">
        <w:rPr>
          <w:rFonts w:ascii="Avenir Next LT Pro Light" w:hAnsi="Avenir Next LT Pro Light"/>
          <w:color w:val="595959"/>
        </w:rPr>
        <w:t>furniture—</w:t>
      </w:r>
      <w:proofErr w:type="gramEnd"/>
      <w:r w:rsidRPr="00AC4ECC">
        <w:rPr>
          <w:rFonts w:ascii="Avenir Next LT Pro Light" w:hAnsi="Avenir Next LT Pro Light"/>
          <w:color w:val="595959"/>
        </w:rPr>
        <w:t xml:space="preserve">it sells </w:t>
      </w:r>
      <w:r w:rsidRPr="00AC4ECC">
        <w:rPr>
          <w:rStyle w:val="Strong"/>
          <w:rFonts w:ascii="Avenir Next LT Pro Light" w:hAnsi="Avenir Next LT Pro Light"/>
          <w:color w:val="595959"/>
        </w:rPr>
        <w:t>access to a personalized design experience</w:t>
      </w:r>
      <w:r w:rsidRPr="00AC4ECC">
        <w:rPr>
          <w:rFonts w:ascii="Avenir Next LT Pro Light" w:hAnsi="Avenir Next LT Pro Light"/>
          <w:color w:val="595959"/>
        </w:rPr>
        <w:t>, with furniture as the physical realization.</w:t>
      </w:r>
    </w:p>
    <w:p w14:paraId="010D8AD2"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5. Market Analysis</w:t>
      </w:r>
    </w:p>
    <w:p w14:paraId="7F935089"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Industry Overview</w:t>
      </w:r>
    </w:p>
    <w:p w14:paraId="51858517"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The furniture and home décor market is a large, mature industry with steady growth. The global furniture market is valued at approximately </w:t>
      </w:r>
      <w:r w:rsidRPr="00AC4ECC">
        <w:rPr>
          <w:rStyle w:val="Strong"/>
          <w:rFonts w:ascii="Avenir Next LT Pro Light" w:hAnsi="Avenir Next LT Pro Light"/>
          <w:color w:val="595959"/>
        </w:rPr>
        <w:t>$666–736 billion</w:t>
      </w:r>
      <w:r w:rsidRPr="00AC4ECC">
        <w:rPr>
          <w:rFonts w:ascii="Avenir Next LT Pro Light" w:hAnsi="Avenir Next LT Pro Light"/>
          <w:color w:val="595959"/>
        </w:rPr>
        <w:t xml:space="preserve">, projected to exceed </w:t>
      </w:r>
      <w:r w:rsidRPr="00AC4ECC">
        <w:rPr>
          <w:rStyle w:val="Strong"/>
          <w:rFonts w:ascii="Avenir Next LT Pro Light" w:hAnsi="Avenir Next LT Pro Light"/>
          <w:color w:val="595959"/>
        </w:rPr>
        <w:t>$1 trillion by 2034</w:t>
      </w:r>
      <w:r w:rsidRPr="00AC4ECC">
        <w:rPr>
          <w:rFonts w:ascii="Avenir Next LT Pro Light" w:hAnsi="Avenir Next LT Pro Light"/>
          <w:color w:val="595959"/>
        </w:rPr>
        <w:t xml:space="preserve">, growing at </w:t>
      </w:r>
      <w:r w:rsidRPr="00AC4ECC">
        <w:rPr>
          <w:rStyle w:val="Strong"/>
          <w:rFonts w:ascii="Avenir Next LT Pro Light" w:hAnsi="Avenir Next LT Pro Light"/>
          <w:color w:val="595959"/>
        </w:rPr>
        <w:t>5–6% CAGR</w:t>
      </w:r>
      <w:r w:rsidRPr="00AC4ECC">
        <w:rPr>
          <w:rFonts w:ascii="Avenir Next LT Pro Light" w:hAnsi="Avenir Next LT Pro Light"/>
          <w:color w:val="595959"/>
        </w:rPr>
        <w:t>.</w:t>
      </w:r>
    </w:p>
    <w:p w14:paraId="0A4FA956"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Residential furniture accounts for </w:t>
      </w:r>
      <w:r w:rsidRPr="00AC4ECC">
        <w:rPr>
          <w:rStyle w:val="Strong"/>
          <w:rFonts w:ascii="Avenir Next LT Pro Light" w:hAnsi="Avenir Next LT Pro Light"/>
          <w:color w:val="595959"/>
        </w:rPr>
        <w:t>60–66%</w:t>
      </w:r>
      <w:r w:rsidRPr="00AC4ECC">
        <w:rPr>
          <w:rFonts w:ascii="Avenir Next LT Pro Light" w:hAnsi="Avenir Next LT Pro Light"/>
          <w:color w:val="595959"/>
        </w:rPr>
        <w:t xml:space="preserve"> of total market revenue, and wood furniture represents </w:t>
      </w:r>
      <w:r w:rsidRPr="00AC4ECC">
        <w:rPr>
          <w:rStyle w:val="Strong"/>
          <w:rFonts w:ascii="Avenir Next LT Pro Light" w:hAnsi="Avenir Next LT Pro Light"/>
          <w:color w:val="595959"/>
        </w:rPr>
        <w:t>40–57%</w:t>
      </w:r>
      <w:r w:rsidRPr="00AC4ECC">
        <w:rPr>
          <w:rFonts w:ascii="Avenir Next LT Pro Light" w:hAnsi="Avenir Next LT Pro Light"/>
          <w:color w:val="595959"/>
        </w:rPr>
        <w:t xml:space="preserve"> of global sales—both directly aligned with Dreamscape’s focus.</w:t>
      </w:r>
    </w:p>
    <w:p w14:paraId="2D2003E3"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Target Segments</w:t>
      </w:r>
    </w:p>
    <w:p w14:paraId="4041E56B" w14:textId="77777777" w:rsidR="00AC4ECC" w:rsidRPr="00AC4ECC" w:rsidRDefault="00AC4ECC">
      <w:pPr>
        <w:numPr>
          <w:ilvl w:val="0"/>
          <w:numId w:val="19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Affluent and upper</w:t>
      </w:r>
      <w:r w:rsidRPr="00AC4ECC">
        <w:rPr>
          <w:rFonts w:ascii="Avenir Next LT Pro Light" w:eastAsia="Times New Roman" w:hAnsi="Avenir Next LT Pro Light"/>
          <w:color w:val="595959"/>
        </w:rPr>
        <w:noBreakHyphen/>
        <w:t>income buyers seeking premium customization</w:t>
      </w:r>
    </w:p>
    <w:p w14:paraId="3B0B1E6D" w14:textId="77777777" w:rsidR="00AC4ECC" w:rsidRPr="00AC4ECC" w:rsidRDefault="00AC4ECC">
      <w:pPr>
        <w:numPr>
          <w:ilvl w:val="0"/>
          <w:numId w:val="19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Middle</w:t>
      </w:r>
      <w:r w:rsidRPr="00AC4ECC">
        <w:rPr>
          <w:rFonts w:ascii="Avenir Next LT Pro Light" w:eastAsia="Times New Roman" w:hAnsi="Avenir Next LT Pro Light"/>
          <w:color w:val="595959"/>
        </w:rPr>
        <w:noBreakHyphen/>
        <w:t>income, design</w:t>
      </w:r>
      <w:r w:rsidRPr="00AC4ECC">
        <w:rPr>
          <w:rFonts w:ascii="Avenir Next LT Pro Light" w:eastAsia="Times New Roman" w:hAnsi="Avenir Next LT Pro Light"/>
          <w:color w:val="595959"/>
        </w:rPr>
        <w:noBreakHyphen/>
        <w:t>conscious consumers</w:t>
      </w:r>
    </w:p>
    <w:p w14:paraId="349B0C4C" w14:textId="77777777" w:rsidR="00AC4ECC" w:rsidRPr="00AC4ECC" w:rsidRDefault="00AC4ECC">
      <w:pPr>
        <w:numPr>
          <w:ilvl w:val="0"/>
          <w:numId w:val="19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Creative and imaginative individuals</w:t>
      </w:r>
    </w:p>
    <w:p w14:paraId="3B338B23" w14:textId="77777777" w:rsidR="00AC4ECC" w:rsidRPr="00AC4ECC" w:rsidRDefault="00AC4ECC">
      <w:pPr>
        <w:numPr>
          <w:ilvl w:val="0"/>
          <w:numId w:val="19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Travel</w:t>
      </w:r>
      <w:r w:rsidRPr="00AC4ECC">
        <w:rPr>
          <w:rFonts w:ascii="Avenir Next LT Pro Light" w:eastAsia="Times New Roman" w:hAnsi="Avenir Next LT Pro Light"/>
          <w:color w:val="595959"/>
        </w:rPr>
        <w:noBreakHyphen/>
        <w:t xml:space="preserve"> and </w:t>
      </w:r>
      <w:proofErr w:type="gramStart"/>
      <w:r w:rsidRPr="00AC4ECC">
        <w:rPr>
          <w:rFonts w:ascii="Avenir Next LT Pro Light" w:eastAsia="Times New Roman" w:hAnsi="Avenir Next LT Pro Light"/>
          <w:color w:val="595959"/>
        </w:rPr>
        <w:t>experience</w:t>
      </w:r>
      <w:r w:rsidRPr="00AC4ECC">
        <w:rPr>
          <w:rFonts w:ascii="Avenir Next LT Pro Light" w:eastAsia="Times New Roman" w:hAnsi="Avenir Next LT Pro Light"/>
          <w:color w:val="595959"/>
        </w:rPr>
        <w:noBreakHyphen/>
        <w:t>driven</w:t>
      </w:r>
      <w:proofErr w:type="gramEnd"/>
      <w:r w:rsidRPr="00AC4ECC">
        <w:rPr>
          <w:rFonts w:ascii="Avenir Next LT Pro Light" w:eastAsia="Times New Roman" w:hAnsi="Avenir Next LT Pro Light"/>
          <w:color w:val="595959"/>
        </w:rPr>
        <w:t xml:space="preserve"> customers</w:t>
      </w:r>
    </w:p>
    <w:p w14:paraId="436D9B27" w14:textId="77777777" w:rsidR="00AC4ECC" w:rsidRPr="00AC4ECC" w:rsidRDefault="00AC4ECC">
      <w:pPr>
        <w:numPr>
          <w:ilvl w:val="0"/>
          <w:numId w:val="19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Home décor enthusiasts</w:t>
      </w:r>
    </w:p>
    <w:p w14:paraId="5EE5EE0C"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Dreamscape focuses on </w:t>
      </w:r>
      <w:r w:rsidRPr="00AC4ECC">
        <w:rPr>
          <w:rStyle w:val="Strong"/>
          <w:rFonts w:ascii="Avenir Next LT Pro Light" w:hAnsi="Avenir Next LT Pro Light"/>
          <w:color w:val="595959"/>
        </w:rPr>
        <w:t xml:space="preserve">psychographic </w:t>
      </w:r>
      <w:proofErr w:type="gramStart"/>
      <w:r w:rsidRPr="00AC4ECC">
        <w:rPr>
          <w:rStyle w:val="Strong"/>
          <w:rFonts w:ascii="Avenir Next LT Pro Light" w:hAnsi="Avenir Next LT Pro Light"/>
          <w:color w:val="595959"/>
        </w:rPr>
        <w:t>fit</w:t>
      </w:r>
      <w:proofErr w:type="gramEnd"/>
      <w:r w:rsidRPr="00AC4ECC">
        <w:rPr>
          <w:rFonts w:ascii="Avenir Next LT Pro Light" w:hAnsi="Avenir Next LT Pro Light"/>
          <w:color w:val="595959"/>
        </w:rPr>
        <w:t>, not mass demographics.</w:t>
      </w:r>
    </w:p>
    <w:p w14:paraId="35EA3C1E"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lastRenderedPageBreak/>
        <w:t>6. Competitive Landscape</w:t>
      </w:r>
    </w:p>
    <w:p w14:paraId="76112B1A"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Dreamscape competes with a </w:t>
      </w:r>
      <w:r w:rsidRPr="00AC4ECC">
        <w:rPr>
          <w:rStyle w:val="Strong"/>
          <w:rFonts w:ascii="Avenir Next LT Pro Light" w:hAnsi="Avenir Next LT Pro Light"/>
          <w:color w:val="595959"/>
        </w:rPr>
        <w:t>broken customer journey</w:t>
      </w:r>
      <w:r w:rsidRPr="00AC4ECC">
        <w:rPr>
          <w:rFonts w:ascii="Avenir Next LT Pro Light" w:hAnsi="Avenir Next LT Pro Light"/>
          <w:color w:val="595959"/>
        </w:rPr>
        <w:t>, not a single company.</w:t>
      </w:r>
    </w:p>
    <w:p w14:paraId="0BAF8D58" w14:textId="77777777" w:rsidR="00AC4ECC" w:rsidRPr="00AC4ECC" w:rsidRDefault="00AC4ECC">
      <w:pPr>
        <w:numPr>
          <w:ilvl w:val="0"/>
          <w:numId w:val="196"/>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Mass furniture retailers offer selection, not creation</w:t>
      </w:r>
    </w:p>
    <w:p w14:paraId="68CE170C" w14:textId="77777777" w:rsidR="00AC4ECC" w:rsidRPr="00AC4ECC" w:rsidRDefault="00AC4ECC">
      <w:pPr>
        <w:numPr>
          <w:ilvl w:val="0"/>
          <w:numId w:val="196"/>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Modular brands offer structural flexibility, not environments</w:t>
      </w:r>
    </w:p>
    <w:p w14:paraId="45571C66" w14:textId="77777777" w:rsidR="00AC4ECC" w:rsidRPr="00AC4ECC" w:rsidRDefault="00AC4ECC">
      <w:pPr>
        <w:numPr>
          <w:ilvl w:val="0"/>
          <w:numId w:val="196"/>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Custom furniture makers lack visualization and scalability</w:t>
      </w:r>
    </w:p>
    <w:p w14:paraId="39E94441" w14:textId="77777777" w:rsidR="00AC4ECC" w:rsidRPr="00AC4ECC" w:rsidRDefault="00AC4ECC">
      <w:pPr>
        <w:numPr>
          <w:ilvl w:val="0"/>
          <w:numId w:val="196"/>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AI design tools do not manufacture or own outcomes</w:t>
      </w:r>
    </w:p>
    <w:p w14:paraId="44EC4B3A"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Dreamscape uniquely integrates all layers into one system, making competition structural rather than cosmetic.</w:t>
      </w:r>
    </w:p>
    <w:p w14:paraId="380ED334"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7. SWOT Analysis</w:t>
      </w:r>
    </w:p>
    <w:p w14:paraId="2BC93148"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Strengths</w:t>
      </w:r>
    </w:p>
    <w:p w14:paraId="60746441" w14:textId="77777777" w:rsidR="00AC4ECC" w:rsidRPr="00AC4ECC" w:rsidRDefault="00AC4ECC">
      <w:pPr>
        <w:numPr>
          <w:ilvl w:val="0"/>
          <w:numId w:val="19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Integrated furniture + design + technology system</w:t>
      </w:r>
    </w:p>
    <w:p w14:paraId="6C370E4B" w14:textId="77777777" w:rsidR="00AC4ECC" w:rsidRPr="00AC4ECC" w:rsidRDefault="00AC4ECC">
      <w:pPr>
        <w:numPr>
          <w:ilvl w:val="0"/>
          <w:numId w:val="19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Premium functional</w:t>
      </w:r>
      <w:r w:rsidRPr="00AC4ECC">
        <w:rPr>
          <w:rFonts w:ascii="Avenir Next LT Pro Light" w:eastAsia="Times New Roman" w:hAnsi="Avenir Next LT Pro Light"/>
          <w:color w:val="595959"/>
        </w:rPr>
        <w:noBreakHyphen/>
        <w:t>art positioning</w:t>
      </w:r>
    </w:p>
    <w:p w14:paraId="172C36AE" w14:textId="77777777" w:rsidR="00AC4ECC" w:rsidRPr="00AC4ECC" w:rsidRDefault="00AC4ECC">
      <w:pPr>
        <w:numPr>
          <w:ilvl w:val="0"/>
          <w:numId w:val="19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Modular, reusable architecture</w:t>
      </w:r>
    </w:p>
    <w:p w14:paraId="163A6630" w14:textId="77777777" w:rsidR="00AC4ECC" w:rsidRPr="00AC4ECC" w:rsidRDefault="00AC4ECC">
      <w:pPr>
        <w:numPr>
          <w:ilvl w:val="0"/>
          <w:numId w:val="19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Visualization reduces buyer risk</w:t>
      </w:r>
    </w:p>
    <w:p w14:paraId="596F0306" w14:textId="77777777" w:rsidR="00AC4ECC" w:rsidRPr="00AC4ECC" w:rsidRDefault="00AC4ECC">
      <w:pPr>
        <w:numPr>
          <w:ilvl w:val="0"/>
          <w:numId w:val="19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Deposit</w:t>
      </w:r>
      <w:r w:rsidRPr="00AC4ECC">
        <w:rPr>
          <w:rFonts w:ascii="Avenir Next LT Pro Light" w:eastAsia="Times New Roman" w:hAnsi="Avenir Next LT Pro Light"/>
          <w:color w:val="595959"/>
        </w:rPr>
        <w:noBreakHyphen/>
        <w:t>based production model</w:t>
      </w:r>
    </w:p>
    <w:p w14:paraId="12D3D0E1"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Weaknesses</w:t>
      </w:r>
    </w:p>
    <w:p w14:paraId="6300F717" w14:textId="77777777" w:rsidR="00AC4ECC" w:rsidRPr="00AC4ECC" w:rsidRDefault="00AC4ECC">
      <w:pPr>
        <w:numPr>
          <w:ilvl w:val="0"/>
          <w:numId w:val="19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Conceptual complexity</w:t>
      </w:r>
    </w:p>
    <w:p w14:paraId="371425C4" w14:textId="77777777" w:rsidR="00AC4ECC" w:rsidRPr="00AC4ECC" w:rsidRDefault="00AC4ECC">
      <w:pPr>
        <w:numPr>
          <w:ilvl w:val="0"/>
          <w:numId w:val="19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Execution discipline required</w:t>
      </w:r>
    </w:p>
    <w:p w14:paraId="1AF9A613" w14:textId="77777777" w:rsidR="00AC4ECC" w:rsidRPr="00AC4ECC" w:rsidRDefault="00AC4ECC">
      <w:pPr>
        <w:numPr>
          <w:ilvl w:val="0"/>
          <w:numId w:val="19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Early reliance on prototypes</w:t>
      </w:r>
    </w:p>
    <w:p w14:paraId="7664E085" w14:textId="77777777" w:rsidR="00AC4ECC" w:rsidRPr="00AC4ECC" w:rsidRDefault="00AC4ECC">
      <w:pPr>
        <w:numPr>
          <w:ilvl w:val="0"/>
          <w:numId w:val="19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Founder</w:t>
      </w:r>
      <w:r w:rsidRPr="00AC4ECC">
        <w:rPr>
          <w:rFonts w:ascii="Avenir Next LT Pro Light" w:eastAsia="Times New Roman" w:hAnsi="Avenir Next LT Pro Light"/>
          <w:color w:val="595959"/>
        </w:rPr>
        <w:noBreakHyphen/>
        <w:t>centric decisions</w:t>
      </w:r>
    </w:p>
    <w:p w14:paraId="1706424F" w14:textId="77777777" w:rsidR="00AC4ECC" w:rsidRPr="00AC4ECC" w:rsidRDefault="00AC4ECC">
      <w:pPr>
        <w:numPr>
          <w:ilvl w:val="0"/>
          <w:numId w:val="19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Limited early automation</w:t>
      </w:r>
    </w:p>
    <w:p w14:paraId="662A8B11"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Opportunities</w:t>
      </w:r>
    </w:p>
    <w:p w14:paraId="0925F820" w14:textId="77777777" w:rsidR="00AC4ECC" w:rsidRPr="00AC4ECC" w:rsidRDefault="00AC4ECC">
      <w:pPr>
        <w:numPr>
          <w:ilvl w:val="0"/>
          <w:numId w:val="199"/>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Customization and personalization demand</w:t>
      </w:r>
    </w:p>
    <w:p w14:paraId="10AC9B26" w14:textId="77777777" w:rsidR="00AC4ECC" w:rsidRPr="00AC4ECC" w:rsidRDefault="00AC4ECC">
      <w:pPr>
        <w:numPr>
          <w:ilvl w:val="0"/>
          <w:numId w:val="199"/>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Visual</w:t>
      </w:r>
      <w:r w:rsidRPr="00AC4ECC">
        <w:rPr>
          <w:rFonts w:ascii="Avenir Next LT Pro Light" w:eastAsia="Times New Roman" w:hAnsi="Avenir Next LT Pro Light"/>
          <w:color w:val="595959"/>
        </w:rPr>
        <w:noBreakHyphen/>
        <w:t>first buying behavior</w:t>
      </w:r>
    </w:p>
    <w:p w14:paraId="48C8CB22" w14:textId="77777777" w:rsidR="00AC4ECC" w:rsidRPr="00AC4ECC" w:rsidRDefault="00AC4ECC">
      <w:pPr>
        <w:numPr>
          <w:ilvl w:val="0"/>
          <w:numId w:val="199"/>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Premium micro</w:t>
      </w:r>
      <w:r w:rsidRPr="00AC4ECC">
        <w:rPr>
          <w:rFonts w:ascii="Avenir Next LT Pro Light" w:eastAsia="Times New Roman" w:hAnsi="Avenir Next LT Pro Light"/>
          <w:color w:val="595959"/>
        </w:rPr>
        <w:noBreakHyphen/>
        <w:t>segment growth</w:t>
      </w:r>
    </w:p>
    <w:p w14:paraId="5A25B862" w14:textId="77777777" w:rsidR="00AC4ECC" w:rsidRPr="00AC4ECC" w:rsidRDefault="00AC4ECC">
      <w:pPr>
        <w:numPr>
          <w:ilvl w:val="0"/>
          <w:numId w:val="199"/>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Multiple revenue extensions</w:t>
      </w:r>
    </w:p>
    <w:p w14:paraId="741F6A0E" w14:textId="77777777" w:rsidR="00AC4ECC" w:rsidRPr="00AC4ECC" w:rsidRDefault="00AC4ECC">
      <w:pPr>
        <w:numPr>
          <w:ilvl w:val="0"/>
          <w:numId w:val="199"/>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Strategic partnerships</w:t>
      </w:r>
    </w:p>
    <w:p w14:paraId="74348ED9"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Threats</w:t>
      </w:r>
    </w:p>
    <w:p w14:paraId="1F590D1A" w14:textId="77777777" w:rsidR="00AC4ECC" w:rsidRPr="00AC4ECC" w:rsidRDefault="00AC4ECC">
      <w:pPr>
        <w:numPr>
          <w:ilvl w:val="0"/>
          <w:numId w:val="200"/>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Feature imitation</w:t>
      </w:r>
    </w:p>
    <w:p w14:paraId="36585212" w14:textId="77777777" w:rsidR="00AC4ECC" w:rsidRPr="00AC4ECC" w:rsidRDefault="00AC4ECC">
      <w:pPr>
        <w:numPr>
          <w:ilvl w:val="0"/>
          <w:numId w:val="200"/>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Adoption friction</w:t>
      </w:r>
    </w:p>
    <w:p w14:paraId="75515C25" w14:textId="77777777" w:rsidR="00AC4ECC" w:rsidRPr="00AC4ECC" w:rsidRDefault="00AC4ECC">
      <w:pPr>
        <w:numPr>
          <w:ilvl w:val="0"/>
          <w:numId w:val="200"/>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Scaling strain</w:t>
      </w:r>
    </w:p>
    <w:p w14:paraId="4D48EEF4" w14:textId="77777777" w:rsidR="00AC4ECC" w:rsidRPr="00AC4ECC" w:rsidRDefault="00AC4ECC">
      <w:pPr>
        <w:numPr>
          <w:ilvl w:val="0"/>
          <w:numId w:val="200"/>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Technology execution risk</w:t>
      </w:r>
    </w:p>
    <w:p w14:paraId="0203D5B2" w14:textId="77777777" w:rsidR="00AC4ECC" w:rsidRPr="00AC4ECC" w:rsidRDefault="00AC4ECC">
      <w:pPr>
        <w:numPr>
          <w:ilvl w:val="0"/>
          <w:numId w:val="200"/>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lastRenderedPageBreak/>
        <w:t>Economic sensitivity at the premium end</w:t>
      </w:r>
    </w:p>
    <w:p w14:paraId="6829B2FA"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8. Operating Plan</w:t>
      </w:r>
    </w:p>
    <w:p w14:paraId="22C40C32"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Dreamscape operates as a </w:t>
      </w:r>
      <w:r w:rsidRPr="00AC4ECC">
        <w:rPr>
          <w:rStyle w:val="Strong"/>
          <w:rFonts w:ascii="Avenir Next LT Pro Light" w:hAnsi="Avenir Next LT Pro Light"/>
          <w:color w:val="595959"/>
        </w:rPr>
        <w:t>design</w:t>
      </w:r>
      <w:r w:rsidRPr="00AC4ECC">
        <w:rPr>
          <w:rStyle w:val="Strong"/>
          <w:rFonts w:ascii="Avenir Next LT Pro Light" w:hAnsi="Avenir Next LT Pro Light"/>
          <w:color w:val="595959"/>
        </w:rPr>
        <w:noBreakHyphen/>
        <w:t>first, order</w:t>
      </w:r>
      <w:r w:rsidRPr="00AC4ECC">
        <w:rPr>
          <w:rStyle w:val="Strong"/>
          <w:rFonts w:ascii="Avenir Next LT Pro Light" w:hAnsi="Avenir Next LT Pro Light"/>
          <w:color w:val="595959"/>
        </w:rPr>
        <w:noBreakHyphen/>
        <w:t>based furniture company</w:t>
      </w:r>
      <w:r w:rsidRPr="00AC4ECC">
        <w:rPr>
          <w:rFonts w:ascii="Avenir Next LT Pro Light" w:hAnsi="Avenir Next LT Pro Light"/>
          <w:color w:val="595959"/>
        </w:rPr>
        <w:t xml:space="preserve"> with no speculative inventory.</w:t>
      </w:r>
    </w:p>
    <w:p w14:paraId="5614AFCE" w14:textId="77777777" w:rsidR="00AC4ECC" w:rsidRPr="00AC4ECC" w:rsidRDefault="00AC4ECC">
      <w:pPr>
        <w:pStyle w:val="NormalWeb"/>
        <w:rPr>
          <w:rFonts w:ascii="Avenir Next LT Pro Light" w:hAnsi="Avenir Next LT Pro Light"/>
          <w:color w:val="595959"/>
        </w:rPr>
      </w:pPr>
      <w:r w:rsidRPr="00AC4ECC">
        <w:rPr>
          <w:rStyle w:val="Strong"/>
          <w:rFonts w:ascii="Avenir Next LT Pro Light" w:hAnsi="Avenir Next LT Pro Light"/>
          <w:color w:val="595959"/>
        </w:rPr>
        <w:t>Workflow:</w:t>
      </w:r>
    </w:p>
    <w:p w14:paraId="72A96346" w14:textId="77777777" w:rsidR="00AC4ECC" w:rsidRPr="00AC4ECC" w:rsidRDefault="00AC4ECC">
      <w:pPr>
        <w:numPr>
          <w:ilvl w:val="0"/>
          <w:numId w:val="201"/>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Customer designs room in portal</w:t>
      </w:r>
    </w:p>
    <w:p w14:paraId="675274C8" w14:textId="77777777" w:rsidR="00AC4ECC" w:rsidRPr="00AC4ECC" w:rsidRDefault="00AC4ECC">
      <w:pPr>
        <w:numPr>
          <w:ilvl w:val="0"/>
          <w:numId w:val="201"/>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Design approved and priced</w:t>
      </w:r>
    </w:p>
    <w:p w14:paraId="6156FC57" w14:textId="77777777" w:rsidR="00AC4ECC" w:rsidRPr="00AC4ECC" w:rsidRDefault="00AC4ECC">
      <w:pPr>
        <w:numPr>
          <w:ilvl w:val="0"/>
          <w:numId w:val="201"/>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30–50% deposit collected</w:t>
      </w:r>
    </w:p>
    <w:p w14:paraId="611B6DB8" w14:textId="77777777" w:rsidR="00AC4ECC" w:rsidRPr="00AC4ECC" w:rsidRDefault="00AC4ECC">
      <w:pPr>
        <w:numPr>
          <w:ilvl w:val="0"/>
          <w:numId w:val="201"/>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Production begins</w:t>
      </w:r>
    </w:p>
    <w:p w14:paraId="744D1D0F" w14:textId="77777777" w:rsidR="00AC4ECC" w:rsidRPr="00AC4ECC" w:rsidRDefault="00AC4ECC">
      <w:pPr>
        <w:numPr>
          <w:ilvl w:val="0"/>
          <w:numId w:val="201"/>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Delivery and installation</w:t>
      </w:r>
    </w:p>
    <w:p w14:paraId="4D60B3E5" w14:textId="77777777" w:rsidR="00AC4ECC" w:rsidRPr="00AC4ECC" w:rsidRDefault="00AC4ECC">
      <w:pPr>
        <w:numPr>
          <w:ilvl w:val="0"/>
          <w:numId w:val="201"/>
        </w:numPr>
        <w:spacing w:before="100" w:beforeAutospacing="1" w:after="100" w:afterAutospacing="1" w:line="240" w:lineRule="auto"/>
        <w:rPr>
          <w:rFonts w:ascii="Avenir Next LT Pro Light" w:eastAsia="Times New Roman" w:hAnsi="Avenir Next LT Pro Light"/>
          <w:color w:val="595959"/>
        </w:rPr>
      </w:pPr>
      <w:proofErr w:type="gramStart"/>
      <w:r w:rsidRPr="00AC4ECC">
        <w:rPr>
          <w:rFonts w:ascii="Avenir Next LT Pro Light" w:eastAsia="Times New Roman" w:hAnsi="Avenir Next LT Pro Light"/>
          <w:color w:val="595959"/>
        </w:rPr>
        <w:t>Post</w:t>
      </w:r>
      <w:r w:rsidRPr="00AC4ECC">
        <w:rPr>
          <w:rFonts w:ascii="Avenir Next LT Pro Light" w:eastAsia="Times New Roman" w:hAnsi="Avenir Next LT Pro Light"/>
          <w:color w:val="595959"/>
        </w:rPr>
        <w:noBreakHyphen/>
        <w:t>delivery</w:t>
      </w:r>
      <w:proofErr w:type="gramEnd"/>
      <w:r w:rsidRPr="00AC4ECC">
        <w:rPr>
          <w:rFonts w:ascii="Avenir Next LT Pro Light" w:eastAsia="Times New Roman" w:hAnsi="Avenir Next LT Pro Light"/>
          <w:color w:val="595959"/>
        </w:rPr>
        <w:t xml:space="preserve"> upgrades and reuse</w:t>
      </w:r>
    </w:p>
    <w:p w14:paraId="11E24451"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Operations scale through modular standardization, partner manufacturing, and phased automation.</w:t>
      </w:r>
    </w:p>
    <w:p w14:paraId="30638F06"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9. Marketing and Sales Plan</w:t>
      </w:r>
    </w:p>
    <w:p w14:paraId="7672AA79"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Marketing is experience</w:t>
      </w:r>
      <w:r w:rsidRPr="00AC4ECC">
        <w:rPr>
          <w:rFonts w:ascii="Avenir Next LT Pro Light" w:hAnsi="Avenir Next LT Pro Light"/>
          <w:color w:val="595959"/>
        </w:rPr>
        <w:noBreakHyphen/>
        <w:t>driven, not volume</w:t>
      </w:r>
      <w:r w:rsidRPr="00AC4ECC">
        <w:rPr>
          <w:rFonts w:ascii="Avenir Next LT Pro Light" w:hAnsi="Avenir Next LT Pro Light"/>
          <w:color w:val="595959"/>
        </w:rPr>
        <w:noBreakHyphen/>
        <w:t>driven. Dreamscape builds belief through:</w:t>
      </w:r>
    </w:p>
    <w:p w14:paraId="2802E73C" w14:textId="77777777" w:rsidR="00AC4ECC" w:rsidRPr="00AC4ECC" w:rsidRDefault="00AC4ECC">
      <w:pPr>
        <w:numPr>
          <w:ilvl w:val="0"/>
          <w:numId w:val="202"/>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Gallery</w:t>
      </w:r>
      <w:r w:rsidRPr="00AC4ECC">
        <w:rPr>
          <w:rFonts w:ascii="Avenir Next LT Pro Light" w:eastAsia="Times New Roman" w:hAnsi="Avenir Next LT Pro Light"/>
          <w:color w:val="595959"/>
        </w:rPr>
        <w:noBreakHyphen/>
        <w:t>style exhibits</w:t>
      </w:r>
    </w:p>
    <w:p w14:paraId="126DA544" w14:textId="77777777" w:rsidR="00AC4ECC" w:rsidRPr="00AC4ECC" w:rsidRDefault="00AC4ECC">
      <w:pPr>
        <w:numPr>
          <w:ilvl w:val="0"/>
          <w:numId w:val="202"/>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Retail and design</w:t>
      </w:r>
      <w:r w:rsidRPr="00AC4ECC">
        <w:rPr>
          <w:rFonts w:ascii="Avenir Next LT Pro Light" w:eastAsia="Times New Roman" w:hAnsi="Avenir Next LT Pro Light"/>
          <w:color w:val="595959"/>
        </w:rPr>
        <w:noBreakHyphen/>
        <w:t>studio partnerships</w:t>
      </w:r>
    </w:p>
    <w:p w14:paraId="1369EB96" w14:textId="77777777" w:rsidR="00AC4ECC" w:rsidRPr="00AC4ECC" w:rsidRDefault="00AC4ECC">
      <w:pPr>
        <w:numPr>
          <w:ilvl w:val="0"/>
          <w:numId w:val="202"/>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Professional visuals and storytelling</w:t>
      </w:r>
    </w:p>
    <w:p w14:paraId="617F90B6" w14:textId="77777777" w:rsidR="00AC4ECC" w:rsidRPr="00AC4ECC" w:rsidRDefault="00AC4ECC">
      <w:pPr>
        <w:numPr>
          <w:ilvl w:val="0"/>
          <w:numId w:val="202"/>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Controlled digital presence</w:t>
      </w:r>
    </w:p>
    <w:p w14:paraId="75DF914C"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Sales are consultative and </w:t>
      </w:r>
      <w:proofErr w:type="gramStart"/>
      <w:r w:rsidRPr="00AC4ECC">
        <w:rPr>
          <w:rFonts w:ascii="Avenir Next LT Pro Light" w:hAnsi="Avenir Next LT Pro Light"/>
          <w:color w:val="595959"/>
        </w:rPr>
        <w:t>design</w:t>
      </w:r>
      <w:r w:rsidRPr="00AC4ECC">
        <w:rPr>
          <w:rFonts w:ascii="Avenir Next LT Pro Light" w:hAnsi="Avenir Next LT Pro Light"/>
          <w:color w:val="595959"/>
        </w:rPr>
        <w:noBreakHyphen/>
        <w:t>led</w:t>
      </w:r>
      <w:proofErr w:type="gramEnd"/>
      <w:r w:rsidRPr="00AC4ECC">
        <w:rPr>
          <w:rFonts w:ascii="Avenir Next LT Pro Light" w:hAnsi="Avenir Next LT Pro Light"/>
          <w:color w:val="595959"/>
        </w:rPr>
        <w:t>, converting high</w:t>
      </w:r>
      <w:r w:rsidRPr="00AC4ECC">
        <w:rPr>
          <w:rFonts w:ascii="Avenir Next LT Pro Light" w:hAnsi="Avenir Next LT Pro Light"/>
          <w:color w:val="595959"/>
        </w:rPr>
        <w:noBreakHyphen/>
        <w:t>intent customers through visualization and deposits rather than discounts.</w:t>
      </w:r>
    </w:p>
    <w:p w14:paraId="1CD60221"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10. Financial Plan</w:t>
      </w:r>
    </w:p>
    <w:p w14:paraId="591C66A8"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Revenue Model</w:t>
      </w:r>
    </w:p>
    <w:p w14:paraId="319B1D7D" w14:textId="77777777" w:rsidR="00AC4ECC" w:rsidRPr="00AC4ECC" w:rsidRDefault="00AC4ECC">
      <w:pPr>
        <w:numPr>
          <w:ilvl w:val="0"/>
          <w:numId w:val="203"/>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Modular furniture sales</w:t>
      </w:r>
    </w:p>
    <w:p w14:paraId="26C711D0" w14:textId="77777777" w:rsidR="00AC4ECC" w:rsidRPr="00AC4ECC" w:rsidRDefault="00AC4ECC">
      <w:pPr>
        <w:numPr>
          <w:ilvl w:val="0"/>
          <w:numId w:val="203"/>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Premium custom pieces</w:t>
      </w:r>
    </w:p>
    <w:p w14:paraId="3E032464" w14:textId="77777777" w:rsidR="00AC4ECC" w:rsidRPr="00AC4ECC" w:rsidRDefault="00AC4ECC">
      <w:pPr>
        <w:numPr>
          <w:ilvl w:val="0"/>
          <w:numId w:val="203"/>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Paid design consultations</w:t>
      </w:r>
    </w:p>
    <w:p w14:paraId="1997E347" w14:textId="77777777" w:rsidR="00AC4ECC" w:rsidRPr="00AC4ECC" w:rsidRDefault="00AC4ECC">
      <w:pPr>
        <w:numPr>
          <w:ilvl w:val="0"/>
          <w:numId w:val="203"/>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 xml:space="preserve">Upgrades and </w:t>
      </w:r>
      <w:proofErr w:type="gramStart"/>
      <w:r w:rsidRPr="00AC4ECC">
        <w:rPr>
          <w:rFonts w:ascii="Avenir Next LT Pro Light" w:eastAsia="Times New Roman" w:hAnsi="Avenir Next LT Pro Light"/>
          <w:color w:val="595959"/>
        </w:rPr>
        <w:t>add</w:t>
      </w:r>
      <w:r w:rsidRPr="00AC4ECC">
        <w:rPr>
          <w:rFonts w:ascii="Avenir Next LT Pro Light" w:eastAsia="Times New Roman" w:hAnsi="Avenir Next LT Pro Light"/>
          <w:color w:val="595959"/>
        </w:rPr>
        <w:noBreakHyphen/>
        <w:t>ons</w:t>
      </w:r>
      <w:proofErr w:type="gramEnd"/>
    </w:p>
    <w:p w14:paraId="72F6D130" w14:textId="77777777" w:rsidR="00AC4ECC" w:rsidRPr="00AC4ECC" w:rsidRDefault="00AC4ECC">
      <w:pPr>
        <w:numPr>
          <w:ilvl w:val="0"/>
          <w:numId w:val="203"/>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Rentals and subscriptions (later)</w:t>
      </w:r>
    </w:p>
    <w:p w14:paraId="01C419B3"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Pricing</w:t>
      </w:r>
    </w:p>
    <w:p w14:paraId="5B1A93DC"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Premium pricing </w:t>
      </w:r>
      <w:proofErr w:type="gramStart"/>
      <w:r w:rsidRPr="00AC4ECC">
        <w:rPr>
          <w:rFonts w:ascii="Avenir Next LT Pro Light" w:hAnsi="Avenir Next LT Pro Light"/>
          <w:color w:val="595959"/>
        </w:rPr>
        <w:t>justified</w:t>
      </w:r>
      <w:proofErr w:type="gramEnd"/>
      <w:r w:rsidRPr="00AC4ECC">
        <w:rPr>
          <w:rFonts w:ascii="Avenir Next LT Pro Light" w:hAnsi="Avenir Next LT Pro Light"/>
          <w:color w:val="595959"/>
        </w:rPr>
        <w:t xml:space="preserve"> through experience, modularity, and visualization.</w:t>
      </w:r>
    </w:p>
    <w:p w14:paraId="25A742BB"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lastRenderedPageBreak/>
        <w:t>Margins</w:t>
      </w:r>
    </w:p>
    <w:p w14:paraId="1CB7C851"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 xml:space="preserve">Target gross margins: </w:t>
      </w:r>
      <w:r w:rsidRPr="00AC4ECC">
        <w:rPr>
          <w:rStyle w:val="Strong"/>
          <w:rFonts w:ascii="Avenir Next LT Pro Light" w:hAnsi="Avenir Next LT Pro Light"/>
          <w:color w:val="595959"/>
        </w:rPr>
        <w:t>50–65%</w:t>
      </w:r>
      <w:r w:rsidRPr="00AC4ECC">
        <w:rPr>
          <w:rFonts w:ascii="Avenir Next LT Pro Light" w:hAnsi="Avenir Next LT Pro Light"/>
          <w:color w:val="595959"/>
        </w:rPr>
        <w:t>.</w:t>
      </w:r>
    </w:p>
    <w:p w14:paraId="518C90BC" w14:textId="77777777" w:rsidR="00AC4ECC" w:rsidRPr="00AC4ECC" w:rsidRDefault="00AC4ECC">
      <w:pPr>
        <w:pStyle w:val="Heading3"/>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Cash Flow</w:t>
      </w:r>
    </w:p>
    <w:p w14:paraId="189956D0" w14:textId="77777777" w:rsidR="00AC4ECC" w:rsidRPr="00AC4ECC" w:rsidRDefault="00AC4ECC">
      <w:pPr>
        <w:numPr>
          <w:ilvl w:val="0"/>
          <w:numId w:val="204"/>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Order</w:t>
      </w:r>
      <w:r w:rsidRPr="00AC4ECC">
        <w:rPr>
          <w:rFonts w:ascii="Avenir Next LT Pro Light" w:eastAsia="Times New Roman" w:hAnsi="Avenir Next LT Pro Light"/>
          <w:color w:val="595959"/>
        </w:rPr>
        <w:noBreakHyphen/>
        <w:t>based manufacturing</w:t>
      </w:r>
    </w:p>
    <w:p w14:paraId="4DA42D39" w14:textId="77777777" w:rsidR="00AC4ECC" w:rsidRPr="00AC4ECC" w:rsidRDefault="00AC4ECC">
      <w:pPr>
        <w:numPr>
          <w:ilvl w:val="0"/>
          <w:numId w:val="204"/>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30–50% deposits before production</w:t>
      </w:r>
    </w:p>
    <w:p w14:paraId="2E67BE5F" w14:textId="77777777" w:rsidR="00AC4ECC" w:rsidRPr="00AC4ECC" w:rsidRDefault="00AC4ECC">
      <w:pPr>
        <w:numPr>
          <w:ilvl w:val="0"/>
          <w:numId w:val="204"/>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Low working capital requirements</w:t>
      </w:r>
    </w:p>
    <w:p w14:paraId="5CFF141B"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11. Start</w:t>
      </w:r>
      <w:r w:rsidRPr="00AC4ECC">
        <w:rPr>
          <w:rFonts w:ascii="Avenir Next LT Pro Light" w:eastAsia="Times New Roman" w:hAnsi="Avenir Next LT Pro Light"/>
          <w:color w:val="595959"/>
          <w:sz w:val="24"/>
        </w:rPr>
        <w:noBreakHyphen/>
        <w:t>Up Costs (Including Marketing)</w:t>
      </w:r>
    </w:p>
    <w:p w14:paraId="40B34898" w14:textId="77777777" w:rsidR="00AC4ECC" w:rsidRPr="00AC4ECC" w:rsidRDefault="00AC4ECC">
      <w:pPr>
        <w:pStyle w:val="NormalWeb"/>
        <w:rPr>
          <w:rFonts w:ascii="Avenir Next LT Pro Light" w:hAnsi="Avenir Next LT Pro Light"/>
          <w:color w:val="595959"/>
        </w:rPr>
      </w:pPr>
      <w:r w:rsidRPr="00AC4ECC">
        <w:rPr>
          <w:rStyle w:val="Strong"/>
          <w:rFonts w:ascii="Avenir Next LT Pro Light" w:hAnsi="Avenir Next LT Pro Light"/>
          <w:color w:val="595959"/>
        </w:rPr>
        <w:t>Total Estimated Start</w:t>
      </w:r>
      <w:r w:rsidRPr="00AC4ECC">
        <w:rPr>
          <w:rStyle w:val="Strong"/>
          <w:rFonts w:ascii="Avenir Next LT Pro Light" w:hAnsi="Avenir Next LT Pro Light"/>
          <w:color w:val="595959"/>
        </w:rPr>
        <w:noBreakHyphen/>
        <w:t>Up Cost:</w:t>
      </w:r>
      <w:r w:rsidRPr="00AC4ECC">
        <w:rPr>
          <w:rFonts w:ascii="Avenir Next LT Pro Light" w:hAnsi="Avenir Next LT Pro Light"/>
          <w:color w:val="595959"/>
        </w:rPr>
        <w:t xml:space="preserve"> </w:t>
      </w:r>
      <w:r w:rsidRPr="00AC4ECC">
        <w:rPr>
          <w:rStyle w:val="Strong"/>
          <w:rFonts w:ascii="Avenir Next LT Pro Light" w:hAnsi="Avenir Next LT Pro Light"/>
          <w:color w:val="595959"/>
        </w:rPr>
        <w:t>$55,000 – $85,000</w:t>
      </w:r>
    </w:p>
    <w:p w14:paraId="38F4C191"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Includes:</w:t>
      </w:r>
    </w:p>
    <w:p w14:paraId="20B2A30E" w14:textId="77777777" w:rsidR="00AC4ECC" w:rsidRPr="00AC4ECC" w:rsidRDefault="00AC4ECC">
      <w:pPr>
        <w:numPr>
          <w:ilvl w:val="0"/>
          <w:numId w:val="20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Legal &amp; insurance</w:t>
      </w:r>
    </w:p>
    <w:p w14:paraId="00261F97" w14:textId="77777777" w:rsidR="00AC4ECC" w:rsidRPr="00AC4ECC" w:rsidRDefault="00AC4ECC">
      <w:pPr>
        <w:numPr>
          <w:ilvl w:val="0"/>
          <w:numId w:val="20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Prototypes</w:t>
      </w:r>
    </w:p>
    <w:p w14:paraId="51968C9E" w14:textId="77777777" w:rsidR="00AC4ECC" w:rsidRPr="00AC4ECC" w:rsidRDefault="00AC4ECC">
      <w:pPr>
        <w:numPr>
          <w:ilvl w:val="0"/>
          <w:numId w:val="20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Workspace</w:t>
      </w:r>
    </w:p>
    <w:p w14:paraId="179D5C0C" w14:textId="77777777" w:rsidR="00AC4ECC" w:rsidRPr="00AC4ECC" w:rsidRDefault="00AC4ECC">
      <w:pPr>
        <w:numPr>
          <w:ilvl w:val="0"/>
          <w:numId w:val="20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Portal MVP</w:t>
      </w:r>
    </w:p>
    <w:p w14:paraId="0AE107A3" w14:textId="77777777" w:rsidR="00AC4ECC" w:rsidRPr="00AC4ECC" w:rsidRDefault="00AC4ECC">
      <w:pPr>
        <w:numPr>
          <w:ilvl w:val="0"/>
          <w:numId w:val="20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Visual assets &amp; exhibits</w:t>
      </w:r>
    </w:p>
    <w:p w14:paraId="75EEB26E" w14:textId="77777777" w:rsidR="00AC4ECC" w:rsidRPr="00AC4ECC" w:rsidRDefault="00AC4ECC">
      <w:pPr>
        <w:numPr>
          <w:ilvl w:val="0"/>
          <w:numId w:val="20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Marketing &amp; advertising</w:t>
      </w:r>
    </w:p>
    <w:p w14:paraId="61402B55" w14:textId="77777777" w:rsidR="00AC4ECC" w:rsidRPr="00AC4ECC" w:rsidRDefault="00AC4ECC">
      <w:pPr>
        <w:numPr>
          <w:ilvl w:val="0"/>
          <w:numId w:val="20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Equipment</w:t>
      </w:r>
    </w:p>
    <w:p w14:paraId="75CB4201" w14:textId="77777777" w:rsidR="00AC4ECC" w:rsidRPr="00AC4ECC" w:rsidRDefault="00AC4ECC">
      <w:pPr>
        <w:numPr>
          <w:ilvl w:val="0"/>
          <w:numId w:val="205"/>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Working capital buffer</w:t>
      </w:r>
    </w:p>
    <w:p w14:paraId="11B0104F"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12. Projected Profit &amp; Loss (Year 1)</w:t>
      </w:r>
    </w:p>
    <w:p w14:paraId="2A6E6890" w14:textId="77777777" w:rsidR="00AC4ECC" w:rsidRPr="00AC4ECC" w:rsidRDefault="00AC4ECC">
      <w:pPr>
        <w:numPr>
          <w:ilvl w:val="0"/>
          <w:numId w:val="206"/>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 xml:space="preserve">Revenue: </w:t>
      </w:r>
      <w:r w:rsidRPr="00AC4ECC">
        <w:rPr>
          <w:rStyle w:val="Strong"/>
          <w:rFonts w:ascii="Avenir Next LT Pro Light" w:eastAsia="Times New Roman" w:hAnsi="Avenir Next LT Pro Light"/>
          <w:color w:val="595959"/>
        </w:rPr>
        <w:t>$270,000</w:t>
      </w:r>
    </w:p>
    <w:p w14:paraId="68AE2930" w14:textId="77777777" w:rsidR="00AC4ECC" w:rsidRPr="00AC4ECC" w:rsidRDefault="00AC4ECC">
      <w:pPr>
        <w:numPr>
          <w:ilvl w:val="0"/>
          <w:numId w:val="206"/>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 xml:space="preserve">Gross Profit: </w:t>
      </w:r>
      <w:r w:rsidRPr="00AC4ECC">
        <w:rPr>
          <w:rStyle w:val="Strong"/>
          <w:rFonts w:ascii="Avenir Next LT Pro Light" w:eastAsia="Times New Roman" w:hAnsi="Avenir Next LT Pro Light"/>
          <w:color w:val="595959"/>
        </w:rPr>
        <w:t>$147,000</w:t>
      </w:r>
    </w:p>
    <w:p w14:paraId="7C6EFE36" w14:textId="77777777" w:rsidR="00AC4ECC" w:rsidRPr="00AC4ECC" w:rsidRDefault="00AC4ECC">
      <w:pPr>
        <w:numPr>
          <w:ilvl w:val="0"/>
          <w:numId w:val="206"/>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 xml:space="preserve">Operating Income: </w:t>
      </w:r>
      <w:r w:rsidRPr="00AC4ECC">
        <w:rPr>
          <w:rStyle w:val="Strong"/>
          <w:rFonts w:ascii="Avenir Next LT Pro Light" w:eastAsia="Times New Roman" w:hAnsi="Avenir Next LT Pro Light"/>
          <w:color w:val="595959"/>
        </w:rPr>
        <w:t>$62,000</w:t>
      </w:r>
    </w:p>
    <w:p w14:paraId="491B4D69" w14:textId="77777777" w:rsidR="00AC4ECC" w:rsidRPr="00AC4ECC" w:rsidRDefault="00AC4ECC">
      <w:pPr>
        <w:numPr>
          <w:ilvl w:val="0"/>
          <w:numId w:val="206"/>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 xml:space="preserve">Net Income: </w:t>
      </w:r>
      <w:r w:rsidRPr="00AC4ECC">
        <w:rPr>
          <w:rStyle w:val="Strong"/>
          <w:rFonts w:ascii="Avenir Next LT Pro Light" w:eastAsia="Times New Roman" w:hAnsi="Avenir Next LT Pro Light"/>
          <w:color w:val="595959"/>
        </w:rPr>
        <w:t>$49,600</w:t>
      </w:r>
    </w:p>
    <w:p w14:paraId="37758F49" w14:textId="77777777" w:rsidR="00AC4ECC" w:rsidRPr="00AC4ECC" w:rsidRDefault="00AC4ECC">
      <w:pPr>
        <w:numPr>
          <w:ilvl w:val="0"/>
          <w:numId w:val="206"/>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 xml:space="preserve">Net Margin: </w:t>
      </w:r>
      <w:r w:rsidRPr="00AC4ECC">
        <w:rPr>
          <w:rStyle w:val="Strong"/>
          <w:rFonts w:ascii="Avenir Next LT Pro Light" w:eastAsia="Times New Roman" w:hAnsi="Avenir Next LT Pro Light"/>
          <w:color w:val="595959"/>
        </w:rPr>
        <w:t>~18%</w:t>
      </w:r>
    </w:p>
    <w:p w14:paraId="3406AAB4" w14:textId="77777777" w:rsidR="00AC4ECC" w:rsidRPr="00AC4ECC" w:rsidRDefault="00AC4ECC">
      <w:pPr>
        <w:pStyle w:val="NormalWeb"/>
        <w:rPr>
          <w:rFonts w:ascii="Avenir Next LT Pro Light" w:hAnsi="Avenir Next LT Pro Light"/>
          <w:color w:val="595959"/>
        </w:rPr>
      </w:pPr>
      <w:proofErr w:type="gramStart"/>
      <w:r w:rsidRPr="00AC4ECC">
        <w:rPr>
          <w:rFonts w:ascii="Avenir Next LT Pro Light" w:hAnsi="Avenir Next LT Pro Light"/>
          <w:color w:val="595959"/>
        </w:rPr>
        <w:t>Break</w:t>
      </w:r>
      <w:r w:rsidRPr="00AC4ECC">
        <w:rPr>
          <w:rFonts w:ascii="Avenir Next LT Pro Light" w:hAnsi="Avenir Next LT Pro Light"/>
          <w:color w:val="595959"/>
        </w:rPr>
        <w:noBreakHyphen/>
        <w:t>even</w:t>
      </w:r>
      <w:proofErr w:type="gramEnd"/>
      <w:r w:rsidRPr="00AC4ECC">
        <w:rPr>
          <w:rFonts w:ascii="Avenir Next LT Pro Light" w:hAnsi="Avenir Next LT Pro Light"/>
          <w:color w:val="595959"/>
        </w:rPr>
        <w:t xml:space="preserve"> </w:t>
      </w:r>
      <w:proofErr w:type="gramStart"/>
      <w:r w:rsidRPr="00AC4ECC">
        <w:rPr>
          <w:rFonts w:ascii="Avenir Next LT Pro Light" w:hAnsi="Avenir Next LT Pro Light"/>
          <w:color w:val="595959"/>
        </w:rPr>
        <w:t>achieved at</w:t>
      </w:r>
      <w:proofErr w:type="gramEnd"/>
      <w:r w:rsidRPr="00AC4ECC">
        <w:rPr>
          <w:rFonts w:ascii="Avenir Next LT Pro Light" w:hAnsi="Avenir Next LT Pro Light"/>
          <w:color w:val="595959"/>
        </w:rPr>
        <w:t xml:space="preserve"> approximately </w:t>
      </w:r>
      <w:r w:rsidRPr="00AC4ECC">
        <w:rPr>
          <w:rStyle w:val="Strong"/>
          <w:rFonts w:ascii="Avenir Next LT Pro Light" w:hAnsi="Avenir Next LT Pro Light"/>
          <w:color w:val="595959"/>
        </w:rPr>
        <w:t>2 orders per month</w:t>
      </w:r>
      <w:r w:rsidRPr="00AC4ECC">
        <w:rPr>
          <w:rFonts w:ascii="Avenir Next LT Pro Light" w:hAnsi="Avenir Next LT Pro Light"/>
          <w:color w:val="595959"/>
        </w:rPr>
        <w:t>.</w:t>
      </w:r>
    </w:p>
    <w:p w14:paraId="7ECF844B"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t>13. Risk &amp; Mitigation</w:t>
      </w:r>
    </w:p>
    <w:p w14:paraId="7A132754"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Risks are controlled through:</w:t>
      </w:r>
    </w:p>
    <w:p w14:paraId="4BD8CBE8" w14:textId="77777777" w:rsidR="00AC4ECC" w:rsidRPr="00AC4ECC" w:rsidRDefault="00AC4ECC">
      <w:pPr>
        <w:numPr>
          <w:ilvl w:val="0"/>
          <w:numId w:val="20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Deposits and order</w:t>
      </w:r>
      <w:r w:rsidRPr="00AC4ECC">
        <w:rPr>
          <w:rFonts w:ascii="Avenir Next LT Pro Light" w:eastAsia="Times New Roman" w:hAnsi="Avenir Next LT Pro Light"/>
          <w:color w:val="595959"/>
        </w:rPr>
        <w:noBreakHyphen/>
        <w:t>based production</w:t>
      </w:r>
    </w:p>
    <w:p w14:paraId="57137000" w14:textId="77777777" w:rsidR="00AC4ECC" w:rsidRPr="00AC4ECC" w:rsidRDefault="00AC4ECC">
      <w:pPr>
        <w:numPr>
          <w:ilvl w:val="0"/>
          <w:numId w:val="20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Modular standardization</w:t>
      </w:r>
    </w:p>
    <w:p w14:paraId="1FBC9F59" w14:textId="77777777" w:rsidR="00AC4ECC" w:rsidRPr="00AC4ECC" w:rsidRDefault="00AC4ECC">
      <w:pPr>
        <w:numPr>
          <w:ilvl w:val="0"/>
          <w:numId w:val="20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Phased technology development</w:t>
      </w:r>
    </w:p>
    <w:p w14:paraId="2239C9AA" w14:textId="77777777" w:rsidR="00AC4ECC" w:rsidRPr="00AC4ECC" w:rsidRDefault="00AC4ECC">
      <w:pPr>
        <w:numPr>
          <w:ilvl w:val="0"/>
          <w:numId w:val="20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Partner</w:t>
      </w:r>
      <w:r w:rsidRPr="00AC4ECC">
        <w:rPr>
          <w:rFonts w:ascii="Avenir Next LT Pro Light" w:eastAsia="Times New Roman" w:hAnsi="Avenir Next LT Pro Light"/>
          <w:color w:val="595959"/>
        </w:rPr>
        <w:noBreakHyphen/>
        <w:t>assumed financing risk</w:t>
      </w:r>
    </w:p>
    <w:p w14:paraId="1DFA384E" w14:textId="77777777" w:rsidR="00AC4ECC" w:rsidRPr="00AC4ECC" w:rsidRDefault="00AC4ECC">
      <w:pPr>
        <w:numPr>
          <w:ilvl w:val="0"/>
          <w:numId w:val="207"/>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Reuse of physical assets</w:t>
      </w:r>
    </w:p>
    <w:p w14:paraId="234ECEFF" w14:textId="77777777" w:rsidR="00AC4ECC" w:rsidRPr="00AC4ECC" w:rsidRDefault="00AC4ECC">
      <w:pPr>
        <w:pStyle w:val="Heading2"/>
        <w:rPr>
          <w:rFonts w:ascii="Avenir Next LT Pro Light" w:eastAsia="Times New Roman" w:hAnsi="Avenir Next LT Pro Light"/>
          <w:color w:val="595959"/>
          <w:sz w:val="24"/>
        </w:rPr>
      </w:pPr>
      <w:r w:rsidRPr="00AC4ECC">
        <w:rPr>
          <w:rFonts w:ascii="Avenir Next LT Pro Light" w:eastAsia="Times New Roman" w:hAnsi="Avenir Next LT Pro Light"/>
          <w:color w:val="595959"/>
          <w:sz w:val="24"/>
        </w:rPr>
        <w:lastRenderedPageBreak/>
        <w:t>14. Appendix</w:t>
      </w:r>
    </w:p>
    <w:p w14:paraId="2167CB21" w14:textId="77777777" w:rsidR="00AC4ECC" w:rsidRPr="00AC4ECC" w:rsidRDefault="00AC4ECC">
      <w:pPr>
        <w:pStyle w:val="NormalWeb"/>
        <w:rPr>
          <w:rFonts w:ascii="Avenir Next LT Pro Light" w:hAnsi="Avenir Next LT Pro Light"/>
          <w:color w:val="595959"/>
        </w:rPr>
      </w:pPr>
      <w:r w:rsidRPr="00AC4ECC">
        <w:rPr>
          <w:rFonts w:ascii="Avenir Next LT Pro Light" w:hAnsi="Avenir Next LT Pro Light"/>
          <w:color w:val="595959"/>
        </w:rPr>
        <w:t>Includes:</w:t>
      </w:r>
    </w:p>
    <w:p w14:paraId="25E87733" w14:textId="77777777" w:rsidR="00AC4ECC" w:rsidRPr="00AC4ECC" w:rsidRDefault="00AC4ECC">
      <w:pPr>
        <w:numPr>
          <w:ilvl w:val="0"/>
          <w:numId w:val="20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Key assumptions</w:t>
      </w:r>
    </w:p>
    <w:p w14:paraId="62319A92" w14:textId="77777777" w:rsidR="00AC4ECC" w:rsidRPr="00AC4ECC" w:rsidRDefault="00AC4ECC">
      <w:pPr>
        <w:numPr>
          <w:ilvl w:val="0"/>
          <w:numId w:val="20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Start</w:t>
      </w:r>
      <w:r w:rsidRPr="00AC4ECC">
        <w:rPr>
          <w:rFonts w:ascii="Avenir Next LT Pro Light" w:eastAsia="Times New Roman" w:hAnsi="Avenir Next LT Pro Light"/>
          <w:color w:val="595959"/>
        </w:rPr>
        <w:noBreakHyphen/>
        <w:t>up cost tables</w:t>
      </w:r>
    </w:p>
    <w:p w14:paraId="2403B1FA" w14:textId="77777777" w:rsidR="00AC4ECC" w:rsidRPr="00AC4ECC" w:rsidRDefault="00AC4ECC">
      <w:pPr>
        <w:numPr>
          <w:ilvl w:val="0"/>
          <w:numId w:val="20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P\&amp;L summary</w:t>
      </w:r>
    </w:p>
    <w:p w14:paraId="3CCF7C9E" w14:textId="77777777" w:rsidR="00AC4ECC" w:rsidRPr="00AC4ECC" w:rsidRDefault="00AC4ECC">
      <w:pPr>
        <w:numPr>
          <w:ilvl w:val="0"/>
          <w:numId w:val="20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Break</w:t>
      </w:r>
      <w:r w:rsidRPr="00AC4ECC">
        <w:rPr>
          <w:rFonts w:ascii="Avenir Next LT Pro Light" w:eastAsia="Times New Roman" w:hAnsi="Avenir Next LT Pro Light"/>
          <w:color w:val="595959"/>
        </w:rPr>
        <w:noBreakHyphen/>
        <w:t>even analysis</w:t>
      </w:r>
    </w:p>
    <w:p w14:paraId="7EEC8718" w14:textId="77777777" w:rsidR="00AC4ECC" w:rsidRPr="00AC4ECC" w:rsidRDefault="00AC4ECC">
      <w:pPr>
        <w:numPr>
          <w:ilvl w:val="0"/>
          <w:numId w:val="20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Operating milestones</w:t>
      </w:r>
    </w:p>
    <w:p w14:paraId="5307B1C8" w14:textId="77777777" w:rsidR="00AC4ECC" w:rsidRPr="00AC4ECC" w:rsidRDefault="00AC4ECC">
      <w:pPr>
        <w:numPr>
          <w:ilvl w:val="0"/>
          <w:numId w:val="20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Risk tables</w:t>
      </w:r>
    </w:p>
    <w:p w14:paraId="693C2E7B" w14:textId="77777777" w:rsidR="00AC4ECC" w:rsidRPr="00AC4ECC" w:rsidRDefault="00AC4ECC">
      <w:pPr>
        <w:numPr>
          <w:ilvl w:val="0"/>
          <w:numId w:val="20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Glossary</w:t>
      </w:r>
    </w:p>
    <w:p w14:paraId="44D002F2" w14:textId="77777777" w:rsidR="00AC4ECC" w:rsidRPr="00AC4ECC" w:rsidRDefault="00AC4ECC">
      <w:pPr>
        <w:numPr>
          <w:ilvl w:val="0"/>
          <w:numId w:val="208"/>
        </w:numPr>
        <w:spacing w:before="100" w:beforeAutospacing="1" w:after="100" w:afterAutospacing="1" w:line="240" w:lineRule="auto"/>
        <w:rPr>
          <w:rFonts w:ascii="Avenir Next LT Pro Light" w:eastAsia="Times New Roman" w:hAnsi="Avenir Next LT Pro Light"/>
          <w:color w:val="595959"/>
        </w:rPr>
      </w:pPr>
      <w:r w:rsidRPr="00AC4ECC">
        <w:rPr>
          <w:rFonts w:ascii="Avenir Next LT Pro Light" w:eastAsia="Times New Roman" w:hAnsi="Avenir Next LT Pro Light"/>
          <w:color w:val="595959"/>
        </w:rPr>
        <w:t>Use of funds</w:t>
      </w:r>
    </w:p>
    <w:p w14:paraId="16C17497" w14:textId="6F60594E" w:rsidR="00DD13E6" w:rsidRPr="00DD13E6" w:rsidRDefault="00DD13E6" w:rsidP="00DD13E6">
      <w:pPr>
        <w:spacing w:before="100" w:beforeAutospacing="1" w:after="100" w:afterAutospacing="1" w:line="240" w:lineRule="auto"/>
        <w:ind w:left="360"/>
        <w:rPr>
          <w:rFonts w:ascii="Avenir Next LT Pro Light" w:eastAsia="Times New Roman" w:hAnsi="Avenir Next LT Pro Light"/>
          <w:color w:val="595959"/>
          <w:szCs w:val="24"/>
        </w:rPr>
      </w:pPr>
    </w:p>
    <w:p w14:paraId="16A295A2" w14:textId="77777777" w:rsidR="00DD13E6" w:rsidRPr="00DD13E6" w:rsidRDefault="00DD13E6">
      <w:pPr>
        <w:pStyle w:val="Heading1"/>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How to Get Started on Start</w:t>
      </w:r>
      <w:r w:rsidRPr="00DD13E6">
        <w:rPr>
          <w:rFonts w:ascii="Avenir Next LT Pro Light" w:eastAsia="Times New Roman" w:hAnsi="Avenir Next LT Pro Light"/>
          <w:color w:val="595959"/>
          <w:sz w:val="24"/>
        </w:rPr>
        <w:noBreakHyphen/>
        <w:t>Up Costs</w:t>
      </w:r>
    </w:p>
    <w:p w14:paraId="765313FB" w14:textId="77777777" w:rsidR="00DD13E6" w:rsidRPr="00DD13E6" w:rsidRDefault="00DD13E6">
      <w:pPr>
        <w:pStyle w:val="NormalWeb"/>
        <w:rPr>
          <w:rFonts w:ascii="Avenir Next LT Pro Light" w:hAnsi="Avenir Next LT Pro Light"/>
          <w:color w:val="595959"/>
        </w:rPr>
      </w:pPr>
      <w:r w:rsidRPr="00DD13E6">
        <w:rPr>
          <w:rStyle w:val="Emphasis"/>
          <w:rFonts w:ascii="Avenir Next LT Pro Light" w:hAnsi="Avenir Next LT Pro Light"/>
          <w:color w:val="595959"/>
        </w:rPr>
        <w:t>(Implementation Guidance for Launch Phase)</w:t>
      </w:r>
    </w:p>
    <w:p w14:paraId="6C3283DC"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 xml:space="preserve">This section explains </w:t>
      </w:r>
      <w:r w:rsidRPr="00DD13E6">
        <w:rPr>
          <w:rStyle w:val="Strong"/>
          <w:rFonts w:ascii="Avenir Next LT Pro Light" w:hAnsi="Avenir Next LT Pro Light"/>
          <w:color w:val="595959"/>
        </w:rPr>
        <w:t>how Dreamscape converts estimated start</w:t>
      </w:r>
      <w:r w:rsidRPr="00DD13E6">
        <w:rPr>
          <w:rStyle w:val="Strong"/>
          <w:rFonts w:ascii="Avenir Next LT Pro Light" w:hAnsi="Avenir Next LT Pro Light"/>
          <w:color w:val="595959"/>
        </w:rPr>
        <w:noBreakHyphen/>
        <w:t>up costs into a practical launch sequence</w:t>
      </w:r>
      <w:r w:rsidRPr="00DD13E6">
        <w:rPr>
          <w:rFonts w:ascii="Avenir Next LT Pro Light" w:hAnsi="Avenir Next LT Pro Light"/>
          <w:color w:val="595959"/>
        </w:rPr>
        <w:t>, ensuring capital is deployed efficiently and only when required.</w:t>
      </w:r>
    </w:p>
    <w:p w14:paraId="68F97C8A" w14:textId="77777777" w:rsidR="00DD13E6" w:rsidRPr="00DD13E6" w:rsidRDefault="00DD13E6">
      <w:pPr>
        <w:pStyle w:val="Heading3"/>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Step 1: Secure Legal &amp; Financial Foundation (Month 1)</w:t>
      </w:r>
    </w:p>
    <w:p w14:paraId="462BB072"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 xml:space="preserve">The </w:t>
      </w:r>
      <w:proofErr w:type="gramStart"/>
      <w:r w:rsidRPr="00DD13E6">
        <w:rPr>
          <w:rFonts w:ascii="Avenir Next LT Pro Light" w:hAnsi="Avenir Next LT Pro Light"/>
          <w:color w:val="595959"/>
        </w:rPr>
        <w:t>first priority</w:t>
      </w:r>
      <w:proofErr w:type="gramEnd"/>
      <w:r w:rsidRPr="00DD13E6">
        <w:rPr>
          <w:rFonts w:ascii="Avenir Next LT Pro Light" w:hAnsi="Avenir Next LT Pro Light"/>
          <w:color w:val="595959"/>
        </w:rPr>
        <w:t xml:space="preserve"> is establishing the legal and financial framework required to transact business. This includes company formation, business banking, insurance coverage, and basic accounting systems. These steps enable Dreamscape to sign contracts, collect deposits, engage partners, and protect the business from liability before any physical or technological assets are deployed.</w:t>
      </w:r>
    </w:p>
    <w:p w14:paraId="151CD7FD"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Capital allocated at this stage is limited to compliance, protection, and operational readiness.</w:t>
      </w:r>
    </w:p>
    <w:p w14:paraId="0E96BED5" w14:textId="77777777" w:rsidR="00DD13E6" w:rsidRPr="00DD13E6" w:rsidRDefault="00DD13E6">
      <w:pPr>
        <w:pStyle w:val="Heading3"/>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Step 2: Build Physical Proof Before Scaling (Month 2)</w:t>
      </w:r>
    </w:p>
    <w:p w14:paraId="4823B484"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 xml:space="preserve">Once the legal foundation is in place, Dreamscape allocates capital to </w:t>
      </w:r>
      <w:r w:rsidRPr="00DD13E6">
        <w:rPr>
          <w:rStyle w:val="Strong"/>
          <w:rFonts w:ascii="Avenir Next LT Pro Light" w:hAnsi="Avenir Next LT Pro Light"/>
          <w:color w:val="595959"/>
        </w:rPr>
        <w:t>two flagship prototypes</w:t>
      </w:r>
      <w:r w:rsidRPr="00DD13E6">
        <w:rPr>
          <w:rFonts w:ascii="Avenir Next LT Pro Light" w:hAnsi="Avenir Next LT Pro Light"/>
          <w:color w:val="595959"/>
        </w:rPr>
        <w:t>:</w:t>
      </w:r>
    </w:p>
    <w:p w14:paraId="1CD0FC34" w14:textId="77777777" w:rsidR="00DD13E6" w:rsidRPr="00DD13E6" w:rsidRDefault="00DD13E6">
      <w:pPr>
        <w:numPr>
          <w:ilvl w:val="0"/>
          <w:numId w:val="209"/>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 xml:space="preserve">One </w:t>
      </w:r>
      <w:r w:rsidRPr="00DD13E6">
        <w:rPr>
          <w:rStyle w:val="Strong"/>
          <w:rFonts w:ascii="Avenir Next LT Pro Light" w:eastAsia="Times New Roman" w:hAnsi="Avenir Next LT Pro Light"/>
          <w:color w:val="595959"/>
        </w:rPr>
        <w:t>signature statement piece</w:t>
      </w:r>
      <w:r w:rsidRPr="00DD13E6">
        <w:rPr>
          <w:rFonts w:ascii="Avenir Next LT Pro Light" w:eastAsia="Times New Roman" w:hAnsi="Avenir Next LT Pro Light"/>
          <w:color w:val="595959"/>
        </w:rPr>
        <w:t xml:space="preserve"> demonstrating premium, themed design</w:t>
      </w:r>
    </w:p>
    <w:p w14:paraId="18681EF9" w14:textId="77777777" w:rsidR="00DD13E6" w:rsidRPr="00DD13E6" w:rsidRDefault="00DD13E6">
      <w:pPr>
        <w:numPr>
          <w:ilvl w:val="0"/>
          <w:numId w:val="209"/>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 xml:space="preserve">One </w:t>
      </w:r>
      <w:r w:rsidRPr="00DD13E6">
        <w:rPr>
          <w:rStyle w:val="Strong"/>
          <w:rFonts w:ascii="Avenir Next LT Pro Light" w:eastAsia="Times New Roman" w:hAnsi="Avenir Next LT Pro Light"/>
          <w:color w:val="595959"/>
        </w:rPr>
        <w:t>modular proof object</w:t>
      </w:r>
      <w:r w:rsidRPr="00DD13E6">
        <w:rPr>
          <w:rFonts w:ascii="Avenir Next LT Pro Light" w:eastAsia="Times New Roman" w:hAnsi="Avenir Next LT Pro Light"/>
          <w:color w:val="595959"/>
        </w:rPr>
        <w:t xml:space="preserve"> demonstrating interchangeability</w:t>
      </w:r>
    </w:p>
    <w:p w14:paraId="6D790641"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These prototypes are not speculative inventory. They function as:</w:t>
      </w:r>
    </w:p>
    <w:p w14:paraId="56F1D69C" w14:textId="77777777" w:rsidR="00DD13E6" w:rsidRPr="00DD13E6" w:rsidRDefault="00DD13E6">
      <w:pPr>
        <w:numPr>
          <w:ilvl w:val="0"/>
          <w:numId w:val="210"/>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lastRenderedPageBreak/>
        <w:t>Sales demos</w:t>
      </w:r>
    </w:p>
    <w:p w14:paraId="16C30733" w14:textId="77777777" w:rsidR="00DD13E6" w:rsidRPr="00DD13E6" w:rsidRDefault="00DD13E6">
      <w:pPr>
        <w:numPr>
          <w:ilvl w:val="0"/>
          <w:numId w:val="210"/>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Exhibit centerpieces</w:t>
      </w:r>
    </w:p>
    <w:p w14:paraId="52F7F1EA" w14:textId="77777777" w:rsidR="00DD13E6" w:rsidRPr="00DD13E6" w:rsidRDefault="00DD13E6">
      <w:pPr>
        <w:numPr>
          <w:ilvl w:val="0"/>
          <w:numId w:val="210"/>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Photography and marketing assets</w:t>
      </w:r>
    </w:p>
    <w:p w14:paraId="0D08754D" w14:textId="77777777" w:rsidR="00DD13E6" w:rsidRPr="00DD13E6" w:rsidRDefault="00DD13E6">
      <w:pPr>
        <w:numPr>
          <w:ilvl w:val="0"/>
          <w:numId w:val="210"/>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Reusable rental or staging assets</w:t>
      </w:r>
    </w:p>
    <w:p w14:paraId="1888D5E7"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This step converts concept into tangible proof, reducing risk before further spending.</w:t>
      </w:r>
    </w:p>
    <w:p w14:paraId="5482CAF8" w14:textId="77777777" w:rsidR="00DD13E6" w:rsidRPr="00DD13E6" w:rsidRDefault="00DD13E6">
      <w:pPr>
        <w:pStyle w:val="Heading3"/>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Step 3: Establish a Small Control Space (Month 1–2)</w:t>
      </w:r>
    </w:p>
    <w:p w14:paraId="38B173F2"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 xml:space="preserve">Dreamscape secures a </w:t>
      </w:r>
      <w:r w:rsidRPr="00DD13E6">
        <w:rPr>
          <w:rStyle w:val="Strong"/>
          <w:rFonts w:ascii="Avenir Next LT Pro Light" w:hAnsi="Avenir Next LT Pro Light"/>
          <w:color w:val="595959"/>
        </w:rPr>
        <w:t>small workshop, shared studio, or warehouse corner</w:t>
      </w:r>
      <w:r w:rsidRPr="00DD13E6">
        <w:rPr>
          <w:rFonts w:ascii="Avenir Next LT Pro Light" w:hAnsi="Avenir Next LT Pro Light"/>
          <w:color w:val="595959"/>
        </w:rPr>
        <w:t>—not a retail showroom. This space supports:</w:t>
      </w:r>
    </w:p>
    <w:p w14:paraId="0AB9DB51" w14:textId="77777777" w:rsidR="00DD13E6" w:rsidRPr="00DD13E6" w:rsidRDefault="00DD13E6">
      <w:pPr>
        <w:numPr>
          <w:ilvl w:val="0"/>
          <w:numId w:val="211"/>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Prototype storage</w:t>
      </w:r>
    </w:p>
    <w:p w14:paraId="171F6215" w14:textId="77777777" w:rsidR="00DD13E6" w:rsidRPr="00DD13E6" w:rsidRDefault="00DD13E6">
      <w:pPr>
        <w:numPr>
          <w:ilvl w:val="0"/>
          <w:numId w:val="211"/>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Staging and photography</w:t>
      </w:r>
    </w:p>
    <w:p w14:paraId="2A028730" w14:textId="77777777" w:rsidR="00DD13E6" w:rsidRPr="00DD13E6" w:rsidRDefault="00DD13E6">
      <w:pPr>
        <w:numPr>
          <w:ilvl w:val="0"/>
          <w:numId w:val="211"/>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Private demos and partner meetings</w:t>
      </w:r>
    </w:p>
    <w:p w14:paraId="3E0901D2"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This avoids long</w:t>
      </w:r>
      <w:r w:rsidRPr="00DD13E6">
        <w:rPr>
          <w:rFonts w:ascii="Avenir Next LT Pro Light" w:hAnsi="Avenir Next LT Pro Light"/>
          <w:color w:val="595959"/>
        </w:rPr>
        <w:noBreakHyphen/>
        <w:t>term lease risk while providing operational control.</w:t>
      </w:r>
    </w:p>
    <w:p w14:paraId="7A97B6C4" w14:textId="77777777" w:rsidR="00DD13E6" w:rsidRPr="00DD13E6" w:rsidRDefault="00DD13E6">
      <w:pPr>
        <w:pStyle w:val="Heading3"/>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Step 4: Develop the Portal MVP (Month 2–3)</w:t>
      </w:r>
    </w:p>
    <w:p w14:paraId="294B8978"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 xml:space="preserve">With physical proof established, Dreamscape invests in a </w:t>
      </w:r>
      <w:r w:rsidRPr="00DD13E6">
        <w:rPr>
          <w:rStyle w:val="Strong"/>
          <w:rFonts w:ascii="Avenir Next LT Pro Light" w:hAnsi="Avenir Next LT Pro Light"/>
          <w:color w:val="595959"/>
        </w:rPr>
        <w:t>lean portal MVP</w:t>
      </w:r>
      <w:r w:rsidRPr="00DD13E6">
        <w:rPr>
          <w:rFonts w:ascii="Avenir Next LT Pro Light" w:hAnsi="Avenir Next LT Pro Light"/>
          <w:color w:val="595959"/>
        </w:rPr>
        <w:t xml:space="preserve"> focused on:</w:t>
      </w:r>
    </w:p>
    <w:p w14:paraId="51E59BA1" w14:textId="77777777" w:rsidR="00DD13E6" w:rsidRPr="00DD13E6" w:rsidRDefault="00DD13E6">
      <w:pPr>
        <w:numPr>
          <w:ilvl w:val="0"/>
          <w:numId w:val="212"/>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Visualization</w:t>
      </w:r>
    </w:p>
    <w:p w14:paraId="709063ED" w14:textId="77777777" w:rsidR="00DD13E6" w:rsidRPr="00DD13E6" w:rsidRDefault="00DD13E6">
      <w:pPr>
        <w:numPr>
          <w:ilvl w:val="0"/>
          <w:numId w:val="212"/>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Modular selection</w:t>
      </w:r>
    </w:p>
    <w:p w14:paraId="6E565F46" w14:textId="77777777" w:rsidR="00DD13E6" w:rsidRPr="00DD13E6" w:rsidRDefault="00DD13E6">
      <w:pPr>
        <w:numPr>
          <w:ilvl w:val="0"/>
          <w:numId w:val="212"/>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Pricing output</w:t>
      </w:r>
    </w:p>
    <w:p w14:paraId="0291FB17" w14:textId="77777777" w:rsidR="00DD13E6" w:rsidRPr="00DD13E6" w:rsidRDefault="00DD13E6">
      <w:pPr>
        <w:numPr>
          <w:ilvl w:val="0"/>
          <w:numId w:val="212"/>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Design approval</w:t>
      </w:r>
    </w:p>
    <w:p w14:paraId="355A622B" w14:textId="77777777" w:rsidR="00DD13E6" w:rsidRPr="00DD13E6" w:rsidRDefault="00DD13E6">
      <w:pPr>
        <w:numPr>
          <w:ilvl w:val="0"/>
          <w:numId w:val="212"/>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Deposit trigger</w:t>
      </w:r>
    </w:p>
    <w:p w14:paraId="6774EA08"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 xml:space="preserve">The portal is built as a </w:t>
      </w:r>
      <w:r w:rsidRPr="00DD13E6">
        <w:rPr>
          <w:rStyle w:val="Strong"/>
          <w:rFonts w:ascii="Avenir Next LT Pro Light" w:hAnsi="Avenir Next LT Pro Light"/>
          <w:color w:val="595959"/>
        </w:rPr>
        <w:t>sales and confidence tool</w:t>
      </w:r>
      <w:r w:rsidRPr="00DD13E6">
        <w:rPr>
          <w:rFonts w:ascii="Avenir Next LT Pro Light" w:hAnsi="Avenir Next LT Pro Light"/>
          <w:color w:val="595959"/>
        </w:rPr>
        <w:t>, not a full AI platform. Advanced features are intentionally deferred until revenue validates expansion.</w:t>
      </w:r>
    </w:p>
    <w:p w14:paraId="0B4320A8" w14:textId="77777777" w:rsidR="00DD13E6" w:rsidRPr="00DD13E6" w:rsidRDefault="00DD13E6">
      <w:pPr>
        <w:pStyle w:val="Heading3"/>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Step 5: Deploy Marketing Assets (Month 1–3)</w:t>
      </w:r>
    </w:p>
    <w:p w14:paraId="29488827"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Marketing spend is activated only after physical proof exists. Capital is used for:</w:t>
      </w:r>
    </w:p>
    <w:p w14:paraId="5E9BFFB5" w14:textId="77777777" w:rsidR="00DD13E6" w:rsidRPr="00DD13E6" w:rsidRDefault="00DD13E6">
      <w:pPr>
        <w:numPr>
          <w:ilvl w:val="0"/>
          <w:numId w:val="213"/>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Professional photography and video</w:t>
      </w:r>
    </w:p>
    <w:p w14:paraId="21AD9DCB" w14:textId="77777777" w:rsidR="00DD13E6" w:rsidRPr="00DD13E6" w:rsidRDefault="00DD13E6">
      <w:pPr>
        <w:numPr>
          <w:ilvl w:val="0"/>
          <w:numId w:val="213"/>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Exhibit materials</w:t>
      </w:r>
    </w:p>
    <w:p w14:paraId="1C8B42D3" w14:textId="77777777" w:rsidR="00DD13E6" w:rsidRPr="00DD13E6" w:rsidRDefault="00DD13E6">
      <w:pPr>
        <w:numPr>
          <w:ilvl w:val="0"/>
          <w:numId w:val="213"/>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Controlled digital presence</w:t>
      </w:r>
    </w:p>
    <w:p w14:paraId="258F5678"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Marketing is belief</w:t>
      </w:r>
      <w:r w:rsidRPr="00DD13E6">
        <w:rPr>
          <w:rFonts w:ascii="Avenir Next LT Pro Light" w:hAnsi="Avenir Next LT Pro Light"/>
          <w:color w:val="595959"/>
        </w:rPr>
        <w:noBreakHyphen/>
        <w:t>driven, not traffic</w:t>
      </w:r>
      <w:r w:rsidRPr="00DD13E6">
        <w:rPr>
          <w:rFonts w:ascii="Avenir Next LT Pro Light" w:hAnsi="Avenir Next LT Pro Light"/>
          <w:color w:val="595959"/>
        </w:rPr>
        <w:noBreakHyphen/>
        <w:t>driven, ensuring spending supports conversion rather than visibility alone.</w:t>
      </w:r>
    </w:p>
    <w:p w14:paraId="06F50DD1" w14:textId="77777777" w:rsidR="00DD13E6" w:rsidRPr="00DD13E6" w:rsidRDefault="00DD13E6">
      <w:pPr>
        <w:pStyle w:val="Heading3"/>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lastRenderedPageBreak/>
        <w:t>Step 6: Maintain a Working Capital Buffer</w:t>
      </w:r>
    </w:p>
    <w:p w14:paraId="021FC4B3"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A working capital reserve is held to manage timing gaps between deposits, production expenses, and delivery. This buffer prevents operational strain and ensures Dreamscape does not rely on emergency financing during early operations.</w:t>
      </w:r>
    </w:p>
    <w:p w14:paraId="17C9BC3B" w14:textId="77777777" w:rsidR="00DD13E6" w:rsidRPr="00DD13E6" w:rsidRDefault="00DD13E6">
      <w:pPr>
        <w:pStyle w:val="Heading3"/>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Start</w:t>
      </w:r>
      <w:r w:rsidRPr="00DD13E6">
        <w:rPr>
          <w:rFonts w:ascii="Avenir Next LT Pro Light" w:eastAsia="Times New Roman" w:hAnsi="Avenir Next LT Pro Light"/>
          <w:color w:val="595959"/>
          <w:sz w:val="24"/>
        </w:rPr>
        <w:noBreakHyphen/>
        <w:t>Up Cost Execution Principle</w:t>
      </w:r>
    </w:p>
    <w:p w14:paraId="3146D590" w14:textId="77777777" w:rsidR="00DD13E6" w:rsidRPr="00DD13E6" w:rsidRDefault="00DD13E6">
      <w:pPr>
        <w:pStyle w:val="NormalWeb"/>
        <w:divId w:val="559052980"/>
        <w:rPr>
          <w:rFonts w:ascii="Avenir Next LT Pro Light" w:hAnsi="Avenir Next LT Pro Light"/>
          <w:color w:val="595959"/>
        </w:rPr>
      </w:pPr>
      <w:r w:rsidRPr="00DD13E6">
        <w:rPr>
          <w:rStyle w:val="Strong"/>
          <w:rFonts w:ascii="Avenir Next LT Pro Light" w:hAnsi="Avenir Next LT Pro Light"/>
          <w:color w:val="595959"/>
        </w:rPr>
        <w:t xml:space="preserve">Dreamscape spends capital only when each prior layer is validated—legal </w:t>
      </w:r>
      <w:r w:rsidRPr="00DD13E6">
        <w:rPr>
          <w:rStyle w:val="Strong"/>
          <w:rFonts w:ascii="Arial" w:hAnsi="Arial" w:cs="Arial"/>
          <w:color w:val="595959"/>
        </w:rPr>
        <w:t>→</w:t>
      </w:r>
      <w:r w:rsidRPr="00DD13E6">
        <w:rPr>
          <w:rStyle w:val="Strong"/>
          <w:rFonts w:ascii="Avenir Next LT Pro Light" w:hAnsi="Avenir Next LT Pro Light"/>
          <w:color w:val="595959"/>
        </w:rPr>
        <w:t xml:space="preserve"> proof </w:t>
      </w:r>
      <w:r w:rsidRPr="00DD13E6">
        <w:rPr>
          <w:rStyle w:val="Strong"/>
          <w:rFonts w:ascii="Arial" w:hAnsi="Arial" w:cs="Arial"/>
          <w:color w:val="595959"/>
        </w:rPr>
        <w:t>→</w:t>
      </w:r>
      <w:r w:rsidRPr="00DD13E6">
        <w:rPr>
          <w:rStyle w:val="Strong"/>
          <w:rFonts w:ascii="Avenir Next LT Pro Light" w:hAnsi="Avenir Next LT Pro Light"/>
          <w:color w:val="595959"/>
        </w:rPr>
        <w:t xml:space="preserve"> control </w:t>
      </w:r>
      <w:r w:rsidRPr="00DD13E6">
        <w:rPr>
          <w:rStyle w:val="Strong"/>
          <w:rFonts w:ascii="Arial" w:hAnsi="Arial" w:cs="Arial"/>
          <w:color w:val="595959"/>
        </w:rPr>
        <w:t>→</w:t>
      </w:r>
      <w:r w:rsidRPr="00DD13E6">
        <w:rPr>
          <w:rStyle w:val="Strong"/>
          <w:rFonts w:ascii="Avenir Next LT Pro Light" w:hAnsi="Avenir Next LT Pro Light"/>
          <w:color w:val="595959"/>
        </w:rPr>
        <w:t xml:space="preserve"> conversion </w:t>
      </w:r>
      <w:r w:rsidRPr="00DD13E6">
        <w:rPr>
          <w:rStyle w:val="Strong"/>
          <w:rFonts w:ascii="Arial" w:hAnsi="Arial" w:cs="Arial"/>
          <w:color w:val="595959"/>
        </w:rPr>
        <w:t>→</w:t>
      </w:r>
      <w:r w:rsidRPr="00DD13E6">
        <w:rPr>
          <w:rStyle w:val="Strong"/>
          <w:rFonts w:ascii="Avenir Next LT Pro Light" w:hAnsi="Avenir Next LT Pro Light"/>
          <w:color w:val="595959"/>
        </w:rPr>
        <w:t xml:space="preserve"> scale.</w:t>
      </w:r>
    </w:p>
    <w:p w14:paraId="057BD3A7"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This approach minimizes risk, preserves flexibility, and protects ownership value.</w:t>
      </w:r>
    </w:p>
    <w:p w14:paraId="7A735514" w14:textId="77777777" w:rsidR="00DD13E6" w:rsidRPr="00DD13E6" w:rsidRDefault="00DD13E6">
      <w:pPr>
        <w:pStyle w:val="Heading1"/>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How to Get Started on Projected Loss Mitigation</w:t>
      </w:r>
    </w:p>
    <w:p w14:paraId="3593CEF0" w14:textId="77777777" w:rsidR="00DD13E6" w:rsidRPr="00DD13E6" w:rsidRDefault="00DD13E6">
      <w:pPr>
        <w:pStyle w:val="NormalWeb"/>
        <w:rPr>
          <w:rFonts w:ascii="Avenir Next LT Pro Light" w:hAnsi="Avenir Next LT Pro Light"/>
          <w:color w:val="595959"/>
        </w:rPr>
      </w:pPr>
      <w:r w:rsidRPr="00DD13E6">
        <w:rPr>
          <w:rStyle w:val="Emphasis"/>
          <w:rFonts w:ascii="Avenir Next LT Pro Light" w:hAnsi="Avenir Next LT Pro Light"/>
          <w:color w:val="595959"/>
        </w:rPr>
        <w:t>(Early</w:t>
      </w:r>
      <w:r w:rsidRPr="00DD13E6">
        <w:rPr>
          <w:rStyle w:val="Emphasis"/>
          <w:rFonts w:ascii="Avenir Next LT Pro Light" w:hAnsi="Avenir Next LT Pro Light"/>
          <w:color w:val="595959"/>
        </w:rPr>
        <w:noBreakHyphen/>
        <w:t>Stage Risk &amp; Downside Control Strategy)</w:t>
      </w:r>
    </w:p>
    <w:p w14:paraId="02768B9B"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 xml:space="preserve">This section explains </w:t>
      </w:r>
      <w:r w:rsidRPr="00DD13E6">
        <w:rPr>
          <w:rStyle w:val="Strong"/>
          <w:rFonts w:ascii="Avenir Next LT Pro Light" w:hAnsi="Avenir Next LT Pro Light"/>
          <w:color w:val="595959"/>
        </w:rPr>
        <w:t>how Dreamscape actively limits financial losses during its first year</w:t>
      </w:r>
      <w:r w:rsidRPr="00DD13E6">
        <w:rPr>
          <w:rFonts w:ascii="Avenir Next LT Pro Light" w:hAnsi="Avenir Next LT Pro Light"/>
          <w:color w:val="595959"/>
        </w:rPr>
        <w:t>, even under conservative or adverse scenarios.</w:t>
      </w:r>
    </w:p>
    <w:p w14:paraId="18D6788D" w14:textId="77777777" w:rsidR="00DD13E6" w:rsidRPr="00DD13E6" w:rsidRDefault="00DD13E6">
      <w:pPr>
        <w:pStyle w:val="Heading2"/>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1. Loss Mitigation Through Order</w:t>
      </w:r>
      <w:r w:rsidRPr="00DD13E6">
        <w:rPr>
          <w:rFonts w:ascii="Avenir Next LT Pro Light" w:eastAsia="Times New Roman" w:hAnsi="Avenir Next LT Pro Light"/>
          <w:color w:val="595959"/>
          <w:sz w:val="24"/>
        </w:rPr>
        <w:noBreakHyphen/>
        <w:t>Based Production</w:t>
      </w:r>
    </w:p>
    <w:p w14:paraId="76DB7863"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Dreamscape eliminates the largest source of early</w:t>
      </w:r>
      <w:r w:rsidRPr="00DD13E6">
        <w:rPr>
          <w:rFonts w:ascii="Avenir Next LT Pro Light" w:hAnsi="Avenir Next LT Pro Light"/>
          <w:color w:val="595959"/>
        </w:rPr>
        <w:noBreakHyphen/>
        <w:t xml:space="preserve">stage losses—unsold inventory—by operating on an </w:t>
      </w:r>
      <w:r w:rsidRPr="00DD13E6">
        <w:rPr>
          <w:rStyle w:val="Strong"/>
          <w:rFonts w:ascii="Avenir Next LT Pro Light" w:hAnsi="Avenir Next LT Pro Light"/>
          <w:color w:val="595959"/>
        </w:rPr>
        <w:t>order</w:t>
      </w:r>
      <w:r w:rsidRPr="00DD13E6">
        <w:rPr>
          <w:rStyle w:val="Strong"/>
          <w:rFonts w:ascii="Avenir Next LT Pro Light" w:hAnsi="Avenir Next LT Pro Light"/>
          <w:color w:val="595959"/>
        </w:rPr>
        <w:noBreakHyphen/>
        <w:t>based manufacturing model</w:t>
      </w:r>
      <w:r w:rsidRPr="00DD13E6">
        <w:rPr>
          <w:rFonts w:ascii="Avenir Next LT Pro Light" w:hAnsi="Avenir Next LT Pro Light"/>
          <w:color w:val="595959"/>
        </w:rPr>
        <w:t>. Production begins only after:</w:t>
      </w:r>
    </w:p>
    <w:p w14:paraId="5CA66387" w14:textId="77777777" w:rsidR="00DD13E6" w:rsidRPr="00DD13E6" w:rsidRDefault="00DD13E6">
      <w:pPr>
        <w:numPr>
          <w:ilvl w:val="0"/>
          <w:numId w:val="214"/>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Design approval</w:t>
      </w:r>
    </w:p>
    <w:p w14:paraId="76450BBB" w14:textId="77777777" w:rsidR="00DD13E6" w:rsidRPr="00DD13E6" w:rsidRDefault="00DD13E6">
      <w:pPr>
        <w:numPr>
          <w:ilvl w:val="0"/>
          <w:numId w:val="214"/>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Pricing confirmation</w:t>
      </w:r>
    </w:p>
    <w:p w14:paraId="51DFEF08" w14:textId="77777777" w:rsidR="00DD13E6" w:rsidRPr="00DD13E6" w:rsidRDefault="00DD13E6">
      <w:pPr>
        <w:numPr>
          <w:ilvl w:val="0"/>
          <w:numId w:val="214"/>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Deposit collection</w:t>
      </w:r>
    </w:p>
    <w:p w14:paraId="16E1E78A"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 xml:space="preserve">This ensures every </w:t>
      </w:r>
      <w:proofErr w:type="gramStart"/>
      <w:r w:rsidRPr="00DD13E6">
        <w:rPr>
          <w:rFonts w:ascii="Avenir Next LT Pro Light" w:hAnsi="Avenir Next LT Pro Light"/>
          <w:color w:val="595959"/>
        </w:rPr>
        <w:t>build</w:t>
      </w:r>
      <w:proofErr w:type="gramEnd"/>
      <w:r w:rsidRPr="00DD13E6">
        <w:rPr>
          <w:rFonts w:ascii="Avenir Next LT Pro Light" w:hAnsi="Avenir Next LT Pro Light"/>
          <w:color w:val="595959"/>
        </w:rPr>
        <w:t xml:space="preserve"> is backed by real demand.</w:t>
      </w:r>
    </w:p>
    <w:p w14:paraId="737C669B" w14:textId="77777777" w:rsidR="00DD13E6" w:rsidRPr="00DD13E6" w:rsidRDefault="00DD13E6">
      <w:pPr>
        <w:pStyle w:val="Heading2"/>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2. Deposit</w:t>
      </w:r>
      <w:r w:rsidRPr="00DD13E6">
        <w:rPr>
          <w:rFonts w:ascii="Avenir Next LT Pro Light" w:eastAsia="Times New Roman" w:hAnsi="Avenir Next LT Pro Light"/>
          <w:color w:val="595959"/>
          <w:sz w:val="24"/>
        </w:rPr>
        <w:noBreakHyphen/>
        <w:t>Driven Cash Protection</w:t>
      </w:r>
    </w:p>
    <w:p w14:paraId="06794179"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 xml:space="preserve">A </w:t>
      </w:r>
      <w:r w:rsidRPr="00DD13E6">
        <w:rPr>
          <w:rStyle w:val="Strong"/>
          <w:rFonts w:ascii="Avenir Next LT Pro Light" w:hAnsi="Avenir Next LT Pro Light"/>
          <w:color w:val="595959"/>
        </w:rPr>
        <w:t>30–50% non</w:t>
      </w:r>
      <w:r w:rsidRPr="00DD13E6">
        <w:rPr>
          <w:rStyle w:val="Strong"/>
          <w:rFonts w:ascii="Avenir Next LT Pro Light" w:hAnsi="Avenir Next LT Pro Light"/>
          <w:color w:val="595959"/>
        </w:rPr>
        <w:noBreakHyphen/>
        <w:t>refundable deposit</w:t>
      </w:r>
      <w:r w:rsidRPr="00DD13E6">
        <w:rPr>
          <w:rFonts w:ascii="Avenir Next LT Pro Light" w:hAnsi="Avenir Next LT Pro Light"/>
          <w:color w:val="595959"/>
        </w:rPr>
        <w:t xml:space="preserve"> is required before production. This policy:</w:t>
      </w:r>
    </w:p>
    <w:p w14:paraId="74D1677E" w14:textId="77777777" w:rsidR="00DD13E6" w:rsidRPr="00DD13E6" w:rsidRDefault="00DD13E6">
      <w:pPr>
        <w:numPr>
          <w:ilvl w:val="0"/>
          <w:numId w:val="215"/>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Funds materials and early labor</w:t>
      </w:r>
    </w:p>
    <w:p w14:paraId="207C30E1" w14:textId="77777777" w:rsidR="00DD13E6" w:rsidRPr="00DD13E6" w:rsidRDefault="00DD13E6">
      <w:pPr>
        <w:numPr>
          <w:ilvl w:val="0"/>
          <w:numId w:val="215"/>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Acts as a first</w:t>
      </w:r>
      <w:r w:rsidRPr="00DD13E6">
        <w:rPr>
          <w:rFonts w:ascii="Avenir Next LT Pro Light" w:eastAsia="Times New Roman" w:hAnsi="Avenir Next LT Pro Light"/>
          <w:color w:val="595959"/>
        </w:rPr>
        <w:noBreakHyphen/>
        <w:t>loss buffer</w:t>
      </w:r>
    </w:p>
    <w:p w14:paraId="576BF4FD" w14:textId="77777777" w:rsidR="00DD13E6" w:rsidRPr="00DD13E6" w:rsidRDefault="00DD13E6">
      <w:pPr>
        <w:numPr>
          <w:ilvl w:val="0"/>
          <w:numId w:val="215"/>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Filters out low</w:t>
      </w:r>
      <w:r w:rsidRPr="00DD13E6">
        <w:rPr>
          <w:rFonts w:ascii="Avenir Next LT Pro Light" w:eastAsia="Times New Roman" w:hAnsi="Avenir Next LT Pro Light"/>
          <w:color w:val="595959"/>
        </w:rPr>
        <w:noBreakHyphen/>
        <w:t>commitment buyers</w:t>
      </w:r>
    </w:p>
    <w:p w14:paraId="63A2722A"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If a customer withdraws or delays, deposits immediately offset exposure.</w:t>
      </w:r>
    </w:p>
    <w:p w14:paraId="6A029071" w14:textId="77777777" w:rsidR="00DD13E6" w:rsidRPr="00DD13E6" w:rsidRDefault="00DD13E6">
      <w:pPr>
        <w:pStyle w:val="Heading2"/>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3. Modular Design as Financial Insurance</w:t>
      </w:r>
    </w:p>
    <w:p w14:paraId="7F6C416C"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Modular furniture components reduce loss exposure by allowing:</w:t>
      </w:r>
    </w:p>
    <w:p w14:paraId="7716CE88" w14:textId="77777777" w:rsidR="00DD13E6" w:rsidRPr="00DD13E6" w:rsidRDefault="00DD13E6">
      <w:pPr>
        <w:numPr>
          <w:ilvl w:val="0"/>
          <w:numId w:val="216"/>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lastRenderedPageBreak/>
        <w:t>Reuse of components across orders</w:t>
      </w:r>
    </w:p>
    <w:p w14:paraId="40FE32D0" w14:textId="77777777" w:rsidR="00DD13E6" w:rsidRPr="00DD13E6" w:rsidRDefault="00DD13E6">
      <w:pPr>
        <w:numPr>
          <w:ilvl w:val="0"/>
          <w:numId w:val="216"/>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Reconfiguration of canceled or recovered builds</w:t>
      </w:r>
    </w:p>
    <w:p w14:paraId="72F035B1" w14:textId="77777777" w:rsidR="00DD13E6" w:rsidRPr="00DD13E6" w:rsidRDefault="00DD13E6">
      <w:pPr>
        <w:numPr>
          <w:ilvl w:val="0"/>
          <w:numId w:val="216"/>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Resale, rental, or exhibit redeployment</w:t>
      </w:r>
    </w:p>
    <w:p w14:paraId="0448C93B"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This ensures that even in worst</w:t>
      </w:r>
      <w:r w:rsidRPr="00DD13E6">
        <w:rPr>
          <w:rFonts w:ascii="Avenir Next LT Pro Light" w:hAnsi="Avenir Next LT Pro Light"/>
          <w:color w:val="595959"/>
        </w:rPr>
        <w:noBreakHyphen/>
        <w:t>case scenarios, physical assets retain recoverable value.</w:t>
      </w:r>
    </w:p>
    <w:p w14:paraId="775C8EB5" w14:textId="77777777" w:rsidR="00DD13E6" w:rsidRPr="00DD13E6" w:rsidRDefault="00DD13E6">
      <w:pPr>
        <w:pStyle w:val="Heading2"/>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4. Controlled Fixed Costs</w:t>
      </w:r>
    </w:p>
    <w:p w14:paraId="34DBB163"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Dreamscape intentionally keeps fixed expenses low by:</w:t>
      </w:r>
    </w:p>
    <w:p w14:paraId="6B30F1B6" w14:textId="77777777" w:rsidR="00DD13E6" w:rsidRPr="00DD13E6" w:rsidRDefault="00DD13E6">
      <w:pPr>
        <w:numPr>
          <w:ilvl w:val="0"/>
          <w:numId w:val="217"/>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Avoiding retail leases</w:t>
      </w:r>
    </w:p>
    <w:p w14:paraId="4FB5CFA6" w14:textId="77777777" w:rsidR="00DD13E6" w:rsidRPr="00DD13E6" w:rsidRDefault="00DD13E6">
      <w:pPr>
        <w:numPr>
          <w:ilvl w:val="0"/>
          <w:numId w:val="217"/>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Using partners instead of full in</w:t>
      </w:r>
      <w:r w:rsidRPr="00DD13E6">
        <w:rPr>
          <w:rFonts w:ascii="Avenir Next LT Pro Light" w:eastAsia="Times New Roman" w:hAnsi="Avenir Next LT Pro Light"/>
          <w:color w:val="595959"/>
        </w:rPr>
        <w:noBreakHyphen/>
        <w:t>house teams</w:t>
      </w:r>
    </w:p>
    <w:p w14:paraId="0CEBE8F3" w14:textId="77777777" w:rsidR="00DD13E6" w:rsidRPr="00DD13E6" w:rsidRDefault="00DD13E6">
      <w:pPr>
        <w:numPr>
          <w:ilvl w:val="0"/>
          <w:numId w:val="217"/>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Phasing technology investment</w:t>
      </w:r>
    </w:p>
    <w:p w14:paraId="51547D5B" w14:textId="77777777" w:rsidR="00DD13E6" w:rsidRPr="00DD13E6" w:rsidRDefault="00DD13E6">
      <w:pPr>
        <w:numPr>
          <w:ilvl w:val="0"/>
          <w:numId w:val="217"/>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Limiting headcount early</w:t>
      </w:r>
    </w:p>
    <w:p w14:paraId="3159E60C"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This allows the business to operate near break</w:t>
      </w:r>
      <w:r w:rsidRPr="00DD13E6">
        <w:rPr>
          <w:rFonts w:ascii="Avenir Next LT Pro Light" w:hAnsi="Avenir Next LT Pro Light"/>
          <w:color w:val="595959"/>
        </w:rPr>
        <w:noBreakHyphen/>
        <w:t>even at low volume.</w:t>
      </w:r>
    </w:p>
    <w:p w14:paraId="60DB39F7" w14:textId="77777777" w:rsidR="00DD13E6" w:rsidRPr="00DD13E6" w:rsidRDefault="00DD13E6">
      <w:pPr>
        <w:pStyle w:val="Heading2"/>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5. Conservative Revenue Assumptions</w:t>
      </w:r>
    </w:p>
    <w:p w14:paraId="554BB03D"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First</w:t>
      </w:r>
      <w:r w:rsidRPr="00DD13E6">
        <w:rPr>
          <w:rFonts w:ascii="Avenir Next LT Pro Light" w:hAnsi="Avenir Next LT Pro Light"/>
          <w:color w:val="595959"/>
        </w:rPr>
        <w:noBreakHyphen/>
        <w:t>year projections are intentionally modest and assume:</w:t>
      </w:r>
    </w:p>
    <w:p w14:paraId="53B5097F" w14:textId="77777777" w:rsidR="00DD13E6" w:rsidRPr="00DD13E6" w:rsidRDefault="00DD13E6">
      <w:pPr>
        <w:numPr>
          <w:ilvl w:val="0"/>
          <w:numId w:val="218"/>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Low order volume</w:t>
      </w:r>
    </w:p>
    <w:p w14:paraId="633A3835" w14:textId="77777777" w:rsidR="00DD13E6" w:rsidRPr="00DD13E6" w:rsidRDefault="00DD13E6">
      <w:pPr>
        <w:numPr>
          <w:ilvl w:val="0"/>
          <w:numId w:val="218"/>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High average order value</w:t>
      </w:r>
    </w:p>
    <w:p w14:paraId="4B8B38BF" w14:textId="77777777" w:rsidR="00DD13E6" w:rsidRPr="00DD13E6" w:rsidRDefault="00DD13E6">
      <w:pPr>
        <w:numPr>
          <w:ilvl w:val="0"/>
          <w:numId w:val="218"/>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Gradual ramp</w:t>
      </w:r>
      <w:r w:rsidRPr="00DD13E6">
        <w:rPr>
          <w:rFonts w:ascii="Avenir Next LT Pro Light" w:eastAsia="Times New Roman" w:hAnsi="Avenir Next LT Pro Light"/>
          <w:color w:val="595959"/>
        </w:rPr>
        <w:noBreakHyphen/>
        <w:t>up</w:t>
      </w:r>
    </w:p>
    <w:p w14:paraId="370CDC04"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This avoids over</w:t>
      </w:r>
      <w:r w:rsidRPr="00DD13E6">
        <w:rPr>
          <w:rFonts w:ascii="Avenir Next LT Pro Light" w:hAnsi="Avenir Next LT Pro Light"/>
          <w:color w:val="595959"/>
        </w:rPr>
        <w:noBreakHyphen/>
        <w:t>reliance on aggressive growth assumptions and reduces financial stress.</w:t>
      </w:r>
    </w:p>
    <w:p w14:paraId="03615D20" w14:textId="77777777" w:rsidR="00DD13E6" w:rsidRPr="00DD13E6" w:rsidRDefault="00DD13E6">
      <w:pPr>
        <w:pStyle w:val="Heading2"/>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6. Multiple Recovery Paths for Assets</w:t>
      </w:r>
    </w:p>
    <w:p w14:paraId="493E35AB"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If an order fails post</w:t>
      </w:r>
      <w:r w:rsidRPr="00DD13E6">
        <w:rPr>
          <w:rFonts w:ascii="Avenir Next LT Pro Light" w:hAnsi="Avenir Next LT Pro Light"/>
          <w:color w:val="595959"/>
        </w:rPr>
        <w:noBreakHyphen/>
        <w:t>deposit or financing default occurs, Dreamscape retains several recovery options:</w:t>
      </w:r>
    </w:p>
    <w:p w14:paraId="729DBEEE" w14:textId="77777777" w:rsidR="00DD13E6" w:rsidRPr="00DD13E6" w:rsidRDefault="00DD13E6">
      <w:pPr>
        <w:numPr>
          <w:ilvl w:val="0"/>
          <w:numId w:val="219"/>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Resale as refurbished</w:t>
      </w:r>
    </w:p>
    <w:p w14:paraId="28B29A30" w14:textId="77777777" w:rsidR="00DD13E6" w:rsidRPr="00DD13E6" w:rsidRDefault="00DD13E6">
      <w:pPr>
        <w:numPr>
          <w:ilvl w:val="0"/>
          <w:numId w:val="219"/>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Rental or subscription deployment</w:t>
      </w:r>
    </w:p>
    <w:p w14:paraId="66D1E24D" w14:textId="77777777" w:rsidR="00DD13E6" w:rsidRPr="00DD13E6" w:rsidRDefault="00DD13E6">
      <w:pPr>
        <w:numPr>
          <w:ilvl w:val="0"/>
          <w:numId w:val="219"/>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Use as exhibit or demo inventory</w:t>
      </w:r>
    </w:p>
    <w:p w14:paraId="1CE38D06"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This transforms potential losses into secondary revenue opportunities.</w:t>
      </w:r>
    </w:p>
    <w:p w14:paraId="60A5EBFB" w14:textId="77777777" w:rsidR="00DD13E6" w:rsidRPr="00DD13E6" w:rsidRDefault="00DD13E6">
      <w:pPr>
        <w:pStyle w:val="Heading2"/>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lastRenderedPageBreak/>
        <w:t>7. Phased Risk Layering</w:t>
      </w:r>
    </w:p>
    <w:p w14:paraId="585ADCFD"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Higher</w:t>
      </w:r>
      <w:r w:rsidRPr="00DD13E6">
        <w:rPr>
          <w:rFonts w:ascii="Avenir Next LT Pro Light" w:hAnsi="Avenir Next LT Pro Light"/>
          <w:color w:val="595959"/>
        </w:rPr>
        <w:noBreakHyphen/>
        <w:t xml:space="preserve">risk revenue layers (financing, rentals, subscriptions) are introduced </w:t>
      </w:r>
      <w:r w:rsidRPr="00DD13E6">
        <w:rPr>
          <w:rStyle w:val="Strong"/>
          <w:rFonts w:ascii="Avenir Next LT Pro Light" w:hAnsi="Avenir Next LT Pro Light"/>
          <w:color w:val="595959"/>
        </w:rPr>
        <w:t>only after demand validation</w:t>
      </w:r>
      <w:r w:rsidRPr="00DD13E6">
        <w:rPr>
          <w:rFonts w:ascii="Avenir Next LT Pro Light" w:hAnsi="Avenir Next LT Pro Light"/>
          <w:color w:val="595959"/>
        </w:rPr>
        <w:t>. Dreamscape does not carry consumer credit risk early and instead relies on:</w:t>
      </w:r>
    </w:p>
    <w:p w14:paraId="30DCC9D3" w14:textId="77777777" w:rsidR="00DD13E6" w:rsidRPr="00DD13E6" w:rsidRDefault="00DD13E6">
      <w:pPr>
        <w:numPr>
          <w:ilvl w:val="0"/>
          <w:numId w:val="220"/>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Deposits</w:t>
      </w:r>
    </w:p>
    <w:p w14:paraId="21377D6B" w14:textId="77777777" w:rsidR="00DD13E6" w:rsidRPr="00DD13E6" w:rsidRDefault="00DD13E6">
      <w:pPr>
        <w:numPr>
          <w:ilvl w:val="0"/>
          <w:numId w:val="220"/>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Third</w:t>
      </w:r>
      <w:r w:rsidRPr="00DD13E6">
        <w:rPr>
          <w:rFonts w:ascii="Avenir Next LT Pro Light" w:eastAsia="Times New Roman" w:hAnsi="Avenir Next LT Pro Light"/>
          <w:color w:val="595959"/>
        </w:rPr>
        <w:noBreakHyphen/>
        <w:t>party financing partners</w:t>
      </w:r>
    </w:p>
    <w:p w14:paraId="68D33C93" w14:textId="77777777" w:rsidR="00DD13E6" w:rsidRPr="00DD13E6" w:rsidRDefault="00DD13E6">
      <w:pPr>
        <w:numPr>
          <w:ilvl w:val="0"/>
          <w:numId w:val="220"/>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BNPL providers</w:t>
      </w:r>
    </w:p>
    <w:p w14:paraId="0AC7B0EB"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This shifts default risk off the balance sheet.</w:t>
      </w:r>
    </w:p>
    <w:p w14:paraId="29DACEDC" w14:textId="77777777" w:rsidR="00DD13E6" w:rsidRPr="00DD13E6" w:rsidRDefault="00DD13E6">
      <w:pPr>
        <w:pStyle w:val="Heading3"/>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Loss Mitigation Principle</w:t>
      </w:r>
    </w:p>
    <w:p w14:paraId="4A3E9D32" w14:textId="77777777" w:rsidR="00DD13E6" w:rsidRPr="00DD13E6" w:rsidRDefault="00DD13E6">
      <w:pPr>
        <w:pStyle w:val="NormalWeb"/>
        <w:divId w:val="1497188319"/>
        <w:rPr>
          <w:rFonts w:ascii="Avenir Next LT Pro Light" w:hAnsi="Avenir Next LT Pro Light"/>
          <w:color w:val="595959"/>
        </w:rPr>
      </w:pPr>
      <w:r w:rsidRPr="00DD13E6">
        <w:rPr>
          <w:rStyle w:val="Strong"/>
          <w:rFonts w:ascii="Avenir Next LT Pro Light" w:hAnsi="Avenir Next LT Pro Light"/>
          <w:color w:val="595959"/>
        </w:rPr>
        <w:t>Dreamscape mitigates loss not by predicting success, but by designing failure paths that preserve value.</w:t>
      </w:r>
    </w:p>
    <w:p w14:paraId="5F2167BF" w14:textId="77777777" w:rsidR="00DD13E6" w:rsidRPr="00DD13E6" w:rsidRDefault="00DD13E6">
      <w:pPr>
        <w:pStyle w:val="NormalWeb"/>
        <w:rPr>
          <w:rFonts w:ascii="Avenir Next LT Pro Light" w:hAnsi="Avenir Next LT Pro Light"/>
          <w:color w:val="595959"/>
        </w:rPr>
      </w:pPr>
      <w:r w:rsidRPr="00DD13E6">
        <w:rPr>
          <w:rFonts w:ascii="Avenir Next LT Pro Light" w:hAnsi="Avenir Next LT Pro Light"/>
          <w:color w:val="595959"/>
        </w:rPr>
        <w:t>This makes the business resilient, flexible, and investable.</w:t>
      </w:r>
    </w:p>
    <w:p w14:paraId="1F95E966" w14:textId="77777777" w:rsidR="00DD13E6" w:rsidRPr="00DD13E6" w:rsidRDefault="00DD13E6">
      <w:pPr>
        <w:pStyle w:val="Heading2"/>
        <w:rPr>
          <w:rFonts w:ascii="Avenir Next LT Pro Light" w:eastAsia="Times New Roman" w:hAnsi="Avenir Next LT Pro Light"/>
          <w:color w:val="595959"/>
          <w:sz w:val="24"/>
        </w:rPr>
      </w:pPr>
      <w:r w:rsidRPr="00DD13E6">
        <w:rPr>
          <w:rFonts w:ascii="Avenir Next LT Pro Light" w:eastAsia="Times New Roman" w:hAnsi="Avenir Next LT Pro Light"/>
          <w:color w:val="595959"/>
          <w:sz w:val="24"/>
        </w:rPr>
        <w:t>Where These Sections Go in Your Document</w:t>
      </w:r>
    </w:p>
    <w:p w14:paraId="5527ADD1" w14:textId="77777777" w:rsidR="00DD13E6" w:rsidRPr="00DD13E6" w:rsidRDefault="00DD13E6">
      <w:pPr>
        <w:pStyle w:val="NormalWeb"/>
        <w:rPr>
          <w:rFonts w:ascii="Avenir Next LT Pro Light" w:hAnsi="Avenir Next LT Pro Light"/>
          <w:color w:val="595959"/>
        </w:rPr>
      </w:pPr>
      <w:r w:rsidRPr="00DD13E6">
        <w:rPr>
          <w:rFonts w:ascii="Segoe UI Emoji" w:hAnsi="Segoe UI Emoji" w:cs="Segoe UI Emoji"/>
          <w:color w:val="595959"/>
        </w:rPr>
        <w:t>✅</w:t>
      </w:r>
      <w:r w:rsidRPr="00DD13E6">
        <w:rPr>
          <w:rFonts w:ascii="Avenir Next LT Pro Light" w:hAnsi="Avenir Next LT Pro Light"/>
          <w:color w:val="595959"/>
        </w:rPr>
        <w:t xml:space="preserve"> </w:t>
      </w:r>
      <w:r w:rsidRPr="00DD13E6">
        <w:rPr>
          <w:rStyle w:val="Strong"/>
          <w:rFonts w:ascii="Avenir Next LT Pro Light" w:hAnsi="Avenir Next LT Pro Light"/>
          <w:color w:val="595959"/>
        </w:rPr>
        <w:t>Start</w:t>
      </w:r>
      <w:r w:rsidRPr="00DD13E6">
        <w:rPr>
          <w:rStyle w:val="Strong"/>
          <w:rFonts w:ascii="Avenir Next LT Pro Light" w:hAnsi="Avenir Next LT Pro Light"/>
          <w:color w:val="595959"/>
        </w:rPr>
        <w:noBreakHyphen/>
        <w:t>Up Costs Section</w:t>
      </w:r>
    </w:p>
    <w:p w14:paraId="6E441ADE" w14:textId="77777777" w:rsidR="00DD13E6" w:rsidRPr="00DD13E6" w:rsidRDefault="00DD13E6">
      <w:pPr>
        <w:numPr>
          <w:ilvl w:val="0"/>
          <w:numId w:val="221"/>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 xml:space="preserve">Add </w:t>
      </w:r>
      <w:r w:rsidRPr="00DD13E6">
        <w:rPr>
          <w:rStyle w:val="Strong"/>
          <w:rFonts w:ascii="Avenir Next LT Pro Light" w:eastAsia="Times New Roman" w:hAnsi="Avenir Next LT Pro Light"/>
          <w:color w:val="595959"/>
        </w:rPr>
        <w:t>“How to Get Started on Start</w:t>
      </w:r>
      <w:r w:rsidRPr="00DD13E6">
        <w:rPr>
          <w:rStyle w:val="Strong"/>
          <w:rFonts w:ascii="Avenir Next LT Pro Light" w:eastAsia="Times New Roman" w:hAnsi="Avenir Next LT Pro Light"/>
          <w:color w:val="595959"/>
        </w:rPr>
        <w:noBreakHyphen/>
        <w:t>Up Costs”</w:t>
      </w:r>
      <w:r w:rsidRPr="00DD13E6">
        <w:rPr>
          <w:rFonts w:ascii="Avenir Next LT Pro Light" w:eastAsia="Times New Roman" w:hAnsi="Avenir Next LT Pro Light"/>
          <w:color w:val="595959"/>
        </w:rPr>
        <w:t xml:space="preserve"> immediately after the start</w:t>
      </w:r>
      <w:r w:rsidRPr="00DD13E6">
        <w:rPr>
          <w:rFonts w:ascii="Avenir Next LT Pro Light" w:eastAsia="Times New Roman" w:hAnsi="Avenir Next LT Pro Light"/>
          <w:color w:val="595959"/>
        </w:rPr>
        <w:noBreakHyphen/>
        <w:t>up cost tables</w:t>
      </w:r>
    </w:p>
    <w:p w14:paraId="45C79EB9" w14:textId="77777777" w:rsidR="00DD13E6" w:rsidRPr="00DD13E6" w:rsidRDefault="00DD13E6">
      <w:pPr>
        <w:pStyle w:val="NormalWeb"/>
        <w:rPr>
          <w:rFonts w:ascii="Avenir Next LT Pro Light" w:hAnsi="Avenir Next LT Pro Light"/>
          <w:color w:val="595959"/>
        </w:rPr>
      </w:pPr>
      <w:r w:rsidRPr="00DD13E6">
        <w:rPr>
          <w:rFonts w:ascii="Segoe UI Emoji" w:hAnsi="Segoe UI Emoji" w:cs="Segoe UI Emoji"/>
          <w:color w:val="595959"/>
        </w:rPr>
        <w:t>✅</w:t>
      </w:r>
      <w:r w:rsidRPr="00DD13E6">
        <w:rPr>
          <w:rFonts w:ascii="Avenir Next LT Pro Light" w:hAnsi="Avenir Next LT Pro Light"/>
          <w:color w:val="595959"/>
        </w:rPr>
        <w:t xml:space="preserve"> </w:t>
      </w:r>
      <w:r w:rsidRPr="00DD13E6">
        <w:rPr>
          <w:rStyle w:val="Strong"/>
          <w:rFonts w:ascii="Avenir Next LT Pro Light" w:hAnsi="Avenir Next LT Pro Light"/>
          <w:color w:val="595959"/>
        </w:rPr>
        <w:t>Financial Plan / P\&amp;L Section</w:t>
      </w:r>
    </w:p>
    <w:p w14:paraId="0FE1132C" w14:textId="65B934BB" w:rsidR="00DD5137" w:rsidRDefault="00DD13E6">
      <w:pPr>
        <w:numPr>
          <w:ilvl w:val="0"/>
          <w:numId w:val="222"/>
        </w:numPr>
        <w:spacing w:before="100" w:beforeAutospacing="1" w:after="100" w:afterAutospacing="1" w:line="240" w:lineRule="auto"/>
        <w:rPr>
          <w:rFonts w:ascii="Avenir Next LT Pro Light" w:eastAsia="Times New Roman" w:hAnsi="Avenir Next LT Pro Light"/>
          <w:color w:val="595959"/>
        </w:rPr>
      </w:pPr>
      <w:r w:rsidRPr="00DD13E6">
        <w:rPr>
          <w:rFonts w:ascii="Avenir Next LT Pro Light" w:eastAsia="Times New Roman" w:hAnsi="Avenir Next LT Pro Light"/>
          <w:color w:val="595959"/>
        </w:rPr>
        <w:t xml:space="preserve">Add </w:t>
      </w:r>
      <w:r w:rsidRPr="00DD13E6">
        <w:rPr>
          <w:rStyle w:val="Strong"/>
          <w:rFonts w:ascii="Avenir Next LT Pro Light" w:eastAsia="Times New Roman" w:hAnsi="Avenir Next LT Pro Light"/>
          <w:color w:val="595959"/>
        </w:rPr>
        <w:t>“How to Get Started on Projected Loss Mitigation”</w:t>
      </w:r>
      <w:r w:rsidRPr="00DD13E6">
        <w:rPr>
          <w:rFonts w:ascii="Avenir Next LT Pro Light" w:eastAsia="Times New Roman" w:hAnsi="Avenir Next LT Pro Light"/>
          <w:color w:val="595959"/>
        </w:rPr>
        <w:t xml:space="preserve"> after the Year</w:t>
      </w:r>
      <w:r w:rsidRPr="00DD13E6">
        <w:rPr>
          <w:rFonts w:ascii="Avenir Next LT Pro Light" w:eastAsia="Times New Roman" w:hAnsi="Avenir Next LT Pro Light"/>
          <w:color w:val="595959"/>
        </w:rPr>
        <w:noBreakHyphen/>
        <w:t xml:space="preserve">1 P\&amp;L </w:t>
      </w:r>
      <w:r w:rsidRPr="00DD5137">
        <w:rPr>
          <w:rFonts w:ascii="Avenir Next LT Pro Light" w:eastAsia="Times New Roman" w:hAnsi="Avenir Next LT Pro Light"/>
          <w:color w:val="595959"/>
        </w:rPr>
        <w:t>and break</w:t>
      </w:r>
      <w:r w:rsidRPr="00DD5137">
        <w:rPr>
          <w:rFonts w:ascii="Avenir Next LT Pro Light" w:eastAsia="Times New Roman" w:hAnsi="Avenir Next LT Pro Light"/>
          <w:color w:val="595959"/>
        </w:rPr>
        <w:noBreakHyphen/>
        <w:t>even analysis</w:t>
      </w:r>
    </w:p>
    <w:p w14:paraId="7418A47D" w14:textId="77777777" w:rsidR="00DD5137" w:rsidRDefault="00DD5137" w:rsidP="00DD5137">
      <w:pPr>
        <w:spacing w:before="100" w:beforeAutospacing="1" w:after="100" w:afterAutospacing="1" w:line="240" w:lineRule="auto"/>
        <w:rPr>
          <w:rFonts w:ascii="Avenir Next LT Pro Light" w:eastAsia="Times New Roman" w:hAnsi="Avenir Next LT Pro Light"/>
          <w:color w:val="595959"/>
        </w:rPr>
      </w:pPr>
    </w:p>
    <w:p w14:paraId="600249F8" w14:textId="77777777" w:rsidR="00DD5137" w:rsidRDefault="00DD5137" w:rsidP="00DD5137">
      <w:pPr>
        <w:spacing w:before="100" w:beforeAutospacing="1" w:after="100" w:afterAutospacing="1" w:line="240" w:lineRule="auto"/>
        <w:rPr>
          <w:rFonts w:ascii="Avenir Next LT Pro Light" w:eastAsia="Times New Roman" w:hAnsi="Avenir Next LT Pro Light"/>
          <w:color w:val="595959"/>
        </w:rPr>
      </w:pPr>
    </w:p>
    <w:p w14:paraId="75551E44" w14:textId="77777777" w:rsidR="00DD5137" w:rsidRDefault="00DD5137" w:rsidP="00DD5137">
      <w:pPr>
        <w:spacing w:before="100" w:beforeAutospacing="1" w:after="100" w:afterAutospacing="1" w:line="240" w:lineRule="auto"/>
        <w:rPr>
          <w:rFonts w:ascii="Avenir Next LT Pro Light" w:eastAsia="Times New Roman" w:hAnsi="Avenir Next LT Pro Light"/>
          <w:color w:val="595959"/>
        </w:rPr>
      </w:pPr>
    </w:p>
    <w:p w14:paraId="3866C5B1" w14:textId="77777777" w:rsidR="00DD5137" w:rsidRDefault="00DD5137" w:rsidP="00DD5137">
      <w:pPr>
        <w:spacing w:before="100" w:beforeAutospacing="1" w:after="100" w:afterAutospacing="1" w:line="240" w:lineRule="auto"/>
        <w:rPr>
          <w:rFonts w:ascii="Avenir Next LT Pro Light" w:eastAsia="Times New Roman" w:hAnsi="Avenir Next LT Pro Light"/>
          <w:color w:val="595959"/>
        </w:rPr>
      </w:pPr>
    </w:p>
    <w:p w14:paraId="706C0A28" w14:textId="77777777" w:rsidR="00DD5137" w:rsidRDefault="00DD5137" w:rsidP="00DD5137">
      <w:pPr>
        <w:spacing w:before="100" w:beforeAutospacing="1" w:after="100" w:afterAutospacing="1" w:line="240" w:lineRule="auto"/>
        <w:rPr>
          <w:rFonts w:ascii="Avenir Next LT Pro Light" w:eastAsia="Times New Roman" w:hAnsi="Avenir Next LT Pro Light"/>
          <w:color w:val="595959"/>
        </w:rPr>
      </w:pPr>
    </w:p>
    <w:p w14:paraId="405B0515" w14:textId="77777777" w:rsidR="00DD5137" w:rsidRDefault="00DD5137" w:rsidP="00DD5137">
      <w:pPr>
        <w:spacing w:before="100" w:beforeAutospacing="1" w:after="100" w:afterAutospacing="1" w:line="240" w:lineRule="auto"/>
        <w:rPr>
          <w:rFonts w:ascii="Avenir Next LT Pro Light" w:eastAsia="Times New Roman" w:hAnsi="Avenir Next LT Pro Light"/>
          <w:color w:val="595959"/>
        </w:rPr>
      </w:pPr>
    </w:p>
    <w:p w14:paraId="445AE3FE" w14:textId="77777777" w:rsidR="00DD5137" w:rsidRDefault="00DD5137" w:rsidP="00DD5137">
      <w:pPr>
        <w:spacing w:before="100" w:beforeAutospacing="1" w:after="100" w:afterAutospacing="1" w:line="240" w:lineRule="auto"/>
        <w:rPr>
          <w:rFonts w:ascii="Avenir Next LT Pro Light" w:eastAsia="Times New Roman" w:hAnsi="Avenir Next LT Pro Light"/>
          <w:color w:val="595959"/>
        </w:rPr>
      </w:pPr>
    </w:p>
    <w:p w14:paraId="2AD28325" w14:textId="77777777" w:rsidR="00DD5137" w:rsidRPr="00DD5137" w:rsidRDefault="00DD5137" w:rsidP="00DD5137">
      <w:pPr>
        <w:spacing w:before="100" w:beforeAutospacing="1" w:after="100" w:afterAutospacing="1" w:line="240" w:lineRule="auto"/>
        <w:rPr>
          <w:rFonts w:ascii="Avenir Next LT Pro Light" w:eastAsia="Times New Roman" w:hAnsi="Avenir Next LT Pro Light"/>
          <w:color w:val="595959"/>
        </w:rPr>
      </w:pPr>
    </w:p>
    <w:p w14:paraId="6D9C71F2" w14:textId="77777777" w:rsidR="006940BA" w:rsidRPr="006940BA" w:rsidRDefault="006940BA">
      <w:pPr>
        <w:pStyle w:val="Heading3"/>
        <w:rPr>
          <w:rFonts w:ascii="Avenir Next LT Pro Light" w:eastAsia="Times New Roman" w:hAnsi="Avenir Next LT Pro Light"/>
          <w:color w:val="595959"/>
          <w:sz w:val="24"/>
          <w:szCs w:val="27"/>
        </w:rPr>
      </w:pPr>
      <w:r w:rsidRPr="006940BA">
        <w:rPr>
          <w:rFonts w:ascii="Avenir Next LT Pro Light" w:eastAsia="Times New Roman" w:hAnsi="Avenir Next LT Pro Light"/>
          <w:color w:val="595959"/>
          <w:sz w:val="24"/>
        </w:rPr>
        <w:t>Core Physical Components</w:t>
      </w:r>
    </w:p>
    <w:p w14:paraId="25CC5038" w14:textId="77777777" w:rsidR="006940BA" w:rsidRPr="006940BA" w:rsidRDefault="006940BA">
      <w:pPr>
        <w:numPr>
          <w:ilvl w:val="0"/>
          <w:numId w:val="223"/>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Modular furniture components (interchangeable structural parts)</w:t>
      </w:r>
    </w:p>
    <w:p w14:paraId="2A2E3F33" w14:textId="77777777" w:rsidR="006940BA" w:rsidRPr="006940BA" w:rsidRDefault="006940BA">
      <w:pPr>
        <w:numPr>
          <w:ilvl w:val="0"/>
          <w:numId w:val="223"/>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Standardized connection interfaces between components</w:t>
      </w:r>
    </w:p>
    <w:p w14:paraId="4B3B4C9C" w14:textId="77777777" w:rsidR="006940BA" w:rsidRPr="006940BA" w:rsidRDefault="006940BA">
      <w:pPr>
        <w:numPr>
          <w:ilvl w:val="0"/>
          <w:numId w:val="223"/>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Reconfigurable furniture assemblies (beds, storage, seating, etc.)</w:t>
      </w:r>
    </w:p>
    <w:p w14:paraId="3CF6E8A5" w14:textId="77777777" w:rsidR="006940BA" w:rsidRPr="006940BA" w:rsidRDefault="006940BA">
      <w:pPr>
        <w:numPr>
          <w:ilvl w:val="0"/>
          <w:numId w:val="223"/>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Reusable exhibit and demonstration furniture assets</w:t>
      </w:r>
    </w:p>
    <w:p w14:paraId="6747D1F6" w14:textId="77777777" w:rsidR="006940BA" w:rsidRPr="006940BA" w:rsidRDefault="006940BA">
      <w:pPr>
        <w:pStyle w:val="Heading3"/>
        <w:rPr>
          <w:rFonts w:ascii="Avenir Next LT Pro Light" w:eastAsia="Times New Roman" w:hAnsi="Avenir Next LT Pro Light"/>
          <w:color w:val="595959"/>
          <w:sz w:val="24"/>
        </w:rPr>
      </w:pPr>
      <w:r w:rsidRPr="006940BA">
        <w:rPr>
          <w:rFonts w:ascii="Avenir Next LT Pro Light" w:eastAsia="Times New Roman" w:hAnsi="Avenir Next LT Pro Light"/>
          <w:color w:val="595959"/>
          <w:sz w:val="24"/>
        </w:rPr>
        <w:t>Digital / Software Components</w:t>
      </w:r>
    </w:p>
    <w:p w14:paraId="494ECA45" w14:textId="77777777" w:rsidR="006940BA" w:rsidRPr="006940BA" w:rsidRDefault="006940BA">
      <w:pPr>
        <w:numPr>
          <w:ilvl w:val="0"/>
          <w:numId w:val="224"/>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Digital room</w:t>
      </w:r>
      <w:r w:rsidRPr="006940BA">
        <w:rPr>
          <w:rFonts w:ascii="Avenir Next LT Pro Light" w:eastAsia="Times New Roman" w:hAnsi="Avenir Next LT Pro Light"/>
          <w:color w:val="595959"/>
        </w:rPr>
        <w:noBreakHyphen/>
        <w:t>design portal (web</w:t>
      </w:r>
      <w:r w:rsidRPr="006940BA">
        <w:rPr>
          <w:rFonts w:ascii="Avenir Next LT Pro Light" w:eastAsia="Times New Roman" w:hAnsi="Avenir Next LT Pro Light"/>
          <w:color w:val="595959"/>
        </w:rPr>
        <w:noBreakHyphen/>
        <w:t>based application)</w:t>
      </w:r>
    </w:p>
    <w:p w14:paraId="6EB2953A" w14:textId="77777777" w:rsidR="006940BA" w:rsidRPr="006940BA" w:rsidRDefault="006940BA">
      <w:pPr>
        <w:numPr>
          <w:ilvl w:val="0"/>
          <w:numId w:val="224"/>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 xml:space="preserve">Room templates (bedroom, studio, office, </w:t>
      </w:r>
      <w:proofErr w:type="gramStart"/>
      <w:r w:rsidRPr="006940BA">
        <w:rPr>
          <w:rFonts w:ascii="Avenir Next LT Pro Light" w:eastAsia="Times New Roman" w:hAnsi="Avenir Next LT Pro Light"/>
          <w:color w:val="595959"/>
        </w:rPr>
        <w:t>multi</w:t>
      </w:r>
      <w:r w:rsidRPr="006940BA">
        <w:rPr>
          <w:rFonts w:ascii="Avenir Next LT Pro Light" w:eastAsia="Times New Roman" w:hAnsi="Avenir Next LT Pro Light"/>
          <w:color w:val="595959"/>
        </w:rPr>
        <w:noBreakHyphen/>
        <w:t>room</w:t>
      </w:r>
      <w:proofErr w:type="gramEnd"/>
      <w:r w:rsidRPr="006940BA">
        <w:rPr>
          <w:rFonts w:ascii="Avenir Next LT Pro Light" w:eastAsia="Times New Roman" w:hAnsi="Avenir Next LT Pro Light"/>
          <w:color w:val="595959"/>
        </w:rPr>
        <w:t>)</w:t>
      </w:r>
    </w:p>
    <w:p w14:paraId="5413BBF1" w14:textId="77777777" w:rsidR="006940BA" w:rsidRPr="006940BA" w:rsidRDefault="006940BA">
      <w:pPr>
        <w:numPr>
          <w:ilvl w:val="0"/>
          <w:numId w:val="224"/>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Modular compatibility rule engine</w:t>
      </w:r>
    </w:p>
    <w:p w14:paraId="141DFFB8" w14:textId="77777777" w:rsidR="006940BA" w:rsidRPr="006940BA" w:rsidRDefault="006940BA">
      <w:pPr>
        <w:numPr>
          <w:ilvl w:val="0"/>
          <w:numId w:val="224"/>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Visualization engine (full</w:t>
      </w:r>
      <w:r w:rsidRPr="006940BA">
        <w:rPr>
          <w:rFonts w:ascii="Avenir Next LT Pro Light" w:eastAsia="Times New Roman" w:hAnsi="Avenir Next LT Pro Light"/>
          <w:color w:val="595959"/>
        </w:rPr>
        <w:noBreakHyphen/>
        <w:t>room, composite previews)</w:t>
      </w:r>
    </w:p>
    <w:p w14:paraId="5DE7F049" w14:textId="77777777" w:rsidR="006940BA" w:rsidRPr="006940BA" w:rsidRDefault="006940BA">
      <w:pPr>
        <w:numPr>
          <w:ilvl w:val="0"/>
          <w:numId w:val="224"/>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Thematic styling system (colors, textures, lighting effects)</w:t>
      </w:r>
    </w:p>
    <w:p w14:paraId="25FA146F" w14:textId="77777777" w:rsidR="006940BA" w:rsidRPr="006940BA" w:rsidRDefault="006940BA">
      <w:pPr>
        <w:numPr>
          <w:ilvl w:val="0"/>
          <w:numId w:val="224"/>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Pricing and cost</w:t>
      </w:r>
      <w:r w:rsidRPr="006940BA">
        <w:rPr>
          <w:rFonts w:ascii="Avenir Next LT Pro Light" w:eastAsia="Times New Roman" w:hAnsi="Avenir Next LT Pro Light"/>
          <w:color w:val="595959"/>
        </w:rPr>
        <w:noBreakHyphen/>
        <w:t>generation module</w:t>
      </w:r>
    </w:p>
    <w:p w14:paraId="05EEC018" w14:textId="77777777" w:rsidR="006940BA" w:rsidRPr="006940BA" w:rsidRDefault="006940BA">
      <w:pPr>
        <w:numPr>
          <w:ilvl w:val="0"/>
          <w:numId w:val="224"/>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Design approval and locking mechanism</w:t>
      </w:r>
    </w:p>
    <w:p w14:paraId="334BFD0F" w14:textId="77777777" w:rsidR="006940BA" w:rsidRPr="006940BA" w:rsidRDefault="006940BA">
      <w:pPr>
        <w:pStyle w:val="Heading3"/>
        <w:rPr>
          <w:rFonts w:ascii="Avenir Next LT Pro Light" w:eastAsia="Times New Roman" w:hAnsi="Avenir Next LT Pro Light"/>
          <w:color w:val="595959"/>
          <w:sz w:val="24"/>
        </w:rPr>
      </w:pPr>
      <w:r w:rsidRPr="006940BA">
        <w:rPr>
          <w:rFonts w:ascii="Avenir Next LT Pro Light" w:eastAsia="Times New Roman" w:hAnsi="Avenir Next LT Pro Light"/>
          <w:color w:val="595959"/>
          <w:sz w:val="24"/>
        </w:rPr>
        <w:t>Manufacturing &amp; Operations Components</w:t>
      </w:r>
    </w:p>
    <w:p w14:paraId="053805F7" w14:textId="77777777" w:rsidR="006940BA" w:rsidRPr="006940BA" w:rsidRDefault="006940BA">
      <w:pPr>
        <w:numPr>
          <w:ilvl w:val="0"/>
          <w:numId w:val="225"/>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Order</w:t>
      </w:r>
      <w:r w:rsidRPr="006940BA">
        <w:rPr>
          <w:rFonts w:ascii="Avenir Next LT Pro Light" w:eastAsia="Times New Roman" w:hAnsi="Avenir Next LT Pro Light"/>
          <w:color w:val="595959"/>
        </w:rPr>
        <w:noBreakHyphen/>
        <w:t>based manufacturing trigger system</w:t>
      </w:r>
    </w:p>
    <w:p w14:paraId="51497C38" w14:textId="77777777" w:rsidR="006940BA" w:rsidRPr="006940BA" w:rsidRDefault="006940BA">
      <w:pPr>
        <w:numPr>
          <w:ilvl w:val="0"/>
          <w:numId w:val="225"/>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Deposit and confirmation gate</w:t>
      </w:r>
    </w:p>
    <w:p w14:paraId="0B2F3F9F" w14:textId="77777777" w:rsidR="006940BA" w:rsidRPr="006940BA" w:rsidRDefault="006940BA">
      <w:pPr>
        <w:numPr>
          <w:ilvl w:val="0"/>
          <w:numId w:val="225"/>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Modular production workflow</w:t>
      </w:r>
    </w:p>
    <w:p w14:paraId="2EA870FB" w14:textId="77777777" w:rsidR="006940BA" w:rsidRPr="006940BA" w:rsidRDefault="006940BA">
      <w:pPr>
        <w:numPr>
          <w:ilvl w:val="0"/>
          <w:numId w:val="225"/>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Quality control and validation process</w:t>
      </w:r>
    </w:p>
    <w:p w14:paraId="0F032C32" w14:textId="77777777" w:rsidR="006940BA" w:rsidRPr="006940BA" w:rsidRDefault="006940BA">
      <w:pPr>
        <w:numPr>
          <w:ilvl w:val="0"/>
          <w:numId w:val="225"/>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Delivery and installation coordination</w:t>
      </w:r>
    </w:p>
    <w:p w14:paraId="07C339EF" w14:textId="77777777" w:rsidR="006940BA" w:rsidRPr="006940BA" w:rsidRDefault="006940BA">
      <w:pPr>
        <w:pStyle w:val="Heading3"/>
        <w:rPr>
          <w:rFonts w:ascii="Avenir Next LT Pro Light" w:eastAsia="Times New Roman" w:hAnsi="Avenir Next LT Pro Light"/>
          <w:color w:val="595959"/>
          <w:sz w:val="24"/>
        </w:rPr>
      </w:pPr>
      <w:r w:rsidRPr="006940BA">
        <w:rPr>
          <w:rFonts w:ascii="Avenir Next LT Pro Light" w:eastAsia="Times New Roman" w:hAnsi="Avenir Next LT Pro Light"/>
          <w:color w:val="595959"/>
          <w:sz w:val="24"/>
        </w:rPr>
        <w:t>Customer Experience Components</w:t>
      </w:r>
    </w:p>
    <w:p w14:paraId="6792290A" w14:textId="77777777" w:rsidR="006940BA" w:rsidRPr="006940BA" w:rsidRDefault="006940BA">
      <w:pPr>
        <w:numPr>
          <w:ilvl w:val="0"/>
          <w:numId w:val="226"/>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Guided design interface</w:t>
      </w:r>
    </w:p>
    <w:p w14:paraId="6D3D4CB5" w14:textId="77777777" w:rsidR="006940BA" w:rsidRPr="006940BA" w:rsidRDefault="006940BA">
      <w:pPr>
        <w:numPr>
          <w:ilvl w:val="0"/>
          <w:numId w:val="226"/>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Template</w:t>
      </w:r>
      <w:r w:rsidRPr="006940BA">
        <w:rPr>
          <w:rFonts w:ascii="Avenir Next LT Pro Light" w:eastAsia="Times New Roman" w:hAnsi="Avenir Next LT Pro Light"/>
          <w:color w:val="595959"/>
        </w:rPr>
        <w:noBreakHyphen/>
        <w:t>based and advanced customization modes</w:t>
      </w:r>
    </w:p>
    <w:p w14:paraId="63B4A10E" w14:textId="77777777" w:rsidR="006940BA" w:rsidRPr="006940BA" w:rsidRDefault="006940BA">
      <w:pPr>
        <w:numPr>
          <w:ilvl w:val="0"/>
          <w:numId w:val="226"/>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Paid design consultation layer</w:t>
      </w:r>
    </w:p>
    <w:p w14:paraId="2393861B" w14:textId="77777777" w:rsidR="006940BA" w:rsidRPr="006940BA" w:rsidRDefault="006940BA">
      <w:pPr>
        <w:numPr>
          <w:ilvl w:val="0"/>
          <w:numId w:val="226"/>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Design revision and approval loop</w:t>
      </w:r>
    </w:p>
    <w:p w14:paraId="6D8C827D" w14:textId="77777777" w:rsidR="006940BA" w:rsidRPr="006940BA" w:rsidRDefault="006940BA">
      <w:pPr>
        <w:numPr>
          <w:ilvl w:val="0"/>
          <w:numId w:val="226"/>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Upgrade and reconfiguration pathway post</w:t>
      </w:r>
      <w:r w:rsidRPr="006940BA">
        <w:rPr>
          <w:rFonts w:ascii="Avenir Next LT Pro Light" w:eastAsia="Times New Roman" w:hAnsi="Avenir Next LT Pro Light"/>
          <w:color w:val="595959"/>
        </w:rPr>
        <w:noBreakHyphen/>
        <w:t>delivery</w:t>
      </w:r>
    </w:p>
    <w:p w14:paraId="4276D698" w14:textId="77777777" w:rsidR="006940BA" w:rsidRPr="006940BA" w:rsidRDefault="006940BA">
      <w:pPr>
        <w:pStyle w:val="Heading3"/>
        <w:rPr>
          <w:rFonts w:ascii="Avenir Next LT Pro Light" w:eastAsia="Times New Roman" w:hAnsi="Avenir Next LT Pro Light"/>
          <w:color w:val="595959"/>
          <w:sz w:val="24"/>
        </w:rPr>
      </w:pPr>
      <w:r w:rsidRPr="006940BA">
        <w:rPr>
          <w:rFonts w:ascii="Avenir Next LT Pro Light" w:eastAsia="Times New Roman" w:hAnsi="Avenir Next LT Pro Light"/>
          <w:color w:val="595959"/>
          <w:sz w:val="24"/>
        </w:rPr>
        <w:t>Business &amp; Platform Infrastructure</w:t>
      </w:r>
    </w:p>
    <w:p w14:paraId="64134F52" w14:textId="77777777" w:rsidR="006940BA" w:rsidRPr="006940BA" w:rsidRDefault="006940BA">
      <w:pPr>
        <w:numPr>
          <w:ilvl w:val="0"/>
          <w:numId w:val="227"/>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Partner manufacturing integration</w:t>
      </w:r>
    </w:p>
    <w:p w14:paraId="53D6EF47" w14:textId="77777777" w:rsidR="006940BA" w:rsidRPr="006940BA" w:rsidRDefault="006940BA">
      <w:pPr>
        <w:numPr>
          <w:ilvl w:val="0"/>
          <w:numId w:val="227"/>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Retail / gallery placement system</w:t>
      </w:r>
    </w:p>
    <w:p w14:paraId="77A6659C" w14:textId="77777777" w:rsidR="006940BA" w:rsidRPr="006940BA" w:rsidRDefault="006940BA">
      <w:pPr>
        <w:numPr>
          <w:ilvl w:val="0"/>
          <w:numId w:val="227"/>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Exhibit and showcase deployment framework</w:t>
      </w:r>
    </w:p>
    <w:p w14:paraId="45950450" w14:textId="77777777" w:rsidR="006940BA" w:rsidRPr="006940BA" w:rsidRDefault="006940BA">
      <w:pPr>
        <w:numPr>
          <w:ilvl w:val="0"/>
          <w:numId w:val="227"/>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Rental and reuse pathway for physical assets</w:t>
      </w:r>
    </w:p>
    <w:p w14:paraId="00D3479C" w14:textId="77777777" w:rsidR="006940BA" w:rsidRPr="006940BA" w:rsidRDefault="006940BA">
      <w:pPr>
        <w:numPr>
          <w:ilvl w:val="0"/>
          <w:numId w:val="227"/>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Data collection on configurations and preferences</w:t>
      </w:r>
    </w:p>
    <w:p w14:paraId="446ED748" w14:textId="77777777" w:rsidR="006940BA" w:rsidRPr="006940BA" w:rsidRDefault="006940BA">
      <w:pPr>
        <w:pStyle w:val="Heading3"/>
        <w:rPr>
          <w:rFonts w:ascii="Avenir Next LT Pro Light" w:eastAsia="Times New Roman" w:hAnsi="Avenir Next LT Pro Light"/>
          <w:color w:val="595959"/>
          <w:sz w:val="24"/>
        </w:rPr>
      </w:pPr>
      <w:r w:rsidRPr="006940BA">
        <w:rPr>
          <w:rFonts w:ascii="Avenir Next LT Pro Light" w:eastAsia="Times New Roman" w:hAnsi="Avenir Next LT Pro Light"/>
          <w:color w:val="595959"/>
          <w:sz w:val="24"/>
        </w:rPr>
        <w:lastRenderedPageBreak/>
        <w:t>Governance &amp; Control Components</w:t>
      </w:r>
    </w:p>
    <w:p w14:paraId="6B45B40E" w14:textId="77777777" w:rsidR="006940BA" w:rsidRPr="006940BA" w:rsidRDefault="006940BA">
      <w:pPr>
        <w:numPr>
          <w:ilvl w:val="0"/>
          <w:numId w:val="228"/>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Modular rulebook (what connects to what)</w:t>
      </w:r>
    </w:p>
    <w:p w14:paraId="6C196CA7" w14:textId="77777777" w:rsidR="006940BA" w:rsidRPr="006940BA" w:rsidRDefault="006940BA">
      <w:pPr>
        <w:numPr>
          <w:ilvl w:val="0"/>
          <w:numId w:val="228"/>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MVP feature boundaries (“NO list” constraints)</w:t>
      </w:r>
    </w:p>
    <w:p w14:paraId="266A2E58" w14:textId="77777777" w:rsidR="006940BA" w:rsidRPr="006940BA" w:rsidRDefault="006940BA">
      <w:pPr>
        <w:numPr>
          <w:ilvl w:val="0"/>
          <w:numId w:val="228"/>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Pricing logic guardrails</w:t>
      </w:r>
    </w:p>
    <w:p w14:paraId="43EAF0AA" w14:textId="77942AF6" w:rsidR="00D73D88" w:rsidRDefault="006940BA">
      <w:pPr>
        <w:numPr>
          <w:ilvl w:val="0"/>
          <w:numId w:val="228"/>
        </w:numPr>
        <w:spacing w:before="100" w:beforeAutospacing="1" w:after="100" w:afterAutospacing="1" w:line="240" w:lineRule="auto"/>
        <w:rPr>
          <w:rFonts w:ascii="Avenir Next LT Pro Light" w:eastAsia="Times New Roman" w:hAnsi="Avenir Next LT Pro Light"/>
          <w:color w:val="595959"/>
        </w:rPr>
      </w:pPr>
      <w:r w:rsidRPr="006940BA">
        <w:rPr>
          <w:rFonts w:ascii="Avenir Next LT Pro Light" w:eastAsia="Times New Roman" w:hAnsi="Avenir Next LT Pro Light"/>
          <w:color w:val="595959"/>
        </w:rPr>
        <w:t>Final design authority control</w:t>
      </w:r>
    </w:p>
    <w:p w14:paraId="7DE6A70F" w14:textId="77777777" w:rsidR="00083FBA" w:rsidRDefault="00083FBA" w:rsidP="00083FBA">
      <w:pPr>
        <w:spacing w:before="100" w:beforeAutospacing="1" w:after="100" w:afterAutospacing="1" w:line="240" w:lineRule="auto"/>
        <w:ind w:left="720"/>
        <w:rPr>
          <w:rFonts w:ascii="Avenir Next LT Pro Light" w:eastAsia="Times New Roman" w:hAnsi="Avenir Next LT Pro Light"/>
          <w:color w:val="595959"/>
        </w:rPr>
      </w:pPr>
    </w:p>
    <w:p w14:paraId="46B6277F" w14:textId="77777777" w:rsidR="002767A4" w:rsidRPr="002767A4" w:rsidRDefault="002767A4">
      <w:pPr>
        <w:pStyle w:val="Heading3"/>
        <w:rPr>
          <w:rFonts w:ascii="Avenir Next LT Pro Light" w:eastAsia="Times New Roman" w:hAnsi="Avenir Next LT Pro Light"/>
          <w:color w:val="595959"/>
          <w:sz w:val="24"/>
          <w:szCs w:val="27"/>
        </w:rPr>
      </w:pPr>
      <w:r w:rsidRPr="002767A4">
        <w:rPr>
          <w:rFonts w:ascii="Avenir Next LT Pro Light" w:eastAsia="Times New Roman" w:hAnsi="Avenir Next LT Pro Light"/>
          <w:color w:val="595959"/>
          <w:sz w:val="24"/>
        </w:rPr>
        <w:t>Core Physical Components</w:t>
      </w:r>
    </w:p>
    <w:p w14:paraId="5516027C" w14:textId="77777777" w:rsidR="002767A4" w:rsidRPr="002767A4" w:rsidRDefault="002767A4">
      <w:pPr>
        <w:pStyle w:val="NormalWeb"/>
        <w:rPr>
          <w:rFonts w:ascii="Avenir Next LT Pro Light" w:hAnsi="Avenir Next LT Pro Light"/>
          <w:color w:val="595959"/>
        </w:rPr>
      </w:pPr>
      <w:r w:rsidRPr="002767A4">
        <w:rPr>
          <w:rFonts w:ascii="Avenir Next LT Pro Light" w:hAnsi="Avenir Next LT Pro Light"/>
          <w:color w:val="595959"/>
        </w:rPr>
        <w:t xml:space="preserve">The modular furniture components form the </w:t>
      </w:r>
      <w:r w:rsidRPr="002767A4">
        <w:rPr>
          <w:rStyle w:val="Strong"/>
          <w:rFonts w:ascii="Avenir Next LT Pro Light" w:hAnsi="Avenir Next LT Pro Light"/>
          <w:color w:val="595959"/>
        </w:rPr>
        <w:t>physical foundation</w:t>
      </w:r>
      <w:r w:rsidRPr="002767A4">
        <w:rPr>
          <w:rFonts w:ascii="Avenir Next LT Pro Light" w:hAnsi="Avenir Next LT Pro Light"/>
          <w:color w:val="595959"/>
        </w:rPr>
        <w:t xml:space="preserve"> of the system.</w:t>
      </w:r>
      <w:r w:rsidRPr="002767A4">
        <w:rPr>
          <w:rFonts w:ascii="Avenir Next LT Pro Light" w:hAnsi="Avenir Next LT Pro Light"/>
          <w:color w:val="595959"/>
        </w:rPr>
        <w:br/>
        <w:t>Standardized connection interfaces define how components attach, enabling reconfigurable assemblies that can be repeatedly assembled, disassembled, reused, or upgraded.</w:t>
      </w:r>
      <w:r w:rsidRPr="002767A4">
        <w:rPr>
          <w:rFonts w:ascii="Avenir Next LT Pro Light" w:hAnsi="Avenir Next LT Pro Light"/>
          <w:color w:val="595959"/>
        </w:rPr>
        <w:br/>
        <w:t>Reusable exhibit and demonstration furniture serve as both proof objects and multi</w:t>
      </w:r>
      <w:r w:rsidRPr="002767A4">
        <w:rPr>
          <w:rFonts w:ascii="Avenir Next LT Pro Light" w:hAnsi="Avenir Next LT Pro Light"/>
          <w:color w:val="595959"/>
        </w:rPr>
        <w:noBreakHyphen/>
        <w:t>purpose physical assets within the business model.</w:t>
      </w:r>
    </w:p>
    <w:p w14:paraId="486A3699" w14:textId="77777777" w:rsidR="002767A4" w:rsidRPr="002767A4" w:rsidRDefault="002767A4">
      <w:pPr>
        <w:pStyle w:val="Heading3"/>
        <w:rPr>
          <w:rFonts w:ascii="Avenir Next LT Pro Light" w:eastAsia="Times New Roman" w:hAnsi="Avenir Next LT Pro Light"/>
          <w:color w:val="595959"/>
          <w:sz w:val="24"/>
        </w:rPr>
      </w:pPr>
      <w:r w:rsidRPr="002767A4">
        <w:rPr>
          <w:rFonts w:ascii="Avenir Next LT Pro Light" w:eastAsia="Times New Roman" w:hAnsi="Avenir Next LT Pro Light"/>
          <w:color w:val="595959"/>
          <w:sz w:val="24"/>
        </w:rPr>
        <w:t>Digital / Software Components</w:t>
      </w:r>
    </w:p>
    <w:p w14:paraId="2DBD6679" w14:textId="77777777" w:rsidR="002767A4" w:rsidRPr="002767A4" w:rsidRDefault="002767A4">
      <w:pPr>
        <w:pStyle w:val="NormalWeb"/>
        <w:rPr>
          <w:rFonts w:ascii="Avenir Next LT Pro Light" w:hAnsi="Avenir Next LT Pro Light"/>
          <w:color w:val="595959"/>
        </w:rPr>
      </w:pPr>
      <w:r w:rsidRPr="002767A4">
        <w:rPr>
          <w:rFonts w:ascii="Avenir Next LT Pro Light" w:hAnsi="Avenir Next LT Pro Light"/>
          <w:color w:val="595959"/>
        </w:rPr>
        <w:t>The digital room</w:t>
      </w:r>
      <w:r w:rsidRPr="002767A4">
        <w:rPr>
          <w:rFonts w:ascii="Avenir Next LT Pro Light" w:hAnsi="Avenir Next LT Pro Light"/>
          <w:color w:val="595959"/>
        </w:rPr>
        <w:noBreakHyphen/>
        <w:t xml:space="preserve">design portal is the </w:t>
      </w:r>
      <w:r w:rsidRPr="002767A4">
        <w:rPr>
          <w:rStyle w:val="Strong"/>
          <w:rFonts w:ascii="Avenir Next LT Pro Light" w:hAnsi="Avenir Next LT Pro Light"/>
          <w:color w:val="595959"/>
        </w:rPr>
        <w:t>control layer</w:t>
      </w:r>
      <w:r w:rsidRPr="002767A4">
        <w:rPr>
          <w:rFonts w:ascii="Avenir Next LT Pro Light" w:hAnsi="Avenir Next LT Pro Light"/>
          <w:color w:val="595959"/>
        </w:rPr>
        <w:t xml:space="preserve"> that governs how physical components are selected and combined.</w:t>
      </w:r>
      <w:r w:rsidRPr="002767A4">
        <w:rPr>
          <w:rFonts w:ascii="Avenir Next LT Pro Light" w:hAnsi="Avenir Next LT Pro Light"/>
          <w:color w:val="595959"/>
        </w:rPr>
        <w:br/>
        <w:t>Room templates establish spatial constraints, while the modular compatibility rule engine ensures only valid component combinations are allowed.</w:t>
      </w:r>
      <w:r w:rsidRPr="002767A4">
        <w:rPr>
          <w:rFonts w:ascii="Avenir Next LT Pro Light" w:hAnsi="Avenir Next LT Pro Light"/>
          <w:color w:val="595959"/>
        </w:rPr>
        <w:br/>
        <w:t>The visualization engine and thematic styling system translate physical selections into full</w:t>
      </w:r>
      <w:r w:rsidRPr="002767A4">
        <w:rPr>
          <w:rFonts w:ascii="Avenir Next LT Pro Light" w:hAnsi="Avenir Next LT Pro Light"/>
          <w:color w:val="595959"/>
        </w:rPr>
        <w:noBreakHyphen/>
        <w:t>room previews, while pricing, approval, and locking mechanisms convert designs into actionable production inputs.</w:t>
      </w:r>
    </w:p>
    <w:p w14:paraId="5610F018" w14:textId="77777777" w:rsidR="002767A4" w:rsidRPr="002767A4" w:rsidRDefault="002767A4">
      <w:pPr>
        <w:pStyle w:val="Heading3"/>
        <w:rPr>
          <w:rFonts w:ascii="Avenir Next LT Pro Light" w:eastAsia="Times New Roman" w:hAnsi="Avenir Next LT Pro Light"/>
          <w:color w:val="595959"/>
          <w:sz w:val="24"/>
        </w:rPr>
      </w:pPr>
      <w:r w:rsidRPr="002767A4">
        <w:rPr>
          <w:rFonts w:ascii="Avenir Next LT Pro Light" w:eastAsia="Times New Roman" w:hAnsi="Avenir Next LT Pro Light"/>
          <w:color w:val="595959"/>
          <w:sz w:val="24"/>
        </w:rPr>
        <w:t>Manufacturing &amp; Operations Components</w:t>
      </w:r>
    </w:p>
    <w:p w14:paraId="62D7B523" w14:textId="77777777" w:rsidR="002767A4" w:rsidRPr="002767A4" w:rsidRDefault="002767A4">
      <w:pPr>
        <w:pStyle w:val="NormalWeb"/>
        <w:rPr>
          <w:rFonts w:ascii="Avenir Next LT Pro Light" w:hAnsi="Avenir Next LT Pro Light"/>
          <w:color w:val="595959"/>
        </w:rPr>
      </w:pPr>
      <w:r w:rsidRPr="002767A4">
        <w:rPr>
          <w:rFonts w:ascii="Avenir Next LT Pro Light" w:hAnsi="Avenir Next LT Pro Light"/>
          <w:color w:val="595959"/>
        </w:rPr>
        <w:t>Once a design is approved digitally, the order</w:t>
      </w:r>
      <w:r w:rsidRPr="002767A4">
        <w:rPr>
          <w:rFonts w:ascii="Avenir Next LT Pro Light" w:hAnsi="Avenir Next LT Pro Light"/>
          <w:color w:val="595959"/>
        </w:rPr>
        <w:noBreakHyphen/>
        <w:t>based manufacturing trigger activates downstream operations.</w:t>
      </w:r>
      <w:r w:rsidRPr="002767A4">
        <w:rPr>
          <w:rFonts w:ascii="Avenir Next LT Pro Light" w:hAnsi="Avenir Next LT Pro Light"/>
          <w:color w:val="595959"/>
        </w:rPr>
        <w:br/>
        <w:t>The deposit and confirmation gate protects cash flow and authorizes production.</w:t>
      </w:r>
      <w:r w:rsidRPr="002767A4">
        <w:rPr>
          <w:rFonts w:ascii="Avenir Next LT Pro Light" w:hAnsi="Avenir Next LT Pro Light"/>
          <w:color w:val="595959"/>
        </w:rPr>
        <w:br/>
        <w:t>Modular workflows, quality control, and delivery coordination translate approved digital designs into physical reality with minimal inventory risk.</w:t>
      </w:r>
    </w:p>
    <w:p w14:paraId="084CF98D" w14:textId="77777777" w:rsidR="002767A4" w:rsidRPr="002767A4" w:rsidRDefault="002767A4">
      <w:pPr>
        <w:pStyle w:val="Heading3"/>
        <w:rPr>
          <w:rFonts w:ascii="Avenir Next LT Pro Light" w:eastAsia="Times New Roman" w:hAnsi="Avenir Next LT Pro Light"/>
          <w:color w:val="595959"/>
          <w:sz w:val="24"/>
        </w:rPr>
      </w:pPr>
      <w:r w:rsidRPr="002767A4">
        <w:rPr>
          <w:rFonts w:ascii="Avenir Next LT Pro Light" w:eastAsia="Times New Roman" w:hAnsi="Avenir Next LT Pro Light"/>
          <w:color w:val="595959"/>
          <w:sz w:val="24"/>
        </w:rPr>
        <w:t>Customer Experience Components</w:t>
      </w:r>
    </w:p>
    <w:p w14:paraId="0C0E570A" w14:textId="77777777" w:rsidR="002767A4" w:rsidRPr="002767A4" w:rsidRDefault="002767A4">
      <w:pPr>
        <w:pStyle w:val="NormalWeb"/>
        <w:rPr>
          <w:rFonts w:ascii="Avenir Next LT Pro Light" w:hAnsi="Avenir Next LT Pro Light"/>
          <w:color w:val="595959"/>
        </w:rPr>
      </w:pPr>
      <w:r w:rsidRPr="002767A4">
        <w:rPr>
          <w:rFonts w:ascii="Avenir Next LT Pro Light" w:hAnsi="Avenir Next LT Pro Light"/>
          <w:color w:val="595959"/>
        </w:rPr>
        <w:t>The guided interface connects users to the digital system without requiring technical knowledge.</w:t>
      </w:r>
      <w:r w:rsidRPr="002767A4">
        <w:rPr>
          <w:rFonts w:ascii="Avenir Next LT Pro Light" w:hAnsi="Avenir Next LT Pro Light"/>
          <w:color w:val="595959"/>
        </w:rPr>
        <w:br/>
        <w:t>Customization modes, consultations, and revision loops help customers move from inspiration to commitment.</w:t>
      </w:r>
      <w:r w:rsidRPr="002767A4">
        <w:rPr>
          <w:rFonts w:ascii="Avenir Next LT Pro Light" w:hAnsi="Avenir Next LT Pro Light"/>
          <w:color w:val="595959"/>
        </w:rPr>
        <w:br/>
        <w:t>Post</w:t>
      </w:r>
      <w:r w:rsidRPr="002767A4">
        <w:rPr>
          <w:rFonts w:ascii="Avenir Next LT Pro Light" w:hAnsi="Avenir Next LT Pro Light"/>
          <w:color w:val="595959"/>
        </w:rPr>
        <w:noBreakHyphen/>
        <w:t>delivery upgrade pathways link delivered furniture back into the modular system, extending customer relationships beyond a single purchase.</w:t>
      </w:r>
    </w:p>
    <w:p w14:paraId="1D2DD2AE" w14:textId="77777777" w:rsidR="002767A4" w:rsidRPr="002767A4" w:rsidRDefault="002767A4">
      <w:pPr>
        <w:pStyle w:val="Heading3"/>
        <w:rPr>
          <w:rFonts w:ascii="Avenir Next LT Pro Light" w:eastAsia="Times New Roman" w:hAnsi="Avenir Next LT Pro Light"/>
          <w:color w:val="595959"/>
          <w:sz w:val="24"/>
        </w:rPr>
      </w:pPr>
      <w:r w:rsidRPr="002767A4">
        <w:rPr>
          <w:rFonts w:ascii="Avenir Next LT Pro Light" w:eastAsia="Times New Roman" w:hAnsi="Avenir Next LT Pro Light"/>
          <w:color w:val="595959"/>
          <w:sz w:val="24"/>
        </w:rPr>
        <w:lastRenderedPageBreak/>
        <w:t>Business &amp; Platform Infrastructure</w:t>
      </w:r>
    </w:p>
    <w:p w14:paraId="01F831F5" w14:textId="77777777" w:rsidR="002767A4" w:rsidRPr="002767A4" w:rsidRDefault="002767A4">
      <w:pPr>
        <w:pStyle w:val="NormalWeb"/>
        <w:rPr>
          <w:rFonts w:ascii="Avenir Next LT Pro Light" w:hAnsi="Avenir Next LT Pro Light"/>
          <w:color w:val="595959"/>
        </w:rPr>
      </w:pPr>
      <w:r w:rsidRPr="002767A4">
        <w:rPr>
          <w:rFonts w:ascii="Avenir Next LT Pro Light" w:hAnsi="Avenir Next LT Pro Light"/>
          <w:color w:val="595959"/>
        </w:rPr>
        <w:t>Partner manufacturing, retail placements, exhibits, and rental pathways expand how physical assets circulate through the market.</w:t>
      </w:r>
      <w:r w:rsidRPr="002767A4">
        <w:rPr>
          <w:rFonts w:ascii="Avenir Next LT Pro Light" w:hAnsi="Avenir Next LT Pro Light"/>
          <w:color w:val="595959"/>
        </w:rPr>
        <w:br/>
        <w:t>Data collected from configurations feeds back into design, pricing, and modular optimization, reinforcing the system’s scalability and learning over time.</w:t>
      </w:r>
    </w:p>
    <w:p w14:paraId="29A14831" w14:textId="77777777" w:rsidR="002767A4" w:rsidRPr="002767A4" w:rsidRDefault="002767A4">
      <w:pPr>
        <w:pStyle w:val="Heading3"/>
        <w:rPr>
          <w:rFonts w:ascii="Avenir Next LT Pro Light" w:eastAsia="Times New Roman" w:hAnsi="Avenir Next LT Pro Light"/>
          <w:color w:val="595959"/>
          <w:sz w:val="24"/>
        </w:rPr>
      </w:pPr>
      <w:r w:rsidRPr="002767A4">
        <w:rPr>
          <w:rFonts w:ascii="Avenir Next LT Pro Light" w:eastAsia="Times New Roman" w:hAnsi="Avenir Next LT Pro Light"/>
          <w:color w:val="595959"/>
          <w:sz w:val="24"/>
        </w:rPr>
        <w:t>Governance &amp; Control Components</w:t>
      </w:r>
    </w:p>
    <w:p w14:paraId="6D5A126A" w14:textId="04BAFC4D" w:rsidR="00083FBA" w:rsidRDefault="002767A4" w:rsidP="003614C9">
      <w:pPr>
        <w:pStyle w:val="NormalWeb"/>
        <w:rPr>
          <w:rFonts w:ascii="Avenir Next LT Pro Light" w:hAnsi="Avenir Next LT Pro Light"/>
          <w:color w:val="595959"/>
        </w:rPr>
      </w:pPr>
      <w:r w:rsidRPr="002767A4">
        <w:rPr>
          <w:rFonts w:ascii="Avenir Next LT Pro Light" w:hAnsi="Avenir Next LT Pro Light"/>
          <w:color w:val="595959"/>
        </w:rPr>
        <w:t xml:space="preserve">The modular rulebook, MVP boundaries, and pricing guardrails act as </w:t>
      </w:r>
      <w:r w:rsidRPr="002767A4">
        <w:rPr>
          <w:rStyle w:val="Strong"/>
          <w:rFonts w:ascii="Avenir Next LT Pro Light" w:hAnsi="Avenir Next LT Pro Light"/>
          <w:color w:val="595959"/>
        </w:rPr>
        <w:t>system constraints</w:t>
      </w:r>
      <w:r w:rsidRPr="002767A4">
        <w:rPr>
          <w:rFonts w:ascii="Avenir Next LT Pro Light" w:hAnsi="Avenir Next LT Pro Light"/>
          <w:color w:val="595959"/>
        </w:rPr>
        <w:t>, ensuring consistency, manufacturability, and financial discipline.</w:t>
      </w:r>
      <w:r w:rsidRPr="002767A4">
        <w:rPr>
          <w:rFonts w:ascii="Avenir Next LT Pro Light" w:hAnsi="Avenir Next LT Pro Light"/>
          <w:color w:val="595959"/>
        </w:rPr>
        <w:br/>
        <w:t>Final design authority ensures that all components—physical, digital, and operational—remain aligned as the system evolves</w:t>
      </w:r>
    </w:p>
    <w:p w14:paraId="20FB3348" w14:textId="77777777" w:rsidR="00B5012F" w:rsidRDefault="00B5012F" w:rsidP="003614C9">
      <w:pPr>
        <w:pStyle w:val="NormalWeb"/>
        <w:rPr>
          <w:rFonts w:ascii="Avenir Next LT Pro Light" w:hAnsi="Avenir Next LT Pro Light"/>
          <w:color w:val="595959"/>
        </w:rPr>
      </w:pPr>
    </w:p>
    <w:p w14:paraId="303B06BF" w14:textId="1D7BE7E2" w:rsidR="00B5012F" w:rsidRPr="00B5012F" w:rsidRDefault="00B5012F">
      <w:pPr>
        <w:pStyle w:val="Heading3"/>
        <w:rPr>
          <w:rFonts w:ascii="Avenir Next LT Pro Light" w:eastAsia="Times New Roman" w:hAnsi="Avenir Next LT Pro Light"/>
          <w:color w:val="595959"/>
          <w:sz w:val="24"/>
          <w:szCs w:val="27"/>
        </w:rPr>
      </w:pPr>
      <w:r w:rsidRPr="00B5012F">
        <w:rPr>
          <w:rFonts w:ascii="Avenir Next LT Pro Light" w:eastAsia="Times New Roman" w:hAnsi="Avenir Next LT Pro Light"/>
          <w:color w:val="595959"/>
          <w:sz w:val="24"/>
        </w:rPr>
        <w:t xml:space="preserve">How a Person Would Make </w:t>
      </w:r>
      <w:proofErr w:type="gramStart"/>
      <w:r w:rsidRPr="00B5012F">
        <w:rPr>
          <w:rFonts w:ascii="Avenir Next LT Pro Light" w:eastAsia="Times New Roman" w:hAnsi="Avenir Next LT Pro Light"/>
          <w:color w:val="595959"/>
          <w:sz w:val="24"/>
        </w:rPr>
        <w:t>the</w:t>
      </w:r>
      <w:proofErr w:type="gramEnd"/>
      <w:r w:rsidRPr="00B5012F">
        <w:rPr>
          <w:rFonts w:ascii="Avenir Next LT Pro Light" w:eastAsia="Times New Roman" w:hAnsi="Avenir Next LT Pro Light"/>
          <w:color w:val="595959"/>
          <w:sz w:val="24"/>
        </w:rPr>
        <w:t xml:space="preserve"> Invention </w:t>
      </w:r>
    </w:p>
    <w:p w14:paraId="637E9C49" w14:textId="77777777" w:rsidR="00B5012F" w:rsidRPr="00B5012F" w:rsidRDefault="00B5012F">
      <w:pPr>
        <w:pStyle w:val="NormalWeb"/>
        <w:rPr>
          <w:rFonts w:ascii="Avenir Next LT Pro Light" w:hAnsi="Avenir Next LT Pro Light"/>
          <w:color w:val="595959"/>
        </w:rPr>
      </w:pPr>
      <w:r w:rsidRPr="00B5012F">
        <w:rPr>
          <w:rFonts w:ascii="Avenir Next LT Pro Light" w:hAnsi="Avenir Next LT Pro Light"/>
          <w:color w:val="595959"/>
        </w:rPr>
        <w:t xml:space="preserve">A person skilled in the art would construct the invention by </w:t>
      </w:r>
      <w:r w:rsidRPr="00B5012F">
        <w:rPr>
          <w:rStyle w:val="Strong"/>
          <w:rFonts w:ascii="Avenir Next LT Pro Light" w:hAnsi="Avenir Next LT Pro Light"/>
          <w:color w:val="595959"/>
        </w:rPr>
        <w:t>defining a modular furniture system</w:t>
      </w:r>
      <w:r w:rsidRPr="00B5012F">
        <w:rPr>
          <w:rFonts w:ascii="Avenir Next LT Pro Light" w:hAnsi="Avenir Next LT Pro Light"/>
          <w:color w:val="595959"/>
        </w:rPr>
        <w:t xml:space="preserve"> composed of interchangeable physical components having standardized connection interfaces. These interfaces establish compatibility rules that allow components to be combined, replaced, or reconfigured across multiple furniture assemblies.</w:t>
      </w:r>
    </w:p>
    <w:p w14:paraId="0B3E80A1" w14:textId="77777777" w:rsidR="00B5012F" w:rsidRPr="00B5012F" w:rsidRDefault="00B5012F">
      <w:pPr>
        <w:pStyle w:val="NormalWeb"/>
        <w:rPr>
          <w:rFonts w:ascii="Avenir Next LT Pro Light" w:hAnsi="Avenir Next LT Pro Light"/>
          <w:color w:val="595959"/>
        </w:rPr>
      </w:pPr>
      <w:r w:rsidRPr="00B5012F">
        <w:rPr>
          <w:rFonts w:ascii="Avenir Next LT Pro Light" w:hAnsi="Avenir Next LT Pro Light"/>
          <w:color w:val="595959"/>
        </w:rPr>
        <w:t xml:space="preserve">The person would then </w:t>
      </w:r>
      <w:r w:rsidRPr="00B5012F">
        <w:rPr>
          <w:rStyle w:val="Strong"/>
          <w:rFonts w:ascii="Avenir Next LT Pro Light" w:hAnsi="Avenir Next LT Pro Light"/>
          <w:color w:val="595959"/>
        </w:rPr>
        <w:t>implement a computer</w:t>
      </w:r>
      <w:r w:rsidRPr="00B5012F">
        <w:rPr>
          <w:rStyle w:val="Strong"/>
          <w:rFonts w:ascii="Avenir Next LT Pro Light" w:hAnsi="Avenir Next LT Pro Light"/>
          <w:color w:val="595959"/>
        </w:rPr>
        <w:noBreakHyphen/>
        <w:t>based design portal</w:t>
      </w:r>
      <w:r w:rsidRPr="00B5012F">
        <w:rPr>
          <w:rFonts w:ascii="Avenir Next LT Pro Light" w:hAnsi="Avenir Next LT Pro Light"/>
          <w:color w:val="595959"/>
        </w:rPr>
        <w:t xml:space="preserve"> configured to receive user selections of room types, modular components, and thematic attributes. The portal would include </w:t>
      </w:r>
      <w:r w:rsidRPr="00B5012F">
        <w:rPr>
          <w:rStyle w:val="Strong"/>
          <w:rFonts w:ascii="Avenir Next LT Pro Light" w:hAnsi="Avenir Next LT Pro Light"/>
          <w:color w:val="595959"/>
        </w:rPr>
        <w:t>logic enforcing compatibility rules</w:t>
      </w:r>
      <w:r w:rsidRPr="00B5012F">
        <w:rPr>
          <w:rFonts w:ascii="Avenir Next LT Pro Light" w:hAnsi="Avenir Next LT Pro Light"/>
          <w:color w:val="595959"/>
        </w:rPr>
        <w:t>, a visualization engine to generate composite room previews, and a pricing module responsive to selected configurations.</w:t>
      </w:r>
    </w:p>
    <w:p w14:paraId="77D9475F" w14:textId="77777777" w:rsidR="00B5012F" w:rsidRPr="00B5012F" w:rsidRDefault="00B5012F">
      <w:pPr>
        <w:pStyle w:val="NormalWeb"/>
        <w:rPr>
          <w:rFonts w:ascii="Avenir Next LT Pro Light" w:hAnsi="Avenir Next LT Pro Light"/>
          <w:color w:val="595959"/>
        </w:rPr>
      </w:pPr>
      <w:r w:rsidRPr="00B5012F">
        <w:rPr>
          <w:rFonts w:ascii="Avenir Next LT Pro Light" w:hAnsi="Avenir Next LT Pro Light"/>
          <w:color w:val="595959"/>
        </w:rPr>
        <w:t xml:space="preserve">Upon user approval of a generated design, the system would </w:t>
      </w:r>
      <w:r w:rsidRPr="00B5012F">
        <w:rPr>
          <w:rStyle w:val="Strong"/>
          <w:rFonts w:ascii="Avenir Next LT Pro Light" w:hAnsi="Avenir Next LT Pro Light"/>
          <w:color w:val="595959"/>
        </w:rPr>
        <w:t>initiate an order</w:t>
      </w:r>
      <w:r w:rsidRPr="00B5012F">
        <w:rPr>
          <w:rStyle w:val="Strong"/>
          <w:rFonts w:ascii="Avenir Next LT Pro Light" w:hAnsi="Avenir Next LT Pro Light"/>
          <w:color w:val="595959"/>
        </w:rPr>
        <w:noBreakHyphen/>
        <w:t>based manufacturing process</w:t>
      </w:r>
      <w:r w:rsidRPr="00B5012F">
        <w:rPr>
          <w:rFonts w:ascii="Avenir Next LT Pro Light" w:hAnsi="Avenir Next LT Pro Light"/>
          <w:color w:val="595959"/>
        </w:rPr>
        <w:t>, wherein production of the selected modular components is triggered only after confirmation, thereby ensuring alignment between digital design and physical output.</w:t>
      </w:r>
    </w:p>
    <w:p w14:paraId="0BC853F1" w14:textId="70B68224" w:rsidR="00B5012F" w:rsidRPr="00CC6F03" w:rsidRDefault="00B5012F" w:rsidP="00CC6F03">
      <w:pPr>
        <w:pStyle w:val="Heading3"/>
        <w:rPr>
          <w:rFonts w:ascii="Avenir Next LT Pro Light" w:eastAsia="Times New Roman" w:hAnsi="Avenir Next LT Pro Light"/>
          <w:color w:val="595959"/>
          <w:sz w:val="24"/>
        </w:rPr>
      </w:pPr>
    </w:p>
    <w:p w14:paraId="5C7FA90B" w14:textId="77777777" w:rsidR="00763A46" w:rsidRPr="00763A46" w:rsidRDefault="00763A46">
      <w:pPr>
        <w:pStyle w:val="Heading2"/>
        <w:rPr>
          <w:rFonts w:ascii="Avenir Next LT Pro Light" w:eastAsia="Times New Roman" w:hAnsi="Avenir Next LT Pro Light"/>
          <w:color w:val="595959"/>
          <w:sz w:val="24"/>
          <w:szCs w:val="36"/>
        </w:rPr>
      </w:pPr>
      <w:r w:rsidRPr="00763A46">
        <w:rPr>
          <w:rFonts w:ascii="Avenir Next LT Pro Light" w:eastAsia="Times New Roman" w:hAnsi="Avenir Next LT Pro Light"/>
          <w:color w:val="595959"/>
          <w:sz w:val="24"/>
        </w:rPr>
        <w:t>Necessary Elements (Required for the Invention to Function)</w:t>
      </w:r>
    </w:p>
    <w:p w14:paraId="28850056" w14:textId="77777777" w:rsidR="00763A46" w:rsidRPr="00763A46" w:rsidRDefault="00763A46">
      <w:pPr>
        <w:pStyle w:val="NormalWeb"/>
        <w:rPr>
          <w:rFonts w:ascii="Avenir Next LT Pro Light" w:hAnsi="Avenir Next LT Pro Light"/>
          <w:color w:val="595959"/>
        </w:rPr>
      </w:pPr>
      <w:r w:rsidRPr="00763A46">
        <w:rPr>
          <w:rFonts w:ascii="Avenir Next LT Pro Light" w:hAnsi="Avenir Next LT Pro Light"/>
          <w:color w:val="595959"/>
        </w:rPr>
        <w:t xml:space="preserve">These are the </w:t>
      </w:r>
      <w:r w:rsidRPr="00763A46">
        <w:rPr>
          <w:rStyle w:val="Strong"/>
          <w:rFonts w:ascii="Avenir Next LT Pro Light" w:hAnsi="Avenir Next LT Pro Light"/>
          <w:color w:val="595959"/>
        </w:rPr>
        <w:t>core elements without which the invention would not work</w:t>
      </w:r>
      <w:r w:rsidRPr="00763A46">
        <w:rPr>
          <w:rFonts w:ascii="Avenir Next LT Pro Light" w:hAnsi="Avenir Next LT Pro Light"/>
          <w:color w:val="595959"/>
        </w:rPr>
        <w:t>:</w:t>
      </w:r>
    </w:p>
    <w:p w14:paraId="116AA7F4" w14:textId="77777777" w:rsidR="00763A46" w:rsidRPr="00763A46" w:rsidRDefault="00763A46">
      <w:pPr>
        <w:pStyle w:val="NormalWeb"/>
        <w:numPr>
          <w:ilvl w:val="0"/>
          <w:numId w:val="229"/>
        </w:numPr>
        <w:rPr>
          <w:rFonts w:ascii="Avenir Next LT Pro Light" w:hAnsi="Avenir Next LT Pro Light"/>
          <w:color w:val="595959"/>
        </w:rPr>
      </w:pPr>
      <w:r w:rsidRPr="00763A46">
        <w:rPr>
          <w:rStyle w:val="Strong"/>
          <w:rFonts w:ascii="Avenir Next LT Pro Light" w:hAnsi="Avenir Next LT Pro Light"/>
          <w:color w:val="595959"/>
        </w:rPr>
        <w:t>Modular physical furniture components</w:t>
      </w:r>
      <w:r w:rsidRPr="00763A46">
        <w:rPr>
          <w:rFonts w:ascii="Avenir Next LT Pro Light" w:hAnsi="Avenir Next LT Pro Light"/>
          <w:color w:val="595959"/>
        </w:rPr>
        <w:br/>
        <w:t>Interchangeable components with defined connection interfaces.</w:t>
      </w:r>
    </w:p>
    <w:p w14:paraId="43BA04C5" w14:textId="77777777" w:rsidR="00763A46" w:rsidRPr="00763A46" w:rsidRDefault="00763A46">
      <w:pPr>
        <w:pStyle w:val="NormalWeb"/>
        <w:numPr>
          <w:ilvl w:val="0"/>
          <w:numId w:val="229"/>
        </w:numPr>
        <w:rPr>
          <w:rFonts w:ascii="Avenir Next LT Pro Light" w:hAnsi="Avenir Next LT Pro Light"/>
          <w:color w:val="595959"/>
        </w:rPr>
      </w:pPr>
      <w:r w:rsidRPr="00763A46">
        <w:rPr>
          <w:rStyle w:val="Strong"/>
          <w:rFonts w:ascii="Avenir Next LT Pro Light" w:hAnsi="Avenir Next LT Pro Light"/>
          <w:color w:val="595959"/>
        </w:rPr>
        <w:lastRenderedPageBreak/>
        <w:t>Standardized compatibility rules</w:t>
      </w:r>
      <w:r w:rsidRPr="00763A46">
        <w:rPr>
          <w:rFonts w:ascii="Avenir Next LT Pro Light" w:hAnsi="Avenir Next LT Pro Light"/>
          <w:color w:val="595959"/>
        </w:rPr>
        <w:br/>
        <w:t>Logic defining what components can connect and how.</w:t>
      </w:r>
    </w:p>
    <w:p w14:paraId="5255DE32" w14:textId="77777777" w:rsidR="00763A46" w:rsidRPr="00763A46" w:rsidRDefault="00763A46">
      <w:pPr>
        <w:pStyle w:val="NormalWeb"/>
        <w:numPr>
          <w:ilvl w:val="0"/>
          <w:numId w:val="229"/>
        </w:numPr>
        <w:rPr>
          <w:rFonts w:ascii="Avenir Next LT Pro Light" w:hAnsi="Avenir Next LT Pro Light"/>
          <w:color w:val="595959"/>
        </w:rPr>
      </w:pPr>
      <w:r w:rsidRPr="00763A46">
        <w:rPr>
          <w:rStyle w:val="Strong"/>
          <w:rFonts w:ascii="Avenir Next LT Pro Light" w:hAnsi="Avenir Next LT Pro Light"/>
          <w:color w:val="595959"/>
        </w:rPr>
        <w:t>Digital design interface (portal)</w:t>
      </w:r>
      <w:r w:rsidRPr="00763A46">
        <w:rPr>
          <w:rFonts w:ascii="Avenir Next LT Pro Light" w:hAnsi="Avenir Next LT Pro Light"/>
          <w:color w:val="595959"/>
        </w:rPr>
        <w:br/>
        <w:t>A computer</w:t>
      </w:r>
      <w:r w:rsidRPr="00763A46">
        <w:rPr>
          <w:rFonts w:ascii="Avenir Next LT Pro Light" w:hAnsi="Avenir Next LT Pro Light"/>
          <w:color w:val="595959"/>
        </w:rPr>
        <w:noBreakHyphen/>
        <w:t>implemented system for selecting and configuring components.</w:t>
      </w:r>
    </w:p>
    <w:p w14:paraId="4339FBD5" w14:textId="77777777" w:rsidR="00763A46" w:rsidRPr="00763A46" w:rsidRDefault="00763A46">
      <w:pPr>
        <w:pStyle w:val="NormalWeb"/>
        <w:numPr>
          <w:ilvl w:val="0"/>
          <w:numId w:val="229"/>
        </w:numPr>
        <w:rPr>
          <w:rFonts w:ascii="Avenir Next LT Pro Light" w:hAnsi="Avenir Next LT Pro Light"/>
          <w:color w:val="595959"/>
        </w:rPr>
      </w:pPr>
      <w:r w:rsidRPr="00763A46">
        <w:rPr>
          <w:rStyle w:val="Strong"/>
          <w:rFonts w:ascii="Avenir Next LT Pro Light" w:hAnsi="Avenir Next LT Pro Light"/>
          <w:color w:val="595959"/>
        </w:rPr>
        <w:t>Visualization capability</w:t>
      </w:r>
      <w:r w:rsidRPr="00763A46">
        <w:rPr>
          <w:rFonts w:ascii="Avenir Next LT Pro Light" w:hAnsi="Avenir Next LT Pro Light"/>
          <w:color w:val="595959"/>
        </w:rPr>
        <w:br/>
        <w:t>Ability to generate a composite representation of a complete space.</w:t>
      </w:r>
    </w:p>
    <w:p w14:paraId="227EE1CA" w14:textId="77777777" w:rsidR="00763A46" w:rsidRPr="00763A46" w:rsidRDefault="00763A46">
      <w:pPr>
        <w:pStyle w:val="NormalWeb"/>
        <w:numPr>
          <w:ilvl w:val="0"/>
          <w:numId w:val="229"/>
        </w:numPr>
        <w:rPr>
          <w:rFonts w:ascii="Avenir Next LT Pro Light" w:hAnsi="Avenir Next LT Pro Light"/>
          <w:color w:val="595959"/>
        </w:rPr>
      </w:pPr>
      <w:r w:rsidRPr="00763A46">
        <w:rPr>
          <w:rStyle w:val="Strong"/>
          <w:rFonts w:ascii="Avenir Next LT Pro Light" w:hAnsi="Avenir Next LT Pro Light"/>
          <w:color w:val="595959"/>
        </w:rPr>
        <w:t>Design approval mechanism</w:t>
      </w:r>
      <w:r w:rsidRPr="00763A46">
        <w:rPr>
          <w:rFonts w:ascii="Avenir Next LT Pro Light" w:hAnsi="Avenir Next LT Pro Light"/>
          <w:color w:val="595959"/>
        </w:rPr>
        <w:br/>
        <w:t>A step where the user confirms the configuration before production.</w:t>
      </w:r>
    </w:p>
    <w:p w14:paraId="78A8B9D4" w14:textId="77777777" w:rsidR="00763A46" w:rsidRPr="00763A46" w:rsidRDefault="00763A46">
      <w:pPr>
        <w:pStyle w:val="NormalWeb"/>
        <w:numPr>
          <w:ilvl w:val="0"/>
          <w:numId w:val="229"/>
        </w:numPr>
        <w:rPr>
          <w:rFonts w:ascii="Avenir Next LT Pro Light" w:hAnsi="Avenir Next LT Pro Light"/>
          <w:color w:val="595959"/>
        </w:rPr>
      </w:pPr>
      <w:r w:rsidRPr="00763A46">
        <w:rPr>
          <w:rStyle w:val="Strong"/>
          <w:rFonts w:ascii="Avenir Next LT Pro Light" w:hAnsi="Avenir Next LT Pro Light"/>
          <w:color w:val="595959"/>
        </w:rPr>
        <w:t>Order</w:t>
      </w:r>
      <w:r w:rsidRPr="00763A46">
        <w:rPr>
          <w:rStyle w:val="Strong"/>
          <w:rFonts w:ascii="Avenir Next LT Pro Light" w:hAnsi="Avenir Next LT Pro Light"/>
          <w:color w:val="595959"/>
        </w:rPr>
        <w:noBreakHyphen/>
        <w:t>based manufacturing trigger</w:t>
      </w:r>
      <w:r w:rsidRPr="00763A46">
        <w:rPr>
          <w:rFonts w:ascii="Avenir Next LT Pro Light" w:hAnsi="Avenir Next LT Pro Light"/>
          <w:color w:val="595959"/>
        </w:rPr>
        <w:br/>
        <w:t>Production begins only after design approval.</w:t>
      </w:r>
    </w:p>
    <w:p w14:paraId="7BEDE3BC" w14:textId="77777777" w:rsidR="00763A46" w:rsidRPr="00763A46" w:rsidRDefault="00763A46">
      <w:pPr>
        <w:pStyle w:val="NormalWeb"/>
        <w:rPr>
          <w:rFonts w:ascii="Avenir Next LT Pro Light" w:hAnsi="Avenir Next LT Pro Light"/>
          <w:color w:val="595959"/>
        </w:rPr>
      </w:pPr>
      <w:r w:rsidRPr="00763A46">
        <w:rPr>
          <w:rFonts w:ascii="Segoe UI Emoji" w:hAnsi="Segoe UI Emoji" w:cs="Segoe UI Emoji"/>
          <w:color w:val="595959"/>
        </w:rPr>
        <w:t>👉</w:t>
      </w:r>
      <w:r w:rsidRPr="00763A46">
        <w:rPr>
          <w:rFonts w:ascii="Avenir Next LT Pro Light" w:hAnsi="Avenir Next LT Pro Light"/>
          <w:color w:val="595959"/>
        </w:rPr>
        <w:t xml:space="preserve"> These elements together define the </w:t>
      </w:r>
      <w:r w:rsidRPr="00763A46">
        <w:rPr>
          <w:rStyle w:val="Strong"/>
          <w:rFonts w:ascii="Avenir Next LT Pro Light" w:hAnsi="Avenir Next LT Pro Light"/>
          <w:color w:val="595959"/>
        </w:rPr>
        <w:t>minimum inventive system</w:t>
      </w:r>
      <w:r w:rsidRPr="00763A46">
        <w:rPr>
          <w:rFonts w:ascii="Avenir Next LT Pro Light" w:hAnsi="Avenir Next LT Pro Light"/>
          <w:color w:val="595959"/>
        </w:rPr>
        <w:t>.</w:t>
      </w:r>
    </w:p>
    <w:p w14:paraId="7046AEE3" w14:textId="77777777" w:rsidR="00763A46" w:rsidRPr="00763A46" w:rsidRDefault="00763A46">
      <w:pPr>
        <w:pStyle w:val="Heading2"/>
        <w:rPr>
          <w:rFonts w:ascii="Avenir Next LT Pro Light" w:eastAsia="Times New Roman" w:hAnsi="Avenir Next LT Pro Light"/>
          <w:color w:val="595959"/>
          <w:sz w:val="24"/>
        </w:rPr>
      </w:pPr>
      <w:r w:rsidRPr="00763A46">
        <w:rPr>
          <w:rFonts w:ascii="Avenir Next LT Pro Light" w:eastAsia="Times New Roman" w:hAnsi="Avenir Next LT Pro Light"/>
          <w:color w:val="595959"/>
          <w:sz w:val="24"/>
        </w:rPr>
        <w:t>Optional Elements (Improve Use, But Not Required)</w:t>
      </w:r>
    </w:p>
    <w:p w14:paraId="62B02396" w14:textId="77777777" w:rsidR="00763A46" w:rsidRPr="00763A46" w:rsidRDefault="00763A46">
      <w:pPr>
        <w:pStyle w:val="NormalWeb"/>
        <w:rPr>
          <w:rFonts w:ascii="Avenir Next LT Pro Light" w:hAnsi="Avenir Next LT Pro Light"/>
          <w:color w:val="595959"/>
        </w:rPr>
      </w:pPr>
      <w:r w:rsidRPr="00763A46">
        <w:rPr>
          <w:rFonts w:ascii="Avenir Next LT Pro Light" w:hAnsi="Avenir Next LT Pro Light"/>
          <w:color w:val="595959"/>
        </w:rPr>
        <w:t xml:space="preserve">These </w:t>
      </w:r>
      <w:r w:rsidRPr="00763A46">
        <w:rPr>
          <w:rStyle w:val="Strong"/>
          <w:rFonts w:ascii="Avenir Next LT Pro Light" w:hAnsi="Avenir Next LT Pro Light"/>
          <w:color w:val="595959"/>
        </w:rPr>
        <w:t>enhance usability or commercial value</w:t>
      </w:r>
      <w:r w:rsidRPr="00763A46">
        <w:rPr>
          <w:rFonts w:ascii="Avenir Next LT Pro Light" w:hAnsi="Avenir Next LT Pro Light"/>
          <w:color w:val="595959"/>
        </w:rPr>
        <w:t xml:space="preserve">, but are </w:t>
      </w:r>
      <w:r w:rsidRPr="00763A46">
        <w:rPr>
          <w:rStyle w:val="Strong"/>
          <w:rFonts w:ascii="Avenir Next LT Pro Light" w:hAnsi="Avenir Next LT Pro Light"/>
          <w:color w:val="595959"/>
        </w:rPr>
        <w:t>not essential</w:t>
      </w:r>
      <w:r w:rsidRPr="00763A46">
        <w:rPr>
          <w:rFonts w:ascii="Avenir Next LT Pro Light" w:hAnsi="Avenir Next LT Pro Light"/>
          <w:color w:val="595959"/>
        </w:rPr>
        <w:t xml:space="preserve"> to claim the invention:</w:t>
      </w:r>
    </w:p>
    <w:p w14:paraId="1A522BB4" w14:textId="77777777" w:rsidR="00763A46" w:rsidRPr="00763A46" w:rsidRDefault="00763A46">
      <w:pPr>
        <w:numPr>
          <w:ilvl w:val="0"/>
          <w:numId w:val="230"/>
        </w:numPr>
        <w:spacing w:before="100" w:beforeAutospacing="1" w:after="100" w:afterAutospacing="1" w:line="240" w:lineRule="auto"/>
        <w:rPr>
          <w:rFonts w:ascii="Avenir Next LT Pro Light" w:eastAsia="Times New Roman" w:hAnsi="Avenir Next LT Pro Light"/>
          <w:color w:val="595959"/>
        </w:rPr>
      </w:pPr>
      <w:r w:rsidRPr="00763A46">
        <w:rPr>
          <w:rFonts w:ascii="Avenir Next LT Pro Light" w:eastAsia="Times New Roman" w:hAnsi="Avenir Next LT Pro Light"/>
          <w:color w:val="595959"/>
        </w:rPr>
        <w:t>Thematic styling (fantasy, travel, historical, etc.)</w:t>
      </w:r>
    </w:p>
    <w:p w14:paraId="5D6355AE" w14:textId="77777777" w:rsidR="00763A46" w:rsidRPr="00763A46" w:rsidRDefault="00763A46">
      <w:pPr>
        <w:numPr>
          <w:ilvl w:val="0"/>
          <w:numId w:val="230"/>
        </w:numPr>
        <w:spacing w:before="100" w:beforeAutospacing="1" w:after="100" w:afterAutospacing="1" w:line="240" w:lineRule="auto"/>
        <w:rPr>
          <w:rFonts w:ascii="Avenir Next LT Pro Light" w:eastAsia="Times New Roman" w:hAnsi="Avenir Next LT Pro Light"/>
          <w:color w:val="595959"/>
        </w:rPr>
      </w:pPr>
      <w:r w:rsidRPr="00763A46">
        <w:rPr>
          <w:rFonts w:ascii="Avenir Next LT Pro Light" w:eastAsia="Times New Roman" w:hAnsi="Avenir Next LT Pro Light"/>
          <w:color w:val="595959"/>
        </w:rPr>
        <w:t>Pricing engine or cost breakdown</w:t>
      </w:r>
    </w:p>
    <w:p w14:paraId="46DAE461" w14:textId="77777777" w:rsidR="00763A46" w:rsidRPr="00763A46" w:rsidRDefault="00763A46">
      <w:pPr>
        <w:numPr>
          <w:ilvl w:val="0"/>
          <w:numId w:val="230"/>
        </w:numPr>
        <w:spacing w:before="100" w:beforeAutospacing="1" w:after="100" w:afterAutospacing="1" w:line="240" w:lineRule="auto"/>
        <w:rPr>
          <w:rFonts w:ascii="Avenir Next LT Pro Light" w:eastAsia="Times New Roman" w:hAnsi="Avenir Next LT Pro Light"/>
          <w:color w:val="595959"/>
        </w:rPr>
      </w:pPr>
      <w:r w:rsidRPr="00763A46">
        <w:rPr>
          <w:rFonts w:ascii="Avenir Next LT Pro Light" w:eastAsia="Times New Roman" w:hAnsi="Avenir Next LT Pro Light"/>
          <w:color w:val="595959"/>
        </w:rPr>
        <w:t>Deposit or payment handling</w:t>
      </w:r>
    </w:p>
    <w:p w14:paraId="567833DB" w14:textId="77777777" w:rsidR="00763A46" w:rsidRPr="00763A46" w:rsidRDefault="00763A46">
      <w:pPr>
        <w:numPr>
          <w:ilvl w:val="0"/>
          <w:numId w:val="230"/>
        </w:numPr>
        <w:spacing w:before="100" w:beforeAutospacing="1" w:after="100" w:afterAutospacing="1" w:line="240" w:lineRule="auto"/>
        <w:rPr>
          <w:rFonts w:ascii="Avenir Next LT Pro Light" w:eastAsia="Times New Roman" w:hAnsi="Avenir Next LT Pro Light"/>
          <w:color w:val="595959"/>
        </w:rPr>
      </w:pPr>
      <w:r w:rsidRPr="00763A46">
        <w:rPr>
          <w:rFonts w:ascii="Avenir Next LT Pro Light" w:eastAsia="Times New Roman" w:hAnsi="Avenir Next LT Pro Light"/>
          <w:color w:val="595959"/>
        </w:rPr>
        <w:t>AI</w:t>
      </w:r>
      <w:r w:rsidRPr="00763A46">
        <w:rPr>
          <w:rFonts w:ascii="Avenir Next LT Pro Light" w:eastAsia="Times New Roman" w:hAnsi="Avenir Next LT Pro Light"/>
          <w:color w:val="595959"/>
        </w:rPr>
        <w:noBreakHyphen/>
        <w:t>assisted recommendations</w:t>
      </w:r>
    </w:p>
    <w:p w14:paraId="5C6A317F" w14:textId="77777777" w:rsidR="00763A46" w:rsidRPr="00763A46" w:rsidRDefault="00763A46">
      <w:pPr>
        <w:numPr>
          <w:ilvl w:val="0"/>
          <w:numId w:val="230"/>
        </w:numPr>
        <w:spacing w:before="100" w:beforeAutospacing="1" w:after="100" w:afterAutospacing="1" w:line="240" w:lineRule="auto"/>
        <w:rPr>
          <w:rFonts w:ascii="Avenir Next LT Pro Light" w:eastAsia="Times New Roman" w:hAnsi="Avenir Next LT Pro Light"/>
          <w:color w:val="595959"/>
        </w:rPr>
      </w:pPr>
      <w:r w:rsidRPr="00763A46">
        <w:rPr>
          <w:rFonts w:ascii="Avenir Next LT Pro Light" w:eastAsia="Times New Roman" w:hAnsi="Avenir Next LT Pro Light"/>
          <w:color w:val="595959"/>
        </w:rPr>
        <w:t>Guided design or consultation features</w:t>
      </w:r>
    </w:p>
    <w:p w14:paraId="70F9C647" w14:textId="77777777" w:rsidR="00763A46" w:rsidRPr="00763A46" w:rsidRDefault="00763A46">
      <w:pPr>
        <w:numPr>
          <w:ilvl w:val="0"/>
          <w:numId w:val="230"/>
        </w:numPr>
        <w:spacing w:before="100" w:beforeAutospacing="1" w:after="100" w:afterAutospacing="1" w:line="240" w:lineRule="auto"/>
        <w:rPr>
          <w:rFonts w:ascii="Avenir Next LT Pro Light" w:eastAsia="Times New Roman" w:hAnsi="Avenir Next LT Pro Light"/>
          <w:color w:val="595959"/>
        </w:rPr>
      </w:pPr>
      <w:r w:rsidRPr="00763A46">
        <w:rPr>
          <w:rFonts w:ascii="Avenir Next LT Pro Light" w:eastAsia="Times New Roman" w:hAnsi="Avenir Next LT Pro Light"/>
          <w:color w:val="595959"/>
        </w:rPr>
        <w:t>Installation or delivery coordination</w:t>
      </w:r>
    </w:p>
    <w:p w14:paraId="39387646" w14:textId="77777777" w:rsidR="00763A46" w:rsidRPr="00763A46" w:rsidRDefault="00763A46">
      <w:pPr>
        <w:numPr>
          <w:ilvl w:val="0"/>
          <w:numId w:val="230"/>
        </w:numPr>
        <w:spacing w:before="100" w:beforeAutospacing="1" w:after="100" w:afterAutospacing="1" w:line="240" w:lineRule="auto"/>
        <w:rPr>
          <w:rFonts w:ascii="Avenir Next LT Pro Light" w:eastAsia="Times New Roman" w:hAnsi="Avenir Next LT Pro Light"/>
          <w:color w:val="595959"/>
        </w:rPr>
      </w:pPr>
      <w:r w:rsidRPr="00763A46">
        <w:rPr>
          <w:rFonts w:ascii="Avenir Next LT Pro Light" w:eastAsia="Times New Roman" w:hAnsi="Avenir Next LT Pro Light"/>
          <w:color w:val="595959"/>
        </w:rPr>
        <w:t>Retail, gallery, or exhibit deployment</w:t>
      </w:r>
    </w:p>
    <w:p w14:paraId="461E253C" w14:textId="77777777" w:rsidR="00763A46" w:rsidRPr="00763A46" w:rsidRDefault="00763A46">
      <w:pPr>
        <w:numPr>
          <w:ilvl w:val="0"/>
          <w:numId w:val="230"/>
        </w:numPr>
        <w:spacing w:before="100" w:beforeAutospacing="1" w:after="100" w:afterAutospacing="1" w:line="240" w:lineRule="auto"/>
        <w:rPr>
          <w:rFonts w:ascii="Avenir Next LT Pro Light" w:eastAsia="Times New Roman" w:hAnsi="Avenir Next LT Pro Light"/>
          <w:color w:val="595959"/>
        </w:rPr>
      </w:pPr>
      <w:r w:rsidRPr="00763A46">
        <w:rPr>
          <w:rFonts w:ascii="Avenir Next LT Pro Light" w:eastAsia="Times New Roman" w:hAnsi="Avenir Next LT Pro Light"/>
          <w:color w:val="595959"/>
        </w:rPr>
        <w:t>Rental or reuse pathways</w:t>
      </w:r>
    </w:p>
    <w:p w14:paraId="0D87456B" w14:textId="30D96019" w:rsidR="00763A46" w:rsidRPr="00763A46" w:rsidRDefault="00763A46">
      <w:pPr>
        <w:pStyle w:val="NormalWeb"/>
        <w:rPr>
          <w:rFonts w:ascii="Avenir Next LT Pro Light" w:hAnsi="Avenir Next LT Pro Light"/>
          <w:color w:val="595959"/>
        </w:rPr>
      </w:pPr>
    </w:p>
    <w:p w14:paraId="197ECC73" w14:textId="77777777" w:rsidR="00763A46" w:rsidRPr="00763A46" w:rsidRDefault="00763A46">
      <w:pPr>
        <w:pStyle w:val="Heading2"/>
        <w:rPr>
          <w:rFonts w:ascii="Avenir Next LT Pro Light" w:eastAsia="Times New Roman" w:hAnsi="Avenir Next LT Pro Light"/>
          <w:color w:val="595959"/>
          <w:sz w:val="24"/>
        </w:rPr>
      </w:pPr>
      <w:r w:rsidRPr="00763A46">
        <w:rPr>
          <w:rFonts w:ascii="Avenir Next LT Pro Light" w:eastAsia="Times New Roman" w:hAnsi="Avenir Next LT Pro Light"/>
          <w:color w:val="595959"/>
          <w:sz w:val="24"/>
        </w:rPr>
        <w:t>Elements That Could Be Added to Improve the Invention</w:t>
      </w:r>
    </w:p>
    <w:p w14:paraId="3076228F" w14:textId="77777777" w:rsidR="00763A46" w:rsidRPr="00763A46" w:rsidRDefault="00763A46">
      <w:pPr>
        <w:pStyle w:val="NormalWeb"/>
        <w:rPr>
          <w:rFonts w:ascii="Avenir Next LT Pro Light" w:hAnsi="Avenir Next LT Pro Light"/>
          <w:color w:val="595959"/>
        </w:rPr>
      </w:pPr>
      <w:r w:rsidRPr="00763A46">
        <w:rPr>
          <w:rFonts w:ascii="Avenir Next LT Pro Light" w:hAnsi="Avenir Next LT Pro Light"/>
          <w:color w:val="595959"/>
        </w:rPr>
        <w:t xml:space="preserve">These additions </w:t>
      </w:r>
      <w:r w:rsidRPr="00763A46">
        <w:rPr>
          <w:rStyle w:val="Strong"/>
          <w:rFonts w:ascii="Avenir Next LT Pro Light" w:hAnsi="Avenir Next LT Pro Light"/>
          <w:color w:val="595959"/>
        </w:rPr>
        <w:t>strengthen performance, scalability, or defensibility</w:t>
      </w:r>
      <w:r w:rsidRPr="00763A46">
        <w:rPr>
          <w:rFonts w:ascii="Avenir Next LT Pro Light" w:hAnsi="Avenir Next LT Pro Light"/>
          <w:color w:val="595959"/>
        </w:rPr>
        <w:t>, but should remain optional:</w:t>
      </w:r>
    </w:p>
    <w:p w14:paraId="3F188611" w14:textId="77777777" w:rsidR="00763A46" w:rsidRPr="00763A46" w:rsidRDefault="00763A46">
      <w:pPr>
        <w:pStyle w:val="NormalWeb"/>
        <w:numPr>
          <w:ilvl w:val="0"/>
          <w:numId w:val="231"/>
        </w:numPr>
        <w:rPr>
          <w:rFonts w:ascii="Avenir Next LT Pro Light" w:hAnsi="Avenir Next LT Pro Light"/>
          <w:color w:val="595959"/>
        </w:rPr>
      </w:pPr>
      <w:r w:rsidRPr="00763A46">
        <w:rPr>
          <w:rStyle w:val="Strong"/>
          <w:rFonts w:ascii="Avenir Next LT Pro Light" w:hAnsi="Avenir Next LT Pro Light"/>
          <w:color w:val="595959"/>
        </w:rPr>
        <w:t>Adaptive recommendation logic</w:t>
      </w:r>
      <w:r w:rsidRPr="00763A46">
        <w:rPr>
          <w:rFonts w:ascii="Avenir Next LT Pro Light" w:hAnsi="Avenir Next LT Pro Light"/>
          <w:color w:val="595959"/>
        </w:rPr>
        <w:br/>
        <w:t>Suggests compatible components or layouts based on prior selections.</w:t>
      </w:r>
    </w:p>
    <w:p w14:paraId="2ADC03E8" w14:textId="77777777" w:rsidR="00763A46" w:rsidRPr="00763A46" w:rsidRDefault="00763A46">
      <w:pPr>
        <w:pStyle w:val="NormalWeb"/>
        <w:numPr>
          <w:ilvl w:val="0"/>
          <w:numId w:val="231"/>
        </w:numPr>
        <w:rPr>
          <w:rFonts w:ascii="Avenir Next LT Pro Light" w:hAnsi="Avenir Next LT Pro Light"/>
          <w:color w:val="595959"/>
        </w:rPr>
      </w:pPr>
      <w:r w:rsidRPr="00763A46">
        <w:rPr>
          <w:rStyle w:val="Strong"/>
          <w:rFonts w:ascii="Avenir Next LT Pro Light" w:hAnsi="Avenir Next LT Pro Light"/>
          <w:color w:val="595959"/>
        </w:rPr>
        <w:t>Data feedback loop</w:t>
      </w:r>
      <w:r w:rsidRPr="00763A46">
        <w:rPr>
          <w:rFonts w:ascii="Avenir Next LT Pro Light" w:hAnsi="Avenir Next LT Pro Light"/>
          <w:color w:val="595959"/>
        </w:rPr>
        <w:br/>
        <w:t>Uses past configurations to improve rules, pricing, or layouts.</w:t>
      </w:r>
    </w:p>
    <w:p w14:paraId="558EAAEE" w14:textId="77777777" w:rsidR="00763A46" w:rsidRPr="00763A46" w:rsidRDefault="00763A46">
      <w:pPr>
        <w:pStyle w:val="NormalWeb"/>
        <w:numPr>
          <w:ilvl w:val="0"/>
          <w:numId w:val="231"/>
        </w:numPr>
        <w:rPr>
          <w:rFonts w:ascii="Avenir Next LT Pro Light" w:hAnsi="Avenir Next LT Pro Light"/>
          <w:color w:val="595959"/>
        </w:rPr>
      </w:pPr>
      <w:r w:rsidRPr="00763A46">
        <w:rPr>
          <w:rStyle w:val="Strong"/>
          <w:rFonts w:ascii="Avenir Next LT Pro Light" w:hAnsi="Avenir Next LT Pro Light"/>
          <w:color w:val="595959"/>
        </w:rPr>
        <w:t>Multi</w:t>
      </w:r>
      <w:r w:rsidRPr="00763A46">
        <w:rPr>
          <w:rStyle w:val="Strong"/>
          <w:rFonts w:ascii="Avenir Next LT Pro Light" w:hAnsi="Avenir Next LT Pro Light"/>
          <w:color w:val="595959"/>
        </w:rPr>
        <w:noBreakHyphen/>
        <w:t>stage approval workflow</w:t>
      </w:r>
      <w:r w:rsidRPr="00763A46">
        <w:rPr>
          <w:rFonts w:ascii="Avenir Next LT Pro Light" w:hAnsi="Avenir Next LT Pro Light"/>
          <w:color w:val="595959"/>
        </w:rPr>
        <w:br/>
        <w:t>Allows revisions before final locking.</w:t>
      </w:r>
    </w:p>
    <w:p w14:paraId="5D404985" w14:textId="77777777" w:rsidR="00763A46" w:rsidRPr="00763A46" w:rsidRDefault="00763A46">
      <w:pPr>
        <w:pStyle w:val="NormalWeb"/>
        <w:numPr>
          <w:ilvl w:val="0"/>
          <w:numId w:val="231"/>
        </w:numPr>
        <w:rPr>
          <w:rFonts w:ascii="Avenir Next LT Pro Light" w:hAnsi="Avenir Next LT Pro Light"/>
          <w:color w:val="595959"/>
        </w:rPr>
      </w:pPr>
      <w:r w:rsidRPr="00763A46">
        <w:rPr>
          <w:rStyle w:val="Strong"/>
          <w:rFonts w:ascii="Avenir Next LT Pro Light" w:hAnsi="Avenir Next LT Pro Light"/>
          <w:color w:val="595959"/>
        </w:rPr>
        <w:t>Material or manufacturing optimization logic</w:t>
      </w:r>
      <w:r w:rsidRPr="00763A46">
        <w:rPr>
          <w:rFonts w:ascii="Avenir Next LT Pro Light" w:hAnsi="Avenir Next LT Pro Light"/>
          <w:color w:val="595959"/>
        </w:rPr>
        <w:br/>
        <w:t>Adjusts designs based on production constraints.</w:t>
      </w:r>
    </w:p>
    <w:p w14:paraId="06516416" w14:textId="77777777" w:rsidR="00763A46" w:rsidRPr="00763A46" w:rsidRDefault="00763A46">
      <w:pPr>
        <w:pStyle w:val="NormalWeb"/>
        <w:numPr>
          <w:ilvl w:val="0"/>
          <w:numId w:val="231"/>
        </w:numPr>
        <w:rPr>
          <w:rFonts w:ascii="Avenir Next LT Pro Light" w:hAnsi="Avenir Next LT Pro Light"/>
          <w:color w:val="595959"/>
        </w:rPr>
      </w:pPr>
      <w:r w:rsidRPr="00763A46">
        <w:rPr>
          <w:rStyle w:val="Strong"/>
          <w:rFonts w:ascii="Avenir Next LT Pro Light" w:hAnsi="Avenir Next LT Pro Light"/>
          <w:color w:val="595959"/>
        </w:rPr>
        <w:t>Cross</w:t>
      </w:r>
      <w:r w:rsidRPr="00763A46">
        <w:rPr>
          <w:rStyle w:val="Strong"/>
          <w:rFonts w:ascii="Avenir Next LT Pro Light" w:hAnsi="Avenir Next LT Pro Light"/>
          <w:color w:val="595959"/>
        </w:rPr>
        <w:noBreakHyphen/>
        <w:t>environment modular reuse logic</w:t>
      </w:r>
      <w:r w:rsidRPr="00763A46">
        <w:rPr>
          <w:rFonts w:ascii="Avenir Next LT Pro Light" w:hAnsi="Avenir Next LT Pro Light"/>
          <w:color w:val="595959"/>
        </w:rPr>
        <w:br/>
        <w:t>Enables components to transition between sale, rental, exhibit, and resale.</w:t>
      </w:r>
    </w:p>
    <w:p w14:paraId="7B7961A0" w14:textId="77777777" w:rsidR="00763A46" w:rsidRPr="00763A46" w:rsidRDefault="00763A46">
      <w:pPr>
        <w:pStyle w:val="NormalWeb"/>
        <w:numPr>
          <w:ilvl w:val="0"/>
          <w:numId w:val="231"/>
        </w:numPr>
        <w:rPr>
          <w:rFonts w:ascii="Avenir Next LT Pro Light" w:hAnsi="Avenir Next LT Pro Light"/>
          <w:color w:val="595959"/>
        </w:rPr>
      </w:pPr>
      <w:r w:rsidRPr="00763A46">
        <w:rPr>
          <w:rStyle w:val="Strong"/>
          <w:rFonts w:ascii="Avenir Next LT Pro Light" w:hAnsi="Avenir Next LT Pro Light"/>
          <w:color w:val="595959"/>
        </w:rPr>
        <w:lastRenderedPageBreak/>
        <w:t>Third</w:t>
      </w:r>
      <w:r w:rsidRPr="00763A46">
        <w:rPr>
          <w:rStyle w:val="Strong"/>
          <w:rFonts w:ascii="Avenir Next LT Pro Light" w:hAnsi="Avenir Next LT Pro Light"/>
          <w:color w:val="595959"/>
        </w:rPr>
        <w:noBreakHyphen/>
        <w:t>party integration interfaces</w:t>
      </w:r>
      <w:r w:rsidRPr="00763A46">
        <w:rPr>
          <w:rFonts w:ascii="Avenir Next LT Pro Light" w:hAnsi="Avenir Next LT Pro Light"/>
          <w:color w:val="595959"/>
        </w:rPr>
        <w:br/>
        <w:t>Allows manufacturers, designers, or partners to plug into the system.</w:t>
      </w:r>
    </w:p>
    <w:p w14:paraId="3BB5DDFD" w14:textId="77777777" w:rsidR="00883129" w:rsidRDefault="008A27CC" w:rsidP="00385A74">
      <w:pPr>
        <w:pStyle w:val="Heading2"/>
        <w:rPr>
          <w:rFonts w:ascii="Avenir Next LT Pro Light" w:eastAsia="Times New Roman" w:hAnsi="Avenir Next LT Pro Light"/>
          <w:color w:val="595959"/>
          <w:sz w:val="24"/>
        </w:rPr>
      </w:pPr>
      <w:r>
        <w:rPr>
          <w:rFonts w:ascii="Avenir Next LT Pro Light" w:eastAsia="Times New Roman" w:hAnsi="Avenir Next LT Pro Light"/>
          <w:b/>
          <w:bCs/>
          <w:i/>
          <w:iCs/>
          <w:color w:val="595959"/>
          <w:sz w:val="24"/>
        </w:rPr>
        <w:t>Add painting</w:t>
      </w:r>
      <w:r w:rsidR="00C617D1">
        <w:rPr>
          <w:rFonts w:ascii="Avenir Next LT Pro Light" w:eastAsia="Times New Roman" w:hAnsi="Avenir Next LT Pro Light"/>
          <w:b/>
          <w:bCs/>
          <w:i/>
          <w:iCs/>
          <w:color w:val="595959"/>
          <w:sz w:val="24"/>
        </w:rPr>
        <w:t xml:space="preserve">, </w:t>
      </w:r>
      <w:r>
        <w:rPr>
          <w:rFonts w:ascii="Avenir Next LT Pro Light" w:eastAsia="Times New Roman" w:hAnsi="Avenir Next LT Pro Light"/>
          <w:b/>
          <w:bCs/>
          <w:i/>
          <w:iCs/>
          <w:color w:val="595959"/>
          <w:sz w:val="24"/>
        </w:rPr>
        <w:t>remodeling</w:t>
      </w:r>
      <w:r w:rsidR="00C617D1">
        <w:rPr>
          <w:rFonts w:ascii="Avenir Next LT Pro Light" w:eastAsia="Times New Roman" w:hAnsi="Avenir Next LT Pro Light"/>
          <w:b/>
          <w:bCs/>
          <w:i/>
          <w:iCs/>
          <w:color w:val="595959"/>
          <w:sz w:val="24"/>
        </w:rPr>
        <w:t xml:space="preserve">, and structural theme </w:t>
      </w:r>
      <w:proofErr w:type="gramStart"/>
      <w:r w:rsidR="00C617D1">
        <w:rPr>
          <w:rFonts w:ascii="Avenir Next LT Pro Light" w:eastAsia="Times New Roman" w:hAnsi="Avenir Next LT Pro Light"/>
          <w:b/>
          <w:bCs/>
          <w:i/>
          <w:iCs/>
          <w:color w:val="595959"/>
          <w:sz w:val="24"/>
        </w:rPr>
        <w:t>supports</w:t>
      </w:r>
      <w:r w:rsidR="00994626">
        <w:rPr>
          <w:rFonts w:ascii="Avenir Next LT Pro Light" w:eastAsia="Times New Roman" w:hAnsi="Avenir Next LT Pro Light"/>
          <w:b/>
          <w:bCs/>
          <w:i/>
          <w:iCs/>
          <w:color w:val="595959"/>
          <w:sz w:val="24"/>
        </w:rPr>
        <w:t>(</w:t>
      </w:r>
      <w:proofErr w:type="gramEnd"/>
      <w:r w:rsidR="00994626">
        <w:rPr>
          <w:rFonts w:ascii="Avenir Next LT Pro Light" w:eastAsia="Times New Roman" w:hAnsi="Avenir Next LT Pro Light"/>
          <w:color w:val="595959"/>
          <w:sz w:val="24"/>
        </w:rPr>
        <w:t xml:space="preserve">arches, facades, built-ins, set </w:t>
      </w:r>
      <w:proofErr w:type="gramStart"/>
      <w:r w:rsidR="00994626">
        <w:rPr>
          <w:rFonts w:ascii="Avenir Next LT Pro Light" w:eastAsia="Times New Roman" w:hAnsi="Avenir Next LT Pro Light"/>
          <w:color w:val="595959"/>
          <w:sz w:val="24"/>
        </w:rPr>
        <w:t>piece</w:t>
      </w:r>
      <w:proofErr w:type="gramEnd"/>
    </w:p>
    <w:p w14:paraId="524FAE35" w14:textId="77777777" w:rsidR="00883129" w:rsidRPr="00883129" w:rsidRDefault="00883129">
      <w:pPr>
        <w:pStyle w:val="Heading2"/>
        <w:rPr>
          <w:rFonts w:ascii="Avenir Next LT Pro Light" w:eastAsia="Times New Roman" w:hAnsi="Avenir Next LT Pro Light"/>
          <w:color w:val="595959"/>
          <w:sz w:val="24"/>
          <w:szCs w:val="36"/>
        </w:rPr>
      </w:pPr>
      <w:r w:rsidRPr="00883129">
        <w:rPr>
          <w:rFonts w:ascii="Avenir Next LT Pro Light" w:eastAsia="Times New Roman" w:hAnsi="Avenir Next LT Pro Light"/>
          <w:color w:val="595959"/>
          <w:sz w:val="24"/>
        </w:rPr>
        <w:t>How This Positively Affects Finances</w:t>
      </w:r>
    </w:p>
    <w:p w14:paraId="55DB0284"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1. Much Higher Average Order Value (AOV)</w:t>
      </w:r>
    </w:p>
    <w:p w14:paraId="4DFC64EF" w14:textId="77777777" w:rsidR="00883129" w:rsidRPr="00883129" w:rsidRDefault="00883129">
      <w:pPr>
        <w:numPr>
          <w:ilvl w:val="0"/>
          <w:numId w:val="232"/>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 xml:space="preserve">You move from “furniture sale” </w:t>
      </w:r>
      <w:r w:rsidRPr="00883129">
        <w:rPr>
          <w:rFonts w:ascii="Arial" w:eastAsia="Times New Roman" w:hAnsi="Arial" w:cs="Arial"/>
          <w:color w:val="595959"/>
        </w:rPr>
        <w:t>→</w:t>
      </w:r>
      <w:r w:rsidRPr="00883129">
        <w:rPr>
          <w:rFonts w:ascii="Avenir Next LT Pro Light" w:eastAsia="Times New Roman" w:hAnsi="Avenir Next LT Pro Light"/>
          <w:color w:val="595959"/>
        </w:rPr>
        <w:t xml:space="preserve"> </w:t>
      </w:r>
      <w:r w:rsidRPr="00883129">
        <w:rPr>
          <w:rStyle w:val="Strong"/>
          <w:rFonts w:ascii="Avenir Next LT Pro Light" w:eastAsia="Times New Roman" w:hAnsi="Avenir Next LT Pro Light"/>
          <w:color w:val="595959"/>
        </w:rPr>
        <w:t>environment transformation</w:t>
      </w:r>
    </w:p>
    <w:p w14:paraId="66B8FCA3" w14:textId="77777777" w:rsidR="00883129" w:rsidRPr="00883129" w:rsidRDefault="00883129">
      <w:pPr>
        <w:numPr>
          <w:ilvl w:val="0"/>
          <w:numId w:val="232"/>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 xml:space="preserve">Painting, carpentry, and themed constructs justify </w:t>
      </w:r>
      <w:r w:rsidRPr="00883129">
        <w:rPr>
          <w:rStyle w:val="Strong"/>
          <w:rFonts w:ascii="Avenir Next LT Pro Light" w:eastAsia="Times New Roman" w:hAnsi="Avenir Next LT Pro Light"/>
          <w:color w:val="595959"/>
        </w:rPr>
        <w:t>bundle pricing</w:t>
      </w:r>
    </w:p>
    <w:p w14:paraId="61C0F4EB" w14:textId="77777777" w:rsidR="00883129" w:rsidRPr="00883129" w:rsidRDefault="00883129">
      <w:pPr>
        <w:numPr>
          <w:ilvl w:val="0"/>
          <w:numId w:val="232"/>
        </w:numPr>
        <w:spacing w:before="100" w:beforeAutospacing="1" w:after="100" w:afterAutospacing="1" w:line="240" w:lineRule="auto"/>
        <w:rPr>
          <w:rFonts w:ascii="Avenir Next LT Pro Light" w:eastAsia="Times New Roman" w:hAnsi="Avenir Next LT Pro Light"/>
          <w:color w:val="595959"/>
        </w:rPr>
      </w:pPr>
      <w:proofErr w:type="gramStart"/>
      <w:r w:rsidRPr="00883129">
        <w:rPr>
          <w:rFonts w:ascii="Avenir Next LT Pro Light" w:eastAsia="Times New Roman" w:hAnsi="Avenir Next LT Pro Light"/>
          <w:color w:val="595959"/>
        </w:rPr>
        <w:t>A</w:t>
      </w:r>
      <w:proofErr w:type="gramEnd"/>
      <w:r w:rsidRPr="00883129">
        <w:rPr>
          <w:rFonts w:ascii="Avenir Next LT Pro Light" w:eastAsia="Times New Roman" w:hAnsi="Avenir Next LT Pro Light"/>
          <w:color w:val="595959"/>
        </w:rPr>
        <w:t xml:space="preserve"> $8k–$15k furniture project can become </w:t>
      </w:r>
      <w:r w:rsidRPr="00883129">
        <w:rPr>
          <w:rStyle w:val="Strong"/>
          <w:rFonts w:ascii="Avenir Next LT Pro Light" w:eastAsia="Times New Roman" w:hAnsi="Avenir Next LT Pro Light"/>
          <w:color w:val="595959"/>
        </w:rPr>
        <w:t>$25k–$75k+ per room</w:t>
      </w:r>
    </w:p>
    <w:p w14:paraId="4280D74D" w14:textId="77777777" w:rsidR="00883129" w:rsidRPr="00883129" w:rsidRDefault="00883129">
      <w:pPr>
        <w:pStyle w:val="NormalWeb"/>
        <w:rPr>
          <w:rFonts w:ascii="Avenir Next LT Pro Light" w:hAnsi="Avenir Next LT Pro Light"/>
          <w:color w:val="595959"/>
        </w:rPr>
      </w:pPr>
      <w:r w:rsidRPr="00883129">
        <w:rPr>
          <w:rFonts w:ascii="Segoe UI Emoji" w:hAnsi="Segoe UI Emoji" w:cs="Segoe UI Emoji"/>
          <w:color w:val="595959"/>
        </w:rPr>
        <w:t>✅</w:t>
      </w:r>
      <w:r w:rsidRPr="00883129">
        <w:rPr>
          <w:rFonts w:ascii="Avenir Next LT Pro Light" w:hAnsi="Avenir Next LT Pro Light"/>
          <w:color w:val="595959"/>
        </w:rPr>
        <w:t xml:space="preserve"> Fewer customers needed to reach revenue targets</w:t>
      </w:r>
    </w:p>
    <w:p w14:paraId="63D08F72"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2. Stronger Premium Positioning</w:t>
      </w:r>
    </w:p>
    <w:p w14:paraId="531BE686" w14:textId="77777777" w:rsidR="00883129" w:rsidRPr="00883129" w:rsidRDefault="00883129">
      <w:pPr>
        <w:numPr>
          <w:ilvl w:val="0"/>
          <w:numId w:val="233"/>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You’re no longer competing with furniture brands</w:t>
      </w:r>
    </w:p>
    <w:p w14:paraId="706781E9" w14:textId="77777777" w:rsidR="00883129" w:rsidRPr="00883129" w:rsidRDefault="00883129">
      <w:pPr>
        <w:numPr>
          <w:ilvl w:val="0"/>
          <w:numId w:val="233"/>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You’re competing with:</w:t>
      </w:r>
    </w:p>
    <w:p w14:paraId="4DEFC2AD" w14:textId="77777777" w:rsidR="00883129" w:rsidRPr="00883129" w:rsidRDefault="00883129">
      <w:pPr>
        <w:numPr>
          <w:ilvl w:val="1"/>
          <w:numId w:val="233"/>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luxury remodelers</w:t>
      </w:r>
    </w:p>
    <w:p w14:paraId="020C4A95" w14:textId="77777777" w:rsidR="00883129" w:rsidRPr="00883129" w:rsidRDefault="00883129">
      <w:pPr>
        <w:numPr>
          <w:ilvl w:val="1"/>
          <w:numId w:val="233"/>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set designers</w:t>
      </w:r>
    </w:p>
    <w:p w14:paraId="2C95E08A" w14:textId="77777777" w:rsidR="00883129" w:rsidRPr="00883129" w:rsidRDefault="00883129">
      <w:pPr>
        <w:numPr>
          <w:ilvl w:val="1"/>
          <w:numId w:val="233"/>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experiential interior studios</w:t>
      </w:r>
    </w:p>
    <w:p w14:paraId="0CD3E0A2" w14:textId="77777777" w:rsidR="00883129" w:rsidRPr="00883129" w:rsidRDefault="00883129">
      <w:pPr>
        <w:pStyle w:val="NormalWeb"/>
        <w:rPr>
          <w:rFonts w:ascii="Avenir Next LT Pro Light" w:hAnsi="Avenir Next LT Pro Light"/>
          <w:color w:val="595959"/>
        </w:rPr>
      </w:pPr>
      <w:r w:rsidRPr="00883129">
        <w:rPr>
          <w:rFonts w:ascii="Segoe UI Emoji" w:hAnsi="Segoe UI Emoji" w:cs="Segoe UI Emoji"/>
          <w:color w:val="595959"/>
        </w:rPr>
        <w:t>✅</w:t>
      </w:r>
      <w:r w:rsidRPr="00883129">
        <w:rPr>
          <w:rFonts w:ascii="Avenir Next LT Pro Light" w:hAnsi="Avenir Next LT Pro Light"/>
          <w:color w:val="595959"/>
        </w:rPr>
        <w:t xml:space="preserve"> Higher margins are expected and defensible</w:t>
      </w:r>
      <w:r w:rsidRPr="00883129">
        <w:rPr>
          <w:rFonts w:ascii="Avenir Next LT Pro Light" w:hAnsi="Avenir Next LT Pro Light"/>
          <w:color w:val="595959"/>
        </w:rPr>
        <w:br/>
      </w:r>
      <w:r w:rsidRPr="00883129">
        <w:rPr>
          <w:rFonts w:ascii="Segoe UI Emoji" w:hAnsi="Segoe UI Emoji" w:cs="Segoe UI Emoji"/>
          <w:color w:val="595959"/>
        </w:rPr>
        <w:t>✅</w:t>
      </w:r>
      <w:r w:rsidRPr="00883129">
        <w:rPr>
          <w:rFonts w:ascii="Avenir Next LT Pro Light" w:hAnsi="Avenir Next LT Pro Light"/>
          <w:color w:val="595959"/>
        </w:rPr>
        <w:t xml:space="preserve"> Price resistance decreases because outcome is dramatic and visible</w:t>
      </w:r>
    </w:p>
    <w:p w14:paraId="375D70CF"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 xml:space="preserve">3. Better Control of </w:t>
      </w:r>
      <w:proofErr w:type="gramStart"/>
      <w:r w:rsidRPr="00883129">
        <w:rPr>
          <w:rFonts w:ascii="Avenir Next LT Pro Light" w:eastAsia="Times New Roman" w:hAnsi="Avenir Next LT Pro Light"/>
          <w:color w:val="595959"/>
          <w:sz w:val="24"/>
        </w:rPr>
        <w:t>the Final Result</w:t>
      </w:r>
      <w:proofErr w:type="gramEnd"/>
    </w:p>
    <w:p w14:paraId="16BD7364" w14:textId="77777777" w:rsidR="00883129" w:rsidRPr="00883129" w:rsidRDefault="00883129">
      <w:pPr>
        <w:numPr>
          <w:ilvl w:val="0"/>
          <w:numId w:val="234"/>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 xml:space="preserve">Furniture + walls + structures = </w:t>
      </w:r>
      <w:r w:rsidRPr="00883129">
        <w:rPr>
          <w:rStyle w:val="Strong"/>
          <w:rFonts w:ascii="Avenir Next LT Pro Light" w:eastAsia="Times New Roman" w:hAnsi="Avenir Next LT Pro Light"/>
          <w:color w:val="595959"/>
        </w:rPr>
        <w:t>total visual coherence</w:t>
      </w:r>
    </w:p>
    <w:p w14:paraId="7D009406" w14:textId="77777777" w:rsidR="00883129" w:rsidRPr="00883129" w:rsidRDefault="00883129">
      <w:pPr>
        <w:numPr>
          <w:ilvl w:val="0"/>
          <w:numId w:val="234"/>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Fewer customer complaints about “it doesn’t look like the preview”</w:t>
      </w:r>
    </w:p>
    <w:p w14:paraId="1A3B9C13" w14:textId="77777777" w:rsidR="00883129" w:rsidRPr="00883129" w:rsidRDefault="00883129">
      <w:pPr>
        <w:pStyle w:val="NormalWeb"/>
        <w:rPr>
          <w:rFonts w:ascii="Avenir Next LT Pro Light" w:hAnsi="Avenir Next LT Pro Light"/>
          <w:color w:val="595959"/>
        </w:rPr>
      </w:pPr>
      <w:r w:rsidRPr="00883129">
        <w:rPr>
          <w:rFonts w:ascii="Segoe UI Emoji" w:hAnsi="Segoe UI Emoji" w:cs="Segoe UI Emoji"/>
          <w:color w:val="595959"/>
        </w:rPr>
        <w:t>✅</w:t>
      </w:r>
      <w:r w:rsidRPr="00883129">
        <w:rPr>
          <w:rFonts w:ascii="Avenir Next LT Pro Light" w:hAnsi="Avenir Next LT Pro Light"/>
          <w:color w:val="595959"/>
        </w:rPr>
        <w:t xml:space="preserve"> Lower post</w:t>
      </w:r>
      <w:r w:rsidRPr="00883129">
        <w:rPr>
          <w:rFonts w:ascii="Avenir Next LT Pro Light" w:hAnsi="Avenir Next LT Pro Light"/>
          <w:color w:val="595959"/>
        </w:rPr>
        <w:noBreakHyphen/>
        <w:t>delivery dissatisfaction</w:t>
      </w:r>
      <w:r w:rsidRPr="00883129">
        <w:rPr>
          <w:rFonts w:ascii="Avenir Next LT Pro Light" w:hAnsi="Avenir Next LT Pro Light"/>
          <w:color w:val="595959"/>
        </w:rPr>
        <w:br/>
      </w:r>
      <w:r w:rsidRPr="00883129">
        <w:rPr>
          <w:rFonts w:ascii="Segoe UI Emoji" w:hAnsi="Segoe UI Emoji" w:cs="Segoe UI Emoji"/>
          <w:color w:val="595959"/>
        </w:rPr>
        <w:t>✅</w:t>
      </w:r>
      <w:r w:rsidRPr="00883129">
        <w:rPr>
          <w:rFonts w:ascii="Avenir Next LT Pro Light" w:hAnsi="Avenir Next LT Pro Light"/>
          <w:color w:val="595959"/>
        </w:rPr>
        <w:t xml:space="preserve"> Stronger testimonials, referrals, and visual marketing assets</w:t>
      </w:r>
    </w:p>
    <w:p w14:paraId="7BDF3BF9"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4. New Revenue Lines</w:t>
      </w:r>
    </w:p>
    <w:p w14:paraId="3E0CACB4" w14:textId="77777777" w:rsidR="00883129" w:rsidRPr="00883129" w:rsidRDefault="00883129">
      <w:pPr>
        <w:pStyle w:val="NormalWeb"/>
        <w:rPr>
          <w:rFonts w:ascii="Avenir Next LT Pro Light" w:hAnsi="Avenir Next LT Pro Light"/>
          <w:color w:val="595959"/>
        </w:rPr>
      </w:pPr>
      <w:r w:rsidRPr="00883129">
        <w:rPr>
          <w:rFonts w:ascii="Avenir Next LT Pro Light" w:hAnsi="Avenir Next LT Pro Light"/>
          <w:color w:val="595959"/>
        </w:rPr>
        <w:t>You unlock:</w:t>
      </w:r>
    </w:p>
    <w:p w14:paraId="074A48F1" w14:textId="77777777" w:rsidR="00883129" w:rsidRPr="00883129" w:rsidRDefault="00883129">
      <w:pPr>
        <w:numPr>
          <w:ilvl w:val="0"/>
          <w:numId w:val="235"/>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Design + build packages</w:t>
      </w:r>
    </w:p>
    <w:p w14:paraId="47DCE6F8" w14:textId="77777777" w:rsidR="00883129" w:rsidRPr="00883129" w:rsidRDefault="00883129">
      <w:pPr>
        <w:numPr>
          <w:ilvl w:val="0"/>
          <w:numId w:val="235"/>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Premium installation fees</w:t>
      </w:r>
    </w:p>
    <w:p w14:paraId="00959263" w14:textId="77777777" w:rsidR="00883129" w:rsidRPr="00883129" w:rsidRDefault="00883129">
      <w:pPr>
        <w:numPr>
          <w:ilvl w:val="0"/>
          <w:numId w:val="235"/>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Themed structural kits (arches, platforms, faux walls)</w:t>
      </w:r>
    </w:p>
    <w:p w14:paraId="051D8EB9" w14:textId="77777777" w:rsidR="00883129" w:rsidRPr="00883129" w:rsidRDefault="00883129">
      <w:pPr>
        <w:numPr>
          <w:ilvl w:val="0"/>
          <w:numId w:val="235"/>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Repeat revenue for updates, seasonal changes, or upgrades</w:t>
      </w:r>
    </w:p>
    <w:p w14:paraId="59F90FDF" w14:textId="77777777" w:rsidR="00883129" w:rsidRPr="00883129" w:rsidRDefault="00883129">
      <w:pPr>
        <w:pStyle w:val="NormalWeb"/>
        <w:rPr>
          <w:rFonts w:ascii="Avenir Next LT Pro Light" w:hAnsi="Avenir Next LT Pro Light"/>
          <w:color w:val="595959"/>
        </w:rPr>
      </w:pPr>
      <w:r w:rsidRPr="00883129">
        <w:rPr>
          <w:rFonts w:ascii="Segoe UI Emoji" w:hAnsi="Segoe UI Emoji" w:cs="Segoe UI Emoji"/>
          <w:color w:val="595959"/>
        </w:rPr>
        <w:lastRenderedPageBreak/>
        <w:t>✅</w:t>
      </w:r>
      <w:r w:rsidRPr="00883129">
        <w:rPr>
          <w:rFonts w:ascii="Avenir Next LT Pro Light" w:hAnsi="Avenir Next LT Pro Light"/>
          <w:color w:val="595959"/>
        </w:rPr>
        <w:t xml:space="preserve"> Increases lifetime customer value (LTV)</w:t>
      </w:r>
    </w:p>
    <w:p w14:paraId="42E2B9FB" w14:textId="77777777" w:rsidR="00883129" w:rsidRPr="00883129" w:rsidRDefault="00883129">
      <w:pPr>
        <w:pStyle w:val="Heading2"/>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How This Negatively Affects Finances</w:t>
      </w:r>
    </w:p>
    <w:p w14:paraId="0F05B637"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1. Much Higher Operational Complexity</w:t>
      </w:r>
    </w:p>
    <w:p w14:paraId="692C2243" w14:textId="77777777" w:rsidR="00883129" w:rsidRPr="00883129" w:rsidRDefault="00883129">
      <w:pPr>
        <w:pStyle w:val="NormalWeb"/>
        <w:rPr>
          <w:rFonts w:ascii="Avenir Next LT Pro Light" w:hAnsi="Avenir Next LT Pro Light"/>
          <w:color w:val="595959"/>
        </w:rPr>
      </w:pPr>
      <w:r w:rsidRPr="00883129">
        <w:rPr>
          <w:rFonts w:ascii="Avenir Next LT Pro Light" w:hAnsi="Avenir Next LT Pro Light"/>
          <w:color w:val="595959"/>
        </w:rPr>
        <w:t>You now must manage:</w:t>
      </w:r>
    </w:p>
    <w:p w14:paraId="5D2B4CB7" w14:textId="77777777" w:rsidR="00883129" w:rsidRPr="00883129" w:rsidRDefault="00883129">
      <w:pPr>
        <w:numPr>
          <w:ilvl w:val="0"/>
          <w:numId w:val="236"/>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Local building codes</w:t>
      </w:r>
    </w:p>
    <w:p w14:paraId="612AE34B" w14:textId="77777777" w:rsidR="00883129" w:rsidRPr="00883129" w:rsidRDefault="00883129">
      <w:pPr>
        <w:numPr>
          <w:ilvl w:val="0"/>
          <w:numId w:val="236"/>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Permits</w:t>
      </w:r>
    </w:p>
    <w:p w14:paraId="455E93C8" w14:textId="77777777" w:rsidR="00883129" w:rsidRPr="00883129" w:rsidRDefault="00883129">
      <w:pPr>
        <w:numPr>
          <w:ilvl w:val="0"/>
          <w:numId w:val="236"/>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Licensed trades (painters, carpenters, electricians)</w:t>
      </w:r>
    </w:p>
    <w:p w14:paraId="585829D6" w14:textId="77777777" w:rsidR="00883129" w:rsidRPr="00883129" w:rsidRDefault="00883129">
      <w:pPr>
        <w:numPr>
          <w:ilvl w:val="0"/>
          <w:numId w:val="236"/>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Scheduling across multiple disciplines</w:t>
      </w:r>
    </w:p>
    <w:p w14:paraId="4949C9D6" w14:textId="77777777" w:rsidR="00883129" w:rsidRPr="00883129" w:rsidRDefault="00883129">
      <w:pPr>
        <w:pStyle w:val="NormalWeb"/>
        <w:rPr>
          <w:rFonts w:ascii="Avenir Next LT Pro Light" w:hAnsi="Avenir Next LT Pro Light"/>
          <w:color w:val="595959"/>
        </w:rPr>
      </w:pPr>
      <w:r w:rsidRPr="00883129">
        <w:rPr>
          <w:rFonts w:ascii="Segoe UI Emoji" w:hAnsi="Segoe UI Emoji" w:cs="Segoe UI Emoji"/>
          <w:color w:val="595959"/>
        </w:rPr>
        <w:t>❌</w:t>
      </w:r>
      <w:r w:rsidRPr="00883129">
        <w:rPr>
          <w:rFonts w:ascii="Avenir Next LT Pro Light" w:hAnsi="Avenir Next LT Pro Light"/>
          <w:color w:val="595959"/>
        </w:rPr>
        <w:t xml:space="preserve"> More overhead</w:t>
      </w:r>
      <w:r w:rsidRPr="00883129">
        <w:rPr>
          <w:rFonts w:ascii="Avenir Next LT Pro Light" w:hAnsi="Avenir Next LT Pro Light"/>
          <w:color w:val="595959"/>
        </w:rPr>
        <w:br/>
      </w:r>
      <w:r w:rsidRPr="00883129">
        <w:rPr>
          <w:rFonts w:ascii="Segoe UI Emoji" w:hAnsi="Segoe UI Emoji" w:cs="Segoe UI Emoji"/>
          <w:color w:val="595959"/>
        </w:rPr>
        <w:t>❌</w:t>
      </w:r>
      <w:r w:rsidRPr="00883129">
        <w:rPr>
          <w:rFonts w:ascii="Avenir Next LT Pro Light" w:hAnsi="Avenir Next LT Pro Light"/>
          <w:color w:val="595959"/>
        </w:rPr>
        <w:t xml:space="preserve"> Slower project timelines</w:t>
      </w:r>
      <w:r w:rsidRPr="00883129">
        <w:rPr>
          <w:rFonts w:ascii="Avenir Next LT Pro Light" w:hAnsi="Avenir Next LT Pro Light"/>
          <w:color w:val="595959"/>
        </w:rPr>
        <w:br/>
      </w:r>
      <w:r w:rsidRPr="00883129">
        <w:rPr>
          <w:rFonts w:ascii="Segoe UI Emoji" w:hAnsi="Segoe UI Emoji" w:cs="Segoe UI Emoji"/>
          <w:color w:val="595959"/>
        </w:rPr>
        <w:t>❌</w:t>
      </w:r>
      <w:r w:rsidRPr="00883129">
        <w:rPr>
          <w:rFonts w:ascii="Avenir Next LT Pro Light" w:hAnsi="Avenir Next LT Pro Light"/>
          <w:color w:val="595959"/>
        </w:rPr>
        <w:t xml:space="preserve"> Higher coordination costs</w:t>
      </w:r>
    </w:p>
    <w:p w14:paraId="2ED10171"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2. Increased Liability &amp; Insurance Costs</w:t>
      </w:r>
    </w:p>
    <w:p w14:paraId="233118B4" w14:textId="77777777" w:rsidR="00883129" w:rsidRPr="00883129" w:rsidRDefault="00883129">
      <w:pPr>
        <w:pStyle w:val="NormalWeb"/>
        <w:rPr>
          <w:rFonts w:ascii="Avenir Next LT Pro Light" w:hAnsi="Avenir Next LT Pro Light"/>
          <w:color w:val="595959"/>
        </w:rPr>
      </w:pPr>
      <w:r w:rsidRPr="00883129">
        <w:rPr>
          <w:rFonts w:ascii="Avenir Next LT Pro Light" w:hAnsi="Avenir Next LT Pro Light"/>
          <w:color w:val="595959"/>
        </w:rPr>
        <w:t xml:space="preserve">Once you alter structures or </w:t>
      </w:r>
      <w:proofErr w:type="gramStart"/>
      <w:r w:rsidRPr="00883129">
        <w:rPr>
          <w:rFonts w:ascii="Avenir Next LT Pro Light" w:hAnsi="Avenir Next LT Pro Light"/>
          <w:color w:val="595959"/>
        </w:rPr>
        <w:t>finishes</w:t>
      </w:r>
      <w:proofErr w:type="gramEnd"/>
      <w:r w:rsidRPr="00883129">
        <w:rPr>
          <w:rFonts w:ascii="Avenir Next LT Pro Light" w:hAnsi="Avenir Next LT Pro Light"/>
          <w:color w:val="595959"/>
        </w:rPr>
        <w:t>:</w:t>
      </w:r>
    </w:p>
    <w:p w14:paraId="2D8D8443" w14:textId="77777777" w:rsidR="00883129" w:rsidRPr="00883129" w:rsidRDefault="00883129">
      <w:pPr>
        <w:numPr>
          <w:ilvl w:val="0"/>
          <w:numId w:val="237"/>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 xml:space="preserve">You assume </w:t>
      </w:r>
      <w:r w:rsidRPr="00883129">
        <w:rPr>
          <w:rStyle w:val="Strong"/>
          <w:rFonts w:ascii="Avenir Next LT Pro Light" w:eastAsia="Times New Roman" w:hAnsi="Avenir Next LT Pro Light"/>
          <w:color w:val="595959"/>
        </w:rPr>
        <w:t>construction liability</w:t>
      </w:r>
    </w:p>
    <w:p w14:paraId="2917D422" w14:textId="77777777" w:rsidR="00883129" w:rsidRPr="00883129" w:rsidRDefault="00883129">
      <w:pPr>
        <w:numPr>
          <w:ilvl w:val="0"/>
          <w:numId w:val="237"/>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You may need:</w:t>
      </w:r>
    </w:p>
    <w:p w14:paraId="1231F55F" w14:textId="77777777" w:rsidR="00883129" w:rsidRPr="00883129" w:rsidRDefault="00883129">
      <w:pPr>
        <w:numPr>
          <w:ilvl w:val="1"/>
          <w:numId w:val="237"/>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contractor insurance</w:t>
      </w:r>
    </w:p>
    <w:p w14:paraId="219EE8E6" w14:textId="77777777" w:rsidR="00883129" w:rsidRPr="00883129" w:rsidRDefault="00883129">
      <w:pPr>
        <w:numPr>
          <w:ilvl w:val="1"/>
          <w:numId w:val="237"/>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workers’ comp</w:t>
      </w:r>
    </w:p>
    <w:p w14:paraId="6859798C" w14:textId="77777777" w:rsidR="00883129" w:rsidRPr="00883129" w:rsidRDefault="00883129">
      <w:pPr>
        <w:numPr>
          <w:ilvl w:val="1"/>
          <w:numId w:val="237"/>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bonding</w:t>
      </w:r>
    </w:p>
    <w:p w14:paraId="4B98E054" w14:textId="77777777" w:rsidR="00883129" w:rsidRPr="00883129" w:rsidRDefault="00883129">
      <w:pPr>
        <w:numPr>
          <w:ilvl w:val="1"/>
          <w:numId w:val="237"/>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city permits</w:t>
      </w:r>
    </w:p>
    <w:p w14:paraId="42E2C2A5" w14:textId="77777777" w:rsidR="00883129" w:rsidRPr="00883129" w:rsidRDefault="00883129">
      <w:pPr>
        <w:pStyle w:val="NormalWeb"/>
        <w:rPr>
          <w:rFonts w:ascii="Avenir Next LT Pro Light" w:hAnsi="Avenir Next LT Pro Light"/>
          <w:color w:val="595959"/>
        </w:rPr>
      </w:pPr>
      <w:r w:rsidRPr="00883129">
        <w:rPr>
          <w:rFonts w:ascii="Segoe UI Emoji" w:hAnsi="Segoe UI Emoji" w:cs="Segoe UI Emoji"/>
          <w:color w:val="595959"/>
        </w:rPr>
        <w:t>❌</w:t>
      </w:r>
      <w:r w:rsidRPr="00883129">
        <w:rPr>
          <w:rFonts w:ascii="Avenir Next LT Pro Light" w:hAnsi="Avenir Next LT Pro Light"/>
          <w:color w:val="595959"/>
        </w:rPr>
        <w:t xml:space="preserve"> Insurance premiums increase</w:t>
      </w:r>
      <w:r w:rsidRPr="00883129">
        <w:rPr>
          <w:rFonts w:ascii="Avenir Next LT Pro Light" w:hAnsi="Avenir Next LT Pro Light"/>
          <w:color w:val="595959"/>
        </w:rPr>
        <w:br/>
      </w:r>
      <w:r w:rsidRPr="00883129">
        <w:rPr>
          <w:rFonts w:ascii="Segoe UI Emoji" w:hAnsi="Segoe UI Emoji" w:cs="Segoe UI Emoji"/>
          <w:color w:val="595959"/>
        </w:rPr>
        <w:t>❌</w:t>
      </w:r>
      <w:r w:rsidRPr="00883129">
        <w:rPr>
          <w:rFonts w:ascii="Avenir Next LT Pro Light" w:hAnsi="Avenir Next LT Pro Light"/>
          <w:color w:val="595959"/>
        </w:rPr>
        <w:t xml:space="preserve"> Legal exposure increases</w:t>
      </w:r>
    </w:p>
    <w:p w14:paraId="1051FC66"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3. Reduced Scalability</w:t>
      </w:r>
    </w:p>
    <w:p w14:paraId="344CA155" w14:textId="77777777" w:rsidR="00883129" w:rsidRPr="00883129" w:rsidRDefault="00883129">
      <w:pPr>
        <w:pStyle w:val="NormalWeb"/>
        <w:rPr>
          <w:rFonts w:ascii="Avenir Next LT Pro Light" w:hAnsi="Avenir Next LT Pro Light"/>
          <w:color w:val="595959"/>
        </w:rPr>
      </w:pPr>
      <w:r w:rsidRPr="00883129">
        <w:rPr>
          <w:rFonts w:ascii="Avenir Next LT Pro Light" w:hAnsi="Avenir Next LT Pro Light"/>
          <w:color w:val="595959"/>
        </w:rPr>
        <w:t>Furniture scales well. Construction does not.</w:t>
      </w:r>
    </w:p>
    <w:p w14:paraId="7AD61045" w14:textId="77777777" w:rsidR="00883129" w:rsidRPr="00883129" w:rsidRDefault="00883129">
      <w:pPr>
        <w:numPr>
          <w:ilvl w:val="0"/>
          <w:numId w:val="238"/>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Each location has unique walls, wiring, and rules</w:t>
      </w:r>
    </w:p>
    <w:p w14:paraId="013B1178" w14:textId="77777777" w:rsidR="00883129" w:rsidRPr="00883129" w:rsidRDefault="00883129">
      <w:pPr>
        <w:numPr>
          <w:ilvl w:val="0"/>
          <w:numId w:val="238"/>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Harder to standardize and automate</w:t>
      </w:r>
    </w:p>
    <w:p w14:paraId="5219D95F" w14:textId="77777777" w:rsidR="00883129" w:rsidRPr="00883129" w:rsidRDefault="00883129">
      <w:pPr>
        <w:pStyle w:val="NormalWeb"/>
        <w:rPr>
          <w:rFonts w:ascii="Avenir Next LT Pro Light" w:hAnsi="Avenir Next LT Pro Light"/>
          <w:color w:val="595959"/>
        </w:rPr>
      </w:pPr>
      <w:r w:rsidRPr="00883129">
        <w:rPr>
          <w:rFonts w:ascii="Segoe UI Emoji" w:hAnsi="Segoe UI Emoji" w:cs="Segoe UI Emoji"/>
          <w:color w:val="595959"/>
        </w:rPr>
        <w:t>❌</w:t>
      </w:r>
      <w:r w:rsidRPr="00883129">
        <w:rPr>
          <w:rFonts w:ascii="Avenir Next LT Pro Light" w:hAnsi="Avenir Next LT Pro Light"/>
          <w:color w:val="595959"/>
        </w:rPr>
        <w:t xml:space="preserve"> Lower volume scalability</w:t>
      </w:r>
      <w:r w:rsidRPr="00883129">
        <w:rPr>
          <w:rFonts w:ascii="Avenir Next LT Pro Light" w:hAnsi="Avenir Next LT Pro Light"/>
          <w:color w:val="595959"/>
        </w:rPr>
        <w:br/>
      </w:r>
      <w:r w:rsidRPr="00883129">
        <w:rPr>
          <w:rFonts w:ascii="Segoe UI Emoji" w:hAnsi="Segoe UI Emoji" w:cs="Segoe UI Emoji"/>
          <w:color w:val="595959"/>
        </w:rPr>
        <w:t>❌</w:t>
      </w:r>
      <w:r w:rsidRPr="00883129">
        <w:rPr>
          <w:rFonts w:ascii="Avenir Next LT Pro Light" w:hAnsi="Avenir Next LT Pro Light"/>
          <w:color w:val="595959"/>
        </w:rPr>
        <w:t xml:space="preserve"> Growth tied to skilled labor availability</w:t>
      </w:r>
    </w:p>
    <w:p w14:paraId="44B4F4DE"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4. Cash Flow Risk Increases</w:t>
      </w:r>
    </w:p>
    <w:p w14:paraId="6D22C868" w14:textId="77777777" w:rsidR="00883129" w:rsidRPr="00883129" w:rsidRDefault="00883129">
      <w:pPr>
        <w:pStyle w:val="NormalWeb"/>
        <w:rPr>
          <w:rFonts w:ascii="Avenir Next LT Pro Light" w:hAnsi="Avenir Next LT Pro Light"/>
          <w:color w:val="595959"/>
        </w:rPr>
      </w:pPr>
      <w:r w:rsidRPr="00883129">
        <w:rPr>
          <w:rFonts w:ascii="Avenir Next LT Pro Light" w:hAnsi="Avenir Next LT Pro Light"/>
          <w:color w:val="595959"/>
        </w:rPr>
        <w:t>Construction requires:</w:t>
      </w:r>
    </w:p>
    <w:p w14:paraId="6A6F1CDD" w14:textId="77777777" w:rsidR="00883129" w:rsidRPr="00883129" w:rsidRDefault="00883129">
      <w:pPr>
        <w:numPr>
          <w:ilvl w:val="0"/>
          <w:numId w:val="239"/>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lastRenderedPageBreak/>
        <w:t>Labor paid before completion</w:t>
      </w:r>
    </w:p>
    <w:p w14:paraId="43B33775" w14:textId="77777777" w:rsidR="00883129" w:rsidRPr="00883129" w:rsidRDefault="00883129">
      <w:pPr>
        <w:numPr>
          <w:ilvl w:val="0"/>
          <w:numId w:val="239"/>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Materials staged on site</w:t>
      </w:r>
    </w:p>
    <w:p w14:paraId="4D634FEE" w14:textId="77777777" w:rsidR="00883129" w:rsidRPr="00883129" w:rsidRDefault="00883129">
      <w:pPr>
        <w:numPr>
          <w:ilvl w:val="0"/>
          <w:numId w:val="239"/>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Longer gaps between deposit and final payment</w:t>
      </w:r>
    </w:p>
    <w:p w14:paraId="75FE41C9" w14:textId="77777777" w:rsidR="00883129" w:rsidRPr="00883129" w:rsidRDefault="00883129">
      <w:pPr>
        <w:pStyle w:val="NormalWeb"/>
        <w:rPr>
          <w:rFonts w:ascii="Avenir Next LT Pro Light" w:hAnsi="Avenir Next LT Pro Light"/>
          <w:color w:val="595959"/>
        </w:rPr>
      </w:pPr>
      <w:r w:rsidRPr="00883129">
        <w:rPr>
          <w:rFonts w:ascii="Segoe UI Emoji" w:hAnsi="Segoe UI Emoji" w:cs="Segoe UI Emoji"/>
          <w:color w:val="595959"/>
        </w:rPr>
        <w:t>❌</w:t>
      </w:r>
      <w:r w:rsidRPr="00883129">
        <w:rPr>
          <w:rFonts w:ascii="Avenir Next LT Pro Light" w:hAnsi="Avenir Next LT Pro Light"/>
          <w:color w:val="595959"/>
        </w:rPr>
        <w:t xml:space="preserve"> Greater working capital requirements</w:t>
      </w:r>
      <w:r w:rsidRPr="00883129">
        <w:rPr>
          <w:rFonts w:ascii="Avenir Next LT Pro Light" w:hAnsi="Avenir Next LT Pro Light"/>
          <w:color w:val="595959"/>
        </w:rPr>
        <w:br/>
      </w:r>
      <w:r w:rsidRPr="00883129">
        <w:rPr>
          <w:rFonts w:ascii="Segoe UI Emoji" w:hAnsi="Segoe UI Emoji" w:cs="Segoe UI Emoji"/>
          <w:color w:val="595959"/>
        </w:rPr>
        <w:t>❌</w:t>
      </w:r>
      <w:r w:rsidRPr="00883129">
        <w:rPr>
          <w:rFonts w:ascii="Avenir Next LT Pro Light" w:hAnsi="Avenir Next LT Pro Light"/>
          <w:color w:val="595959"/>
        </w:rPr>
        <w:t xml:space="preserve"> Stronger deposit enforcement becomes mandatory (50–70%)</w:t>
      </w:r>
    </w:p>
    <w:p w14:paraId="362EC48A" w14:textId="77777777" w:rsidR="00883129" w:rsidRPr="00883129" w:rsidRDefault="00883129">
      <w:pPr>
        <w:pStyle w:val="Heading2"/>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Net Financial Reality (Very Important)</w:t>
      </w:r>
    </w:p>
    <w:p w14:paraId="3B36BA2D" w14:textId="77777777" w:rsidR="00883129" w:rsidRPr="00883129" w:rsidRDefault="00883129">
      <w:pPr>
        <w:pStyle w:val="NormalWeb"/>
        <w:rPr>
          <w:rFonts w:ascii="Avenir Next LT Pro Light" w:hAnsi="Avenir Next LT Pro Light"/>
          <w:color w:val="595959"/>
        </w:rPr>
      </w:pPr>
      <w:r w:rsidRPr="00883129">
        <w:rPr>
          <w:rStyle w:val="Strong"/>
          <w:rFonts w:ascii="Avenir Next LT Pro Light" w:hAnsi="Avenir Next LT Pro Light"/>
          <w:color w:val="595959"/>
        </w:rPr>
        <w:t>This move increases profit per project but decreases operational simplicity.</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2524"/>
        <w:gridCol w:w="2157"/>
      </w:tblGrid>
      <w:tr w:rsidR="00883129" w:rsidRPr="00883129" w14:paraId="0C2CEA9A" w14:textId="77777777">
        <w:trPr>
          <w:tblHeader/>
          <w:tblCellSpacing w:w="15" w:type="dxa"/>
        </w:trPr>
        <w:tc>
          <w:tcPr>
            <w:tcW w:w="0" w:type="auto"/>
            <w:vAlign w:val="center"/>
            <w:hideMark/>
          </w:tcPr>
          <w:p w14:paraId="3D91143C" w14:textId="77777777" w:rsidR="00883129" w:rsidRPr="00883129" w:rsidRDefault="00883129">
            <w:pPr>
              <w:jc w:val="center"/>
              <w:rPr>
                <w:rFonts w:ascii="Avenir Next LT Pro Light" w:eastAsia="Times New Roman" w:hAnsi="Avenir Next LT Pro Light"/>
                <w:b/>
                <w:bCs/>
                <w:color w:val="595959"/>
              </w:rPr>
            </w:pPr>
            <w:r w:rsidRPr="00883129">
              <w:rPr>
                <w:rFonts w:ascii="Avenir Next LT Pro Light" w:eastAsia="Times New Roman" w:hAnsi="Avenir Next LT Pro Light"/>
                <w:b/>
                <w:bCs/>
                <w:color w:val="595959"/>
              </w:rPr>
              <w:t>Aspect</w:t>
            </w:r>
          </w:p>
        </w:tc>
        <w:tc>
          <w:tcPr>
            <w:tcW w:w="0" w:type="auto"/>
            <w:vAlign w:val="center"/>
            <w:hideMark/>
          </w:tcPr>
          <w:p w14:paraId="01C20B02" w14:textId="77777777" w:rsidR="00883129" w:rsidRPr="00883129" w:rsidRDefault="00883129">
            <w:pPr>
              <w:jc w:val="center"/>
              <w:rPr>
                <w:rFonts w:ascii="Avenir Next LT Pro Light" w:eastAsia="Times New Roman" w:hAnsi="Avenir Next LT Pro Light"/>
                <w:b/>
                <w:bCs/>
                <w:color w:val="595959"/>
              </w:rPr>
            </w:pPr>
            <w:r w:rsidRPr="00883129">
              <w:rPr>
                <w:rFonts w:ascii="Avenir Next LT Pro Light" w:eastAsia="Times New Roman" w:hAnsi="Avenir Next LT Pro Light"/>
                <w:b/>
                <w:bCs/>
                <w:color w:val="595959"/>
              </w:rPr>
              <w:t>Effect</w:t>
            </w:r>
          </w:p>
        </w:tc>
      </w:tr>
      <w:tr w:rsidR="00883129" w:rsidRPr="00883129" w14:paraId="7AC2CC2D" w14:textId="77777777">
        <w:trPr>
          <w:tblCellSpacing w:w="15" w:type="dxa"/>
        </w:trPr>
        <w:tc>
          <w:tcPr>
            <w:tcW w:w="0" w:type="auto"/>
            <w:vAlign w:val="center"/>
            <w:hideMark/>
          </w:tcPr>
          <w:p w14:paraId="3230C321" w14:textId="77777777" w:rsidR="00883129" w:rsidRPr="00883129" w:rsidRDefault="00883129">
            <w:pPr>
              <w:rPr>
                <w:rFonts w:ascii="Avenir Next LT Pro Light" w:eastAsia="Times New Roman" w:hAnsi="Avenir Next LT Pro Light"/>
                <w:color w:val="595959"/>
              </w:rPr>
            </w:pPr>
            <w:r w:rsidRPr="00883129">
              <w:rPr>
                <w:rFonts w:ascii="Avenir Next LT Pro Light" w:eastAsia="Times New Roman" w:hAnsi="Avenir Next LT Pro Light"/>
                <w:color w:val="595959"/>
              </w:rPr>
              <w:t>Revenue per customer</w:t>
            </w:r>
          </w:p>
        </w:tc>
        <w:tc>
          <w:tcPr>
            <w:tcW w:w="0" w:type="auto"/>
            <w:vAlign w:val="center"/>
            <w:hideMark/>
          </w:tcPr>
          <w:p w14:paraId="13BAA7C4" w14:textId="77777777" w:rsidR="00883129" w:rsidRPr="00883129" w:rsidRDefault="00883129">
            <w:pPr>
              <w:rPr>
                <w:rFonts w:ascii="Avenir Next LT Pro Light" w:eastAsia="Times New Roman" w:hAnsi="Avenir Next LT Pro Light"/>
                <w:color w:val="595959"/>
              </w:rPr>
            </w:pPr>
            <w:r w:rsidRPr="00883129">
              <w:rPr>
                <w:rFonts w:ascii="Segoe UI Emoji" w:eastAsia="Times New Roman" w:hAnsi="Segoe UI Emoji" w:cs="Segoe UI Emoji"/>
                <w:color w:val="595959"/>
              </w:rPr>
              <w:t>✅</w:t>
            </w:r>
            <w:r w:rsidRPr="00883129">
              <w:rPr>
                <w:rFonts w:ascii="Avenir Next LT Pro Light" w:eastAsia="Times New Roman" w:hAnsi="Avenir Next LT Pro Light"/>
                <w:color w:val="595959"/>
              </w:rPr>
              <w:t xml:space="preserve"> Strong increase</w:t>
            </w:r>
          </w:p>
        </w:tc>
      </w:tr>
      <w:tr w:rsidR="00883129" w:rsidRPr="00883129" w14:paraId="1CC4EF2C" w14:textId="77777777">
        <w:trPr>
          <w:tblCellSpacing w:w="15" w:type="dxa"/>
        </w:trPr>
        <w:tc>
          <w:tcPr>
            <w:tcW w:w="0" w:type="auto"/>
            <w:vAlign w:val="center"/>
            <w:hideMark/>
          </w:tcPr>
          <w:p w14:paraId="1E1FC4DC" w14:textId="77777777" w:rsidR="00883129" w:rsidRPr="00883129" w:rsidRDefault="00883129">
            <w:pPr>
              <w:rPr>
                <w:rFonts w:ascii="Avenir Next LT Pro Light" w:eastAsia="Times New Roman" w:hAnsi="Avenir Next LT Pro Light"/>
                <w:color w:val="595959"/>
              </w:rPr>
            </w:pPr>
            <w:r w:rsidRPr="00883129">
              <w:rPr>
                <w:rFonts w:ascii="Avenir Next LT Pro Light" w:eastAsia="Times New Roman" w:hAnsi="Avenir Next LT Pro Light"/>
                <w:color w:val="595959"/>
              </w:rPr>
              <w:t>Margins (if controlled)</w:t>
            </w:r>
          </w:p>
        </w:tc>
        <w:tc>
          <w:tcPr>
            <w:tcW w:w="0" w:type="auto"/>
            <w:vAlign w:val="center"/>
            <w:hideMark/>
          </w:tcPr>
          <w:p w14:paraId="43CFFA5F" w14:textId="77777777" w:rsidR="00883129" w:rsidRPr="00883129" w:rsidRDefault="00883129">
            <w:pPr>
              <w:rPr>
                <w:rFonts w:ascii="Avenir Next LT Pro Light" w:eastAsia="Times New Roman" w:hAnsi="Avenir Next LT Pro Light"/>
                <w:color w:val="595959"/>
              </w:rPr>
            </w:pPr>
            <w:r w:rsidRPr="00883129">
              <w:rPr>
                <w:rFonts w:ascii="Segoe UI Emoji" w:eastAsia="Times New Roman" w:hAnsi="Segoe UI Emoji" w:cs="Segoe UI Emoji"/>
                <w:color w:val="595959"/>
              </w:rPr>
              <w:t>✅</w:t>
            </w:r>
            <w:r w:rsidRPr="00883129">
              <w:rPr>
                <w:rFonts w:ascii="Avenir Next LT Pro Light" w:eastAsia="Times New Roman" w:hAnsi="Avenir Next LT Pro Light"/>
                <w:color w:val="595959"/>
              </w:rPr>
              <w:t xml:space="preserve"> Increase</w:t>
            </w:r>
          </w:p>
        </w:tc>
      </w:tr>
      <w:tr w:rsidR="00883129" w:rsidRPr="00883129" w14:paraId="21DA97D0" w14:textId="77777777">
        <w:trPr>
          <w:tblCellSpacing w:w="15" w:type="dxa"/>
        </w:trPr>
        <w:tc>
          <w:tcPr>
            <w:tcW w:w="0" w:type="auto"/>
            <w:vAlign w:val="center"/>
            <w:hideMark/>
          </w:tcPr>
          <w:p w14:paraId="4A182A99" w14:textId="77777777" w:rsidR="00883129" w:rsidRPr="00883129" w:rsidRDefault="00883129">
            <w:pPr>
              <w:rPr>
                <w:rFonts w:ascii="Avenir Next LT Pro Light" w:eastAsia="Times New Roman" w:hAnsi="Avenir Next LT Pro Light"/>
                <w:color w:val="595959"/>
              </w:rPr>
            </w:pPr>
            <w:r w:rsidRPr="00883129">
              <w:rPr>
                <w:rFonts w:ascii="Avenir Next LT Pro Light" w:eastAsia="Times New Roman" w:hAnsi="Avenir Next LT Pro Light"/>
                <w:color w:val="595959"/>
              </w:rPr>
              <w:t>Risk &amp; liability</w:t>
            </w:r>
          </w:p>
        </w:tc>
        <w:tc>
          <w:tcPr>
            <w:tcW w:w="0" w:type="auto"/>
            <w:vAlign w:val="center"/>
            <w:hideMark/>
          </w:tcPr>
          <w:p w14:paraId="1C271197" w14:textId="77777777" w:rsidR="00883129" w:rsidRPr="00883129" w:rsidRDefault="00883129">
            <w:pPr>
              <w:rPr>
                <w:rFonts w:ascii="Avenir Next LT Pro Light" w:eastAsia="Times New Roman" w:hAnsi="Avenir Next LT Pro Light"/>
                <w:color w:val="595959"/>
              </w:rPr>
            </w:pPr>
            <w:r w:rsidRPr="00883129">
              <w:rPr>
                <w:rFonts w:ascii="Segoe UI Emoji" w:eastAsia="Times New Roman" w:hAnsi="Segoe UI Emoji" w:cs="Segoe UI Emoji"/>
                <w:color w:val="595959"/>
              </w:rPr>
              <w:t>❌</w:t>
            </w:r>
            <w:r w:rsidRPr="00883129">
              <w:rPr>
                <w:rFonts w:ascii="Avenir Next LT Pro Light" w:eastAsia="Times New Roman" w:hAnsi="Avenir Next LT Pro Light"/>
                <w:color w:val="595959"/>
              </w:rPr>
              <w:t xml:space="preserve"> Increase</w:t>
            </w:r>
          </w:p>
        </w:tc>
      </w:tr>
      <w:tr w:rsidR="00883129" w:rsidRPr="00883129" w14:paraId="26F92718" w14:textId="77777777">
        <w:trPr>
          <w:tblCellSpacing w:w="15" w:type="dxa"/>
        </w:trPr>
        <w:tc>
          <w:tcPr>
            <w:tcW w:w="0" w:type="auto"/>
            <w:vAlign w:val="center"/>
            <w:hideMark/>
          </w:tcPr>
          <w:p w14:paraId="59FEC4C0" w14:textId="77777777" w:rsidR="00883129" w:rsidRPr="00883129" w:rsidRDefault="00883129">
            <w:pPr>
              <w:rPr>
                <w:rFonts w:ascii="Avenir Next LT Pro Light" w:eastAsia="Times New Roman" w:hAnsi="Avenir Next LT Pro Light"/>
                <w:color w:val="595959"/>
              </w:rPr>
            </w:pPr>
            <w:r w:rsidRPr="00883129">
              <w:rPr>
                <w:rFonts w:ascii="Avenir Next LT Pro Light" w:eastAsia="Times New Roman" w:hAnsi="Avenir Next LT Pro Light"/>
                <w:color w:val="595959"/>
              </w:rPr>
              <w:t>Scalability</w:t>
            </w:r>
          </w:p>
        </w:tc>
        <w:tc>
          <w:tcPr>
            <w:tcW w:w="0" w:type="auto"/>
            <w:vAlign w:val="center"/>
            <w:hideMark/>
          </w:tcPr>
          <w:p w14:paraId="1DCEF0D0" w14:textId="77777777" w:rsidR="00883129" w:rsidRPr="00883129" w:rsidRDefault="00883129">
            <w:pPr>
              <w:rPr>
                <w:rFonts w:ascii="Avenir Next LT Pro Light" w:eastAsia="Times New Roman" w:hAnsi="Avenir Next LT Pro Light"/>
                <w:color w:val="595959"/>
              </w:rPr>
            </w:pPr>
            <w:r w:rsidRPr="00883129">
              <w:rPr>
                <w:rFonts w:ascii="Segoe UI Emoji" w:eastAsia="Times New Roman" w:hAnsi="Segoe UI Emoji" w:cs="Segoe UI Emoji"/>
                <w:color w:val="595959"/>
              </w:rPr>
              <w:t>❌</w:t>
            </w:r>
            <w:r w:rsidRPr="00883129">
              <w:rPr>
                <w:rFonts w:ascii="Avenir Next LT Pro Light" w:eastAsia="Times New Roman" w:hAnsi="Avenir Next LT Pro Light"/>
                <w:color w:val="595959"/>
              </w:rPr>
              <w:t xml:space="preserve"> Decrease</w:t>
            </w:r>
          </w:p>
        </w:tc>
      </w:tr>
      <w:tr w:rsidR="00883129" w:rsidRPr="00883129" w14:paraId="2CB8E7E3" w14:textId="77777777">
        <w:trPr>
          <w:tblCellSpacing w:w="15" w:type="dxa"/>
        </w:trPr>
        <w:tc>
          <w:tcPr>
            <w:tcW w:w="0" w:type="auto"/>
            <w:vAlign w:val="center"/>
            <w:hideMark/>
          </w:tcPr>
          <w:p w14:paraId="3F5D7ACB" w14:textId="77777777" w:rsidR="00883129" w:rsidRPr="00883129" w:rsidRDefault="00883129">
            <w:pPr>
              <w:rPr>
                <w:rFonts w:ascii="Avenir Next LT Pro Light" w:eastAsia="Times New Roman" w:hAnsi="Avenir Next LT Pro Light"/>
                <w:color w:val="595959"/>
              </w:rPr>
            </w:pPr>
            <w:r w:rsidRPr="00883129">
              <w:rPr>
                <w:rFonts w:ascii="Avenir Next LT Pro Light" w:eastAsia="Times New Roman" w:hAnsi="Avenir Next LT Pro Light"/>
                <w:color w:val="595959"/>
              </w:rPr>
              <w:t>Cash flow pressure</w:t>
            </w:r>
          </w:p>
        </w:tc>
        <w:tc>
          <w:tcPr>
            <w:tcW w:w="0" w:type="auto"/>
            <w:vAlign w:val="center"/>
            <w:hideMark/>
          </w:tcPr>
          <w:p w14:paraId="003C84A2" w14:textId="77777777" w:rsidR="00883129" w:rsidRPr="00883129" w:rsidRDefault="00883129">
            <w:pPr>
              <w:rPr>
                <w:rFonts w:ascii="Avenir Next LT Pro Light" w:eastAsia="Times New Roman" w:hAnsi="Avenir Next LT Pro Light"/>
                <w:color w:val="595959"/>
              </w:rPr>
            </w:pPr>
            <w:r w:rsidRPr="00883129">
              <w:rPr>
                <w:rFonts w:ascii="Segoe UI Emoji" w:eastAsia="Times New Roman" w:hAnsi="Segoe UI Emoji" w:cs="Segoe UI Emoji"/>
                <w:color w:val="595959"/>
              </w:rPr>
              <w:t>❌</w:t>
            </w:r>
            <w:r w:rsidRPr="00883129">
              <w:rPr>
                <w:rFonts w:ascii="Avenir Next LT Pro Light" w:eastAsia="Times New Roman" w:hAnsi="Avenir Next LT Pro Light"/>
                <w:color w:val="595959"/>
              </w:rPr>
              <w:t xml:space="preserve"> Increase</w:t>
            </w:r>
          </w:p>
        </w:tc>
      </w:tr>
    </w:tbl>
    <w:p w14:paraId="4CA4A94F" w14:textId="77777777" w:rsidR="00883129" w:rsidRPr="00883129" w:rsidRDefault="00883129">
      <w:pPr>
        <w:pStyle w:val="Heading2"/>
        <w:rPr>
          <w:rFonts w:ascii="Avenir Next LT Pro Light" w:eastAsia="Times New Roman" w:hAnsi="Avenir Next LT Pro Light"/>
          <w:color w:val="595959"/>
          <w:sz w:val="24"/>
        </w:rPr>
      </w:pPr>
      <w:r w:rsidRPr="00883129">
        <w:rPr>
          <w:rFonts w:ascii="Avenir Next LT Pro Light" w:eastAsia="Times New Roman" w:hAnsi="Avenir Next LT Pro Light"/>
          <w:color w:val="595959"/>
          <w:sz w:val="24"/>
        </w:rPr>
        <w:t>Smart Financial Way to Do This (Recommended)</w:t>
      </w:r>
    </w:p>
    <w:p w14:paraId="64002C9D" w14:textId="77777777" w:rsidR="00883129" w:rsidRPr="00883129" w:rsidRDefault="00883129">
      <w:pPr>
        <w:pStyle w:val="NormalWeb"/>
        <w:rPr>
          <w:rFonts w:ascii="Avenir Next LT Pro Light" w:hAnsi="Avenir Next LT Pro Light"/>
          <w:color w:val="595959"/>
        </w:rPr>
      </w:pPr>
      <w:r w:rsidRPr="00883129">
        <w:rPr>
          <w:rFonts w:ascii="Avenir Next LT Pro Light" w:hAnsi="Avenir Next LT Pro Light"/>
          <w:color w:val="595959"/>
        </w:rPr>
        <w:t>Instead of doing full remodeling by default:</w:t>
      </w:r>
    </w:p>
    <w:p w14:paraId="75BC78F8"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s="Segoe UI Emoji"/>
          <w:color w:val="595959"/>
          <w:sz w:val="24"/>
        </w:rPr>
        <w:t>✅</w:t>
      </w:r>
      <w:r w:rsidRPr="00883129">
        <w:rPr>
          <w:rFonts w:ascii="Avenir Next LT Pro Light" w:eastAsia="Times New Roman" w:hAnsi="Avenir Next LT Pro Light"/>
          <w:color w:val="595959"/>
          <w:sz w:val="24"/>
        </w:rPr>
        <w:t xml:space="preserve"> Make It a </w:t>
      </w:r>
      <w:r w:rsidRPr="00883129">
        <w:rPr>
          <w:rStyle w:val="Strong"/>
          <w:rFonts w:ascii="Avenir Next LT Pro Light" w:eastAsia="Times New Roman" w:hAnsi="Avenir Next LT Pro Light"/>
          <w:b w:val="0"/>
          <w:bCs w:val="0"/>
          <w:color w:val="595959"/>
          <w:sz w:val="24"/>
        </w:rPr>
        <w:t>Premium Add</w:t>
      </w:r>
      <w:r w:rsidRPr="00883129">
        <w:rPr>
          <w:rStyle w:val="Strong"/>
          <w:rFonts w:ascii="Avenir Next LT Pro Light" w:eastAsia="Times New Roman" w:hAnsi="Avenir Next LT Pro Light"/>
          <w:b w:val="0"/>
          <w:bCs w:val="0"/>
          <w:color w:val="595959"/>
          <w:sz w:val="24"/>
        </w:rPr>
        <w:noBreakHyphen/>
        <w:t>On Layer</w:t>
      </w:r>
    </w:p>
    <w:p w14:paraId="5A79BE8C" w14:textId="77777777" w:rsidR="00883129" w:rsidRPr="00883129" w:rsidRDefault="00883129">
      <w:pPr>
        <w:numPr>
          <w:ilvl w:val="0"/>
          <w:numId w:val="240"/>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Core business stays modular furniture + portal</w:t>
      </w:r>
    </w:p>
    <w:p w14:paraId="0B8FF5D3" w14:textId="77777777" w:rsidR="00883129" w:rsidRPr="00883129" w:rsidRDefault="00883129">
      <w:pPr>
        <w:numPr>
          <w:ilvl w:val="0"/>
          <w:numId w:val="240"/>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Structural work is:</w:t>
      </w:r>
    </w:p>
    <w:p w14:paraId="2CD667E2" w14:textId="77777777" w:rsidR="00883129" w:rsidRPr="00883129" w:rsidRDefault="00883129">
      <w:pPr>
        <w:numPr>
          <w:ilvl w:val="1"/>
          <w:numId w:val="240"/>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optional</w:t>
      </w:r>
    </w:p>
    <w:p w14:paraId="385C26D6" w14:textId="77777777" w:rsidR="00883129" w:rsidRPr="00883129" w:rsidRDefault="00883129">
      <w:pPr>
        <w:numPr>
          <w:ilvl w:val="1"/>
          <w:numId w:val="240"/>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premium</w:t>
      </w:r>
    </w:p>
    <w:p w14:paraId="424AC27F" w14:textId="77777777" w:rsidR="00883129" w:rsidRPr="00883129" w:rsidRDefault="00883129">
      <w:pPr>
        <w:numPr>
          <w:ilvl w:val="1"/>
          <w:numId w:val="240"/>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partner</w:t>
      </w:r>
      <w:r w:rsidRPr="00883129">
        <w:rPr>
          <w:rFonts w:ascii="Avenir Next LT Pro Light" w:eastAsia="Times New Roman" w:hAnsi="Avenir Next LT Pro Light"/>
          <w:color w:val="595959"/>
        </w:rPr>
        <w:noBreakHyphen/>
        <w:t>executed</w:t>
      </w:r>
    </w:p>
    <w:p w14:paraId="49146B69" w14:textId="77777777" w:rsidR="00883129" w:rsidRPr="00883129" w:rsidRDefault="00883129">
      <w:pPr>
        <w:pStyle w:val="Heading3"/>
        <w:rPr>
          <w:rFonts w:ascii="Avenir Next LT Pro Light" w:eastAsia="Times New Roman" w:hAnsi="Avenir Next LT Pro Light"/>
          <w:color w:val="595959"/>
          <w:sz w:val="24"/>
        </w:rPr>
      </w:pPr>
      <w:r w:rsidRPr="00883129">
        <w:rPr>
          <w:rFonts w:ascii="Avenir Next LT Pro Light" w:eastAsia="Times New Roman" w:hAnsi="Avenir Next LT Pro Light" w:cs="Segoe UI Emoji"/>
          <w:color w:val="595959"/>
          <w:sz w:val="24"/>
        </w:rPr>
        <w:t>✅</w:t>
      </w:r>
      <w:r w:rsidRPr="00883129">
        <w:rPr>
          <w:rFonts w:ascii="Avenir Next LT Pro Light" w:eastAsia="Times New Roman" w:hAnsi="Avenir Next LT Pro Light"/>
          <w:color w:val="595959"/>
          <w:sz w:val="24"/>
        </w:rPr>
        <w:t xml:space="preserve"> Use </w:t>
      </w:r>
      <w:r w:rsidRPr="00883129">
        <w:rPr>
          <w:rFonts w:ascii="Avenir Next LT Pro Light" w:eastAsia="Times New Roman" w:hAnsi="Avenir Next LT Pro Light" w:cs="Avenir Next LT Pro Light"/>
          <w:color w:val="595959"/>
          <w:sz w:val="24"/>
        </w:rPr>
        <w:t>“</w:t>
      </w:r>
      <w:r w:rsidRPr="00883129">
        <w:rPr>
          <w:rFonts w:ascii="Avenir Next LT Pro Light" w:eastAsia="Times New Roman" w:hAnsi="Avenir Next LT Pro Light"/>
          <w:color w:val="595959"/>
          <w:sz w:val="24"/>
        </w:rPr>
        <w:t>Non</w:t>
      </w:r>
      <w:r w:rsidRPr="00883129">
        <w:rPr>
          <w:rFonts w:ascii="Avenir Next LT Pro Light" w:eastAsia="Times New Roman" w:hAnsi="Avenir Next LT Pro Light"/>
          <w:color w:val="595959"/>
          <w:sz w:val="24"/>
        </w:rPr>
        <w:noBreakHyphen/>
        <w:t>Structural Constructs”</w:t>
      </w:r>
    </w:p>
    <w:p w14:paraId="2F697CDA" w14:textId="77777777" w:rsidR="00883129" w:rsidRPr="00883129" w:rsidRDefault="00883129">
      <w:pPr>
        <w:pStyle w:val="NormalWeb"/>
        <w:rPr>
          <w:rFonts w:ascii="Avenir Next LT Pro Light" w:hAnsi="Avenir Next LT Pro Light"/>
          <w:color w:val="595959"/>
        </w:rPr>
      </w:pPr>
      <w:r w:rsidRPr="00883129">
        <w:rPr>
          <w:rFonts w:ascii="Avenir Next LT Pro Light" w:hAnsi="Avenir Next LT Pro Light"/>
          <w:color w:val="595959"/>
        </w:rPr>
        <w:t>Examples:</w:t>
      </w:r>
    </w:p>
    <w:p w14:paraId="7CE78BA3" w14:textId="77777777" w:rsidR="00883129" w:rsidRPr="00883129" w:rsidRDefault="00883129">
      <w:pPr>
        <w:numPr>
          <w:ilvl w:val="0"/>
          <w:numId w:val="241"/>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removable arches</w:t>
      </w:r>
    </w:p>
    <w:p w14:paraId="59E4E140" w14:textId="77777777" w:rsidR="00883129" w:rsidRPr="00883129" w:rsidRDefault="00883129">
      <w:pPr>
        <w:numPr>
          <w:ilvl w:val="0"/>
          <w:numId w:val="241"/>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faux walls</w:t>
      </w:r>
    </w:p>
    <w:p w14:paraId="3CA249F6" w14:textId="77777777" w:rsidR="00883129" w:rsidRPr="00883129" w:rsidRDefault="00883129">
      <w:pPr>
        <w:numPr>
          <w:ilvl w:val="0"/>
          <w:numId w:val="241"/>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platforms</w:t>
      </w:r>
    </w:p>
    <w:p w14:paraId="38FC49EB" w14:textId="77777777" w:rsidR="00883129" w:rsidRPr="00883129" w:rsidRDefault="00883129">
      <w:pPr>
        <w:numPr>
          <w:ilvl w:val="0"/>
          <w:numId w:val="241"/>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freestanding themed frames</w:t>
      </w:r>
    </w:p>
    <w:p w14:paraId="41AC9742" w14:textId="77777777" w:rsidR="00883129" w:rsidRPr="00883129" w:rsidRDefault="00883129">
      <w:pPr>
        <w:pStyle w:val="NormalWeb"/>
        <w:rPr>
          <w:rFonts w:ascii="Avenir Next LT Pro Light" w:hAnsi="Avenir Next LT Pro Light"/>
          <w:color w:val="595959"/>
        </w:rPr>
      </w:pPr>
      <w:r w:rsidRPr="00883129">
        <w:rPr>
          <w:rFonts w:ascii="Avenir Next LT Pro Light" w:hAnsi="Avenir Next LT Pro Light"/>
          <w:color w:val="595959"/>
        </w:rPr>
        <w:lastRenderedPageBreak/>
        <w:t>These:</w:t>
      </w:r>
    </w:p>
    <w:p w14:paraId="1533A57B" w14:textId="77777777" w:rsidR="00883129" w:rsidRPr="00883129" w:rsidRDefault="00883129">
      <w:pPr>
        <w:numPr>
          <w:ilvl w:val="0"/>
          <w:numId w:val="242"/>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avoid permits</w:t>
      </w:r>
    </w:p>
    <w:p w14:paraId="796025BD" w14:textId="77777777" w:rsidR="00883129" w:rsidRPr="00883129" w:rsidRDefault="00883129">
      <w:pPr>
        <w:numPr>
          <w:ilvl w:val="0"/>
          <w:numId w:val="242"/>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reduce liability</w:t>
      </w:r>
    </w:p>
    <w:p w14:paraId="7894BD7E" w14:textId="77777777" w:rsidR="00883129" w:rsidRPr="00883129" w:rsidRDefault="00883129">
      <w:pPr>
        <w:numPr>
          <w:ilvl w:val="0"/>
          <w:numId w:val="242"/>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preserve modular reuse</w:t>
      </w:r>
    </w:p>
    <w:p w14:paraId="7D367219" w14:textId="77777777" w:rsidR="00883129" w:rsidRPr="00883129" w:rsidRDefault="00883129">
      <w:pPr>
        <w:numPr>
          <w:ilvl w:val="0"/>
          <w:numId w:val="242"/>
        </w:numPr>
        <w:spacing w:before="100" w:beforeAutospacing="1" w:after="100" w:afterAutospacing="1" w:line="240" w:lineRule="auto"/>
        <w:rPr>
          <w:rFonts w:ascii="Avenir Next LT Pro Light" w:eastAsia="Times New Roman" w:hAnsi="Avenir Next LT Pro Light"/>
          <w:color w:val="595959"/>
        </w:rPr>
      </w:pPr>
      <w:r w:rsidRPr="00883129">
        <w:rPr>
          <w:rFonts w:ascii="Avenir Next LT Pro Light" w:eastAsia="Times New Roman" w:hAnsi="Avenir Next LT Pro Light"/>
          <w:color w:val="595959"/>
        </w:rPr>
        <w:t>keep margins high</w:t>
      </w:r>
    </w:p>
    <w:p w14:paraId="584403C2" w14:textId="5980FBF5" w:rsidR="00B5012F" w:rsidRDefault="000A4FD2" w:rsidP="00883129">
      <w:pPr>
        <w:pStyle w:val="Heading2"/>
        <w:rPr>
          <w:rFonts w:ascii="Avenir Next LT Pro Light" w:eastAsia="Times New Roman" w:hAnsi="Avenir Next LT Pro Light"/>
          <w:b/>
          <w:bCs/>
          <w:i/>
          <w:iCs/>
          <w:color w:val="595959"/>
          <w:sz w:val="24"/>
        </w:rPr>
      </w:pPr>
      <w:r>
        <w:rPr>
          <w:rFonts w:ascii="Avenir Next LT Pro Light" w:eastAsia="Times New Roman" w:hAnsi="Avenir Next LT Pro Light"/>
          <w:b/>
          <w:bCs/>
          <w:i/>
          <w:iCs/>
          <w:color w:val="595959"/>
          <w:sz w:val="24"/>
        </w:rPr>
        <w:t xml:space="preserve">other ways and </w:t>
      </w:r>
      <w:r w:rsidR="00E44853">
        <w:rPr>
          <w:rFonts w:ascii="Avenir Next LT Pro Light" w:eastAsia="Times New Roman" w:hAnsi="Avenir Next LT Pro Light"/>
          <w:b/>
          <w:bCs/>
          <w:i/>
          <w:iCs/>
          <w:color w:val="595959"/>
          <w:sz w:val="24"/>
        </w:rPr>
        <w:t>fields Dreamscape can be used.</w:t>
      </w:r>
    </w:p>
    <w:p w14:paraId="645953CB" w14:textId="77777777" w:rsidR="00A26302" w:rsidRPr="00A26302" w:rsidRDefault="00A26302">
      <w:pPr>
        <w:pStyle w:val="NormalWeb"/>
        <w:rPr>
          <w:rFonts w:ascii="Avenir Next LT Pro Light" w:hAnsi="Avenir Next LT Pro Light"/>
          <w:color w:val="595959"/>
        </w:rPr>
      </w:pPr>
      <w:r w:rsidRPr="00A26302">
        <w:rPr>
          <w:rFonts w:ascii="Avenir Next LT Pro Light" w:hAnsi="Avenir Next LT Pro Light"/>
          <w:color w:val="595959"/>
        </w:rPr>
        <w:t xml:space="preserve">This flexibility is </w:t>
      </w:r>
      <w:proofErr w:type="gramStart"/>
      <w:r w:rsidRPr="00A26302">
        <w:rPr>
          <w:rFonts w:ascii="Avenir Next LT Pro Light" w:hAnsi="Avenir Next LT Pro Light"/>
          <w:color w:val="595959"/>
        </w:rPr>
        <w:t>actually a</w:t>
      </w:r>
      <w:proofErr w:type="gramEnd"/>
      <w:r w:rsidRPr="00A26302">
        <w:rPr>
          <w:rFonts w:ascii="Avenir Next LT Pro Light" w:hAnsi="Avenir Next LT Pro Light"/>
          <w:color w:val="595959"/>
        </w:rPr>
        <w:t xml:space="preserve"> </w:t>
      </w:r>
      <w:r w:rsidRPr="00A26302">
        <w:rPr>
          <w:rStyle w:val="Strong"/>
          <w:rFonts w:ascii="Avenir Next LT Pro Light" w:hAnsi="Avenir Next LT Pro Light"/>
          <w:color w:val="595959"/>
        </w:rPr>
        <w:t>strength for patent protection</w:t>
      </w:r>
      <w:r w:rsidRPr="00A26302">
        <w:rPr>
          <w:rFonts w:ascii="Avenir Next LT Pro Light" w:hAnsi="Avenir Next LT Pro Light"/>
          <w:color w:val="595959"/>
        </w:rPr>
        <w:t xml:space="preserve">, because it shows the invention is a </w:t>
      </w:r>
      <w:r w:rsidRPr="00A26302">
        <w:rPr>
          <w:rStyle w:val="Emphasis"/>
          <w:rFonts w:ascii="Avenir Next LT Pro Light" w:hAnsi="Avenir Next LT Pro Light"/>
          <w:color w:val="595959"/>
        </w:rPr>
        <w:t>platform</w:t>
      </w:r>
      <w:r w:rsidRPr="00A26302">
        <w:rPr>
          <w:rFonts w:ascii="Avenir Next LT Pro Light" w:hAnsi="Avenir Next LT Pro Light"/>
          <w:color w:val="595959"/>
        </w:rPr>
        <w:t>, not a single</w:t>
      </w:r>
      <w:r w:rsidRPr="00A26302">
        <w:rPr>
          <w:rFonts w:ascii="Avenir Next LT Pro Light" w:hAnsi="Avenir Next LT Pro Light"/>
          <w:color w:val="595959"/>
        </w:rPr>
        <w:noBreakHyphen/>
        <w:t>use product.</w:t>
      </w:r>
    </w:p>
    <w:p w14:paraId="51F091C0" w14:textId="435A81E8" w:rsidR="00A26302" w:rsidRPr="00A26302" w:rsidRDefault="00A26302">
      <w:pPr>
        <w:pStyle w:val="NormalWeb"/>
        <w:rPr>
          <w:rFonts w:ascii="Avenir Next LT Pro Light" w:hAnsi="Avenir Next LT Pro Light"/>
          <w:color w:val="595959"/>
        </w:rPr>
      </w:pPr>
      <w:r w:rsidRPr="00A26302">
        <w:rPr>
          <w:rFonts w:ascii="Avenir Next LT Pro Light" w:hAnsi="Avenir Next LT Pro Light"/>
          <w:color w:val="595959"/>
        </w:rPr>
        <w:t xml:space="preserve">Below is a </w:t>
      </w:r>
      <w:r w:rsidRPr="00A26302">
        <w:rPr>
          <w:rStyle w:val="Strong"/>
          <w:rFonts w:ascii="Avenir Next LT Pro Light" w:hAnsi="Avenir Next LT Pro Light"/>
          <w:color w:val="595959"/>
        </w:rPr>
        <w:t>clear</w:t>
      </w:r>
      <w:r w:rsidR="00C40272">
        <w:rPr>
          <w:rStyle w:val="Strong"/>
          <w:rFonts w:ascii="Avenir Next LT Pro Light" w:hAnsi="Avenir Next LT Pro Light"/>
          <w:color w:val="595959"/>
        </w:rPr>
        <w:t xml:space="preserve"> </w:t>
      </w:r>
      <w:r w:rsidRPr="00A26302">
        <w:rPr>
          <w:rStyle w:val="Strong"/>
          <w:rFonts w:ascii="Avenir Next LT Pro Light" w:hAnsi="Avenir Next LT Pro Light"/>
          <w:color w:val="595959"/>
        </w:rPr>
        <w:t>explanation</w:t>
      </w:r>
      <w:r w:rsidRPr="00A26302">
        <w:rPr>
          <w:rFonts w:ascii="Avenir Next LT Pro Light" w:hAnsi="Avenir Next LT Pro Light"/>
          <w:color w:val="595959"/>
        </w:rPr>
        <w:t>.</w:t>
      </w:r>
    </w:p>
    <w:p w14:paraId="15144805" w14:textId="77777777" w:rsidR="00A26302" w:rsidRPr="00A26302" w:rsidRDefault="00A26302">
      <w:pPr>
        <w:pStyle w:val="Heading2"/>
        <w:rPr>
          <w:rFonts w:ascii="Avenir Next LT Pro Light" w:eastAsia="Times New Roman" w:hAnsi="Avenir Next LT Pro Light"/>
          <w:color w:val="595959"/>
          <w:sz w:val="24"/>
        </w:rPr>
      </w:pPr>
      <w:r w:rsidRPr="00A26302">
        <w:rPr>
          <w:rFonts w:ascii="Avenir Next LT Pro Light" w:eastAsia="Times New Roman" w:hAnsi="Avenir Next LT Pro Light"/>
          <w:color w:val="595959"/>
          <w:sz w:val="24"/>
        </w:rPr>
        <w:t>Different Ways the Invention Can Be Used (Same Core System)</w:t>
      </w:r>
    </w:p>
    <w:p w14:paraId="461BB66B" w14:textId="77777777" w:rsidR="00A26302" w:rsidRPr="00A26302" w:rsidRDefault="00A26302">
      <w:pPr>
        <w:pStyle w:val="NormalWeb"/>
        <w:rPr>
          <w:rFonts w:ascii="Avenir Next LT Pro Light" w:hAnsi="Avenir Next LT Pro Light"/>
          <w:color w:val="595959"/>
        </w:rPr>
      </w:pPr>
      <w:r w:rsidRPr="00A26302">
        <w:rPr>
          <w:rFonts w:ascii="Avenir Next LT Pro Light" w:hAnsi="Avenir Next LT Pro Light"/>
          <w:color w:val="595959"/>
        </w:rPr>
        <w:t>The core invention (modular components + rule</w:t>
      </w:r>
      <w:r w:rsidRPr="00A26302">
        <w:rPr>
          <w:rFonts w:ascii="Avenir Next LT Pro Light" w:hAnsi="Avenir Next LT Pro Light"/>
          <w:color w:val="595959"/>
        </w:rPr>
        <w:noBreakHyphen/>
        <w:t>based digital configuration + visualization + approval</w:t>
      </w:r>
      <w:r w:rsidRPr="00A26302">
        <w:rPr>
          <w:rFonts w:ascii="Avenir Next LT Pro Light" w:hAnsi="Avenir Next LT Pro Light"/>
          <w:color w:val="595959"/>
        </w:rPr>
        <w:noBreakHyphen/>
        <w:t xml:space="preserve">based production) can be applied beyond home furniture by </w:t>
      </w:r>
      <w:r w:rsidRPr="00A26302">
        <w:rPr>
          <w:rStyle w:val="Strong"/>
          <w:rFonts w:ascii="Avenir Next LT Pro Light" w:hAnsi="Avenir Next LT Pro Light"/>
          <w:color w:val="595959"/>
        </w:rPr>
        <w:t>changing the components, rules, or environment</w:t>
      </w:r>
      <w:r w:rsidRPr="00A26302">
        <w:rPr>
          <w:rFonts w:ascii="Avenir Next LT Pro Light" w:hAnsi="Avenir Next LT Pro Light"/>
          <w:color w:val="595959"/>
        </w:rPr>
        <w:t>, not the system itself.</w:t>
      </w:r>
    </w:p>
    <w:p w14:paraId="3031EF1A" w14:textId="77777777" w:rsidR="00A26302" w:rsidRPr="00A26302" w:rsidRDefault="00A26302">
      <w:pPr>
        <w:pStyle w:val="Heading3"/>
        <w:rPr>
          <w:rFonts w:ascii="Avenir Next LT Pro Light" w:eastAsia="Times New Roman" w:hAnsi="Avenir Next LT Pro Light"/>
          <w:color w:val="595959"/>
          <w:sz w:val="24"/>
        </w:rPr>
      </w:pPr>
      <w:r w:rsidRPr="00A26302">
        <w:rPr>
          <w:rFonts w:ascii="Avenir Next LT Pro Light" w:eastAsia="Times New Roman" w:hAnsi="Avenir Next LT Pro Light"/>
          <w:color w:val="595959"/>
          <w:sz w:val="24"/>
        </w:rPr>
        <w:t>1. Interior Architecture &amp; Space Planning</w:t>
      </w:r>
    </w:p>
    <w:p w14:paraId="06AE962F" w14:textId="77777777" w:rsidR="00A26302" w:rsidRPr="00A26302" w:rsidRDefault="00A26302">
      <w:pPr>
        <w:numPr>
          <w:ilvl w:val="0"/>
          <w:numId w:val="243"/>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 xml:space="preserve">Used to design </w:t>
      </w:r>
      <w:r w:rsidRPr="00A26302">
        <w:rPr>
          <w:rStyle w:val="Strong"/>
          <w:rFonts w:ascii="Avenir Next LT Pro Light" w:eastAsia="Times New Roman" w:hAnsi="Avenir Next LT Pro Light"/>
          <w:color w:val="595959"/>
        </w:rPr>
        <w:t>entire rooms or environments</w:t>
      </w:r>
      <w:r w:rsidRPr="00A26302">
        <w:rPr>
          <w:rFonts w:ascii="Avenir Next LT Pro Light" w:eastAsia="Times New Roman" w:hAnsi="Avenir Next LT Pro Light"/>
          <w:color w:val="595959"/>
        </w:rPr>
        <w:t>, not just furniture</w:t>
      </w:r>
    </w:p>
    <w:p w14:paraId="72C44577" w14:textId="77777777" w:rsidR="00A26302" w:rsidRPr="00A26302" w:rsidRDefault="00A26302">
      <w:pPr>
        <w:numPr>
          <w:ilvl w:val="0"/>
          <w:numId w:val="243"/>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Modular elements can represent walls, platforms, facades, or partitions</w:t>
      </w:r>
    </w:p>
    <w:p w14:paraId="6EA9CF81" w14:textId="77777777" w:rsidR="00A26302" w:rsidRPr="00A26302" w:rsidRDefault="00A26302">
      <w:pPr>
        <w:numPr>
          <w:ilvl w:val="0"/>
          <w:numId w:val="243"/>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Visualization and approval prevent costly construction errors</w:t>
      </w:r>
    </w:p>
    <w:p w14:paraId="038A69A6" w14:textId="77777777" w:rsidR="00A26302" w:rsidRPr="00A26302" w:rsidRDefault="00A26302">
      <w:pPr>
        <w:pStyle w:val="NormalWeb"/>
        <w:rPr>
          <w:rFonts w:ascii="Avenir Next LT Pro Light" w:hAnsi="Avenir Next LT Pro Light"/>
          <w:color w:val="595959"/>
        </w:rPr>
      </w:pPr>
      <w:r w:rsidRPr="00A26302">
        <w:rPr>
          <w:rFonts w:ascii="Segoe UI Emoji" w:hAnsi="Segoe UI Emoji" w:cs="Segoe UI Emoji"/>
          <w:color w:val="595959"/>
        </w:rPr>
        <w:t>✅</w:t>
      </w:r>
      <w:r w:rsidRPr="00A26302">
        <w:rPr>
          <w:rFonts w:ascii="Avenir Next LT Pro Light" w:hAnsi="Avenir Next LT Pro Light"/>
          <w:color w:val="595959"/>
        </w:rPr>
        <w:t xml:space="preserve"> Field: Interior architecture, spatial design technology</w:t>
      </w:r>
    </w:p>
    <w:p w14:paraId="7003BA6D" w14:textId="77777777" w:rsidR="00A26302" w:rsidRPr="00A26302" w:rsidRDefault="00A26302">
      <w:pPr>
        <w:pStyle w:val="Heading3"/>
        <w:rPr>
          <w:rFonts w:ascii="Avenir Next LT Pro Light" w:eastAsia="Times New Roman" w:hAnsi="Avenir Next LT Pro Light"/>
          <w:color w:val="595959"/>
          <w:sz w:val="24"/>
        </w:rPr>
      </w:pPr>
      <w:r w:rsidRPr="00A26302">
        <w:rPr>
          <w:rFonts w:ascii="Avenir Next LT Pro Light" w:eastAsia="Times New Roman" w:hAnsi="Avenir Next LT Pro Light"/>
          <w:color w:val="595959"/>
          <w:sz w:val="24"/>
        </w:rPr>
        <w:t>2. Commercial &amp; Retail Environments</w:t>
      </w:r>
    </w:p>
    <w:p w14:paraId="5A13DF7B" w14:textId="77777777" w:rsidR="00A26302" w:rsidRPr="00A26302" w:rsidRDefault="00A26302">
      <w:pPr>
        <w:numPr>
          <w:ilvl w:val="0"/>
          <w:numId w:val="244"/>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Stores, pop</w:t>
      </w:r>
      <w:r w:rsidRPr="00A26302">
        <w:rPr>
          <w:rFonts w:ascii="Avenir Next LT Pro Light" w:eastAsia="Times New Roman" w:hAnsi="Avenir Next LT Pro Light"/>
          <w:color w:val="595959"/>
        </w:rPr>
        <w:noBreakHyphen/>
        <w:t>ups, galleries, hotels, offices</w:t>
      </w:r>
    </w:p>
    <w:p w14:paraId="47716380" w14:textId="77777777" w:rsidR="00A26302" w:rsidRPr="00A26302" w:rsidRDefault="00A26302">
      <w:pPr>
        <w:numPr>
          <w:ilvl w:val="0"/>
          <w:numId w:val="244"/>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Modular fixtures configured digitally, previewed, then built</w:t>
      </w:r>
    </w:p>
    <w:p w14:paraId="6402FBF7" w14:textId="77777777" w:rsidR="00A26302" w:rsidRPr="00A26302" w:rsidRDefault="00A26302">
      <w:pPr>
        <w:numPr>
          <w:ilvl w:val="0"/>
          <w:numId w:val="244"/>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Rapid reconfiguration for seasons or events</w:t>
      </w:r>
    </w:p>
    <w:p w14:paraId="61892418" w14:textId="77777777" w:rsidR="00A26302" w:rsidRPr="00A26302" w:rsidRDefault="00A26302">
      <w:pPr>
        <w:pStyle w:val="NormalWeb"/>
        <w:rPr>
          <w:rFonts w:ascii="Avenir Next LT Pro Light" w:hAnsi="Avenir Next LT Pro Light"/>
          <w:color w:val="595959"/>
        </w:rPr>
      </w:pPr>
      <w:r w:rsidRPr="00A26302">
        <w:rPr>
          <w:rFonts w:ascii="Segoe UI Emoji" w:hAnsi="Segoe UI Emoji" w:cs="Segoe UI Emoji"/>
          <w:color w:val="595959"/>
        </w:rPr>
        <w:t>✅</w:t>
      </w:r>
      <w:r w:rsidRPr="00A26302">
        <w:rPr>
          <w:rFonts w:ascii="Avenir Next LT Pro Light" w:hAnsi="Avenir Next LT Pro Light"/>
          <w:color w:val="595959"/>
        </w:rPr>
        <w:t xml:space="preserve"> Field: Commercial interior systems, experiential retail technology</w:t>
      </w:r>
    </w:p>
    <w:p w14:paraId="653AA61A" w14:textId="77777777" w:rsidR="00A26302" w:rsidRPr="00A26302" w:rsidRDefault="00A26302">
      <w:pPr>
        <w:pStyle w:val="Heading3"/>
        <w:rPr>
          <w:rFonts w:ascii="Avenir Next LT Pro Light" w:eastAsia="Times New Roman" w:hAnsi="Avenir Next LT Pro Light"/>
          <w:color w:val="595959"/>
          <w:sz w:val="24"/>
        </w:rPr>
      </w:pPr>
      <w:r w:rsidRPr="00A26302">
        <w:rPr>
          <w:rFonts w:ascii="Avenir Next LT Pro Light" w:eastAsia="Times New Roman" w:hAnsi="Avenir Next LT Pro Light"/>
          <w:color w:val="595959"/>
          <w:sz w:val="24"/>
        </w:rPr>
        <w:t>3. Event, Exhibition, and Stage Design</w:t>
      </w:r>
    </w:p>
    <w:p w14:paraId="1603172E" w14:textId="77777777" w:rsidR="00A26302" w:rsidRPr="00A26302" w:rsidRDefault="00A26302">
      <w:pPr>
        <w:numPr>
          <w:ilvl w:val="0"/>
          <w:numId w:val="245"/>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Modular sets, props, and environments</w:t>
      </w:r>
    </w:p>
    <w:p w14:paraId="0F9CEA20" w14:textId="77777777" w:rsidR="00A26302" w:rsidRPr="00A26302" w:rsidRDefault="00A26302">
      <w:pPr>
        <w:numPr>
          <w:ilvl w:val="0"/>
          <w:numId w:val="245"/>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Full preview before fabrication</w:t>
      </w:r>
    </w:p>
    <w:p w14:paraId="11CE79C3" w14:textId="77777777" w:rsidR="00A26302" w:rsidRPr="00A26302" w:rsidRDefault="00A26302">
      <w:pPr>
        <w:numPr>
          <w:ilvl w:val="0"/>
          <w:numId w:val="245"/>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Reuse of physical assets across multiple events</w:t>
      </w:r>
    </w:p>
    <w:p w14:paraId="3921E0CB" w14:textId="77777777" w:rsidR="00A26302" w:rsidRPr="00A26302" w:rsidRDefault="00A26302">
      <w:pPr>
        <w:pStyle w:val="NormalWeb"/>
        <w:rPr>
          <w:rFonts w:ascii="Avenir Next LT Pro Light" w:hAnsi="Avenir Next LT Pro Light"/>
          <w:color w:val="595959"/>
        </w:rPr>
      </w:pPr>
      <w:r w:rsidRPr="00A26302">
        <w:rPr>
          <w:rFonts w:ascii="Segoe UI Emoji" w:hAnsi="Segoe UI Emoji" w:cs="Segoe UI Emoji"/>
          <w:color w:val="595959"/>
        </w:rPr>
        <w:t>✅</w:t>
      </w:r>
      <w:r w:rsidRPr="00A26302">
        <w:rPr>
          <w:rFonts w:ascii="Avenir Next LT Pro Light" w:hAnsi="Avenir Next LT Pro Light"/>
          <w:color w:val="595959"/>
        </w:rPr>
        <w:t xml:space="preserve"> Field: Event technology, set design systems</w:t>
      </w:r>
    </w:p>
    <w:p w14:paraId="63B99300" w14:textId="77777777" w:rsidR="00A26302" w:rsidRPr="00A26302" w:rsidRDefault="00A26302">
      <w:pPr>
        <w:pStyle w:val="Heading3"/>
        <w:rPr>
          <w:rFonts w:ascii="Avenir Next LT Pro Light" w:eastAsia="Times New Roman" w:hAnsi="Avenir Next LT Pro Light"/>
          <w:color w:val="595959"/>
          <w:sz w:val="24"/>
        </w:rPr>
      </w:pPr>
      <w:r w:rsidRPr="00A26302">
        <w:rPr>
          <w:rFonts w:ascii="Avenir Next LT Pro Light" w:eastAsia="Times New Roman" w:hAnsi="Avenir Next LT Pro Light"/>
          <w:color w:val="595959"/>
          <w:sz w:val="24"/>
        </w:rPr>
        <w:lastRenderedPageBreak/>
        <w:t>4. Education, Training, and Simulation Spaces</w:t>
      </w:r>
    </w:p>
    <w:p w14:paraId="61495D3C" w14:textId="77777777" w:rsidR="00A26302" w:rsidRPr="00A26302" w:rsidRDefault="00A26302">
      <w:pPr>
        <w:numPr>
          <w:ilvl w:val="0"/>
          <w:numId w:val="246"/>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Modular learning environments</w:t>
      </w:r>
    </w:p>
    <w:p w14:paraId="568AB8C3" w14:textId="77777777" w:rsidR="00A26302" w:rsidRPr="00A26302" w:rsidRDefault="00A26302">
      <w:pPr>
        <w:numPr>
          <w:ilvl w:val="0"/>
          <w:numId w:val="246"/>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Visualization ensures correct layouts before installation</w:t>
      </w:r>
    </w:p>
    <w:p w14:paraId="22DEF53F" w14:textId="77777777" w:rsidR="00A26302" w:rsidRPr="00A26302" w:rsidRDefault="00A26302">
      <w:pPr>
        <w:numPr>
          <w:ilvl w:val="0"/>
          <w:numId w:val="246"/>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Easy reconfiguration for different teaching modes</w:t>
      </w:r>
    </w:p>
    <w:p w14:paraId="5E7334A5" w14:textId="77777777" w:rsidR="00A26302" w:rsidRPr="00A26302" w:rsidRDefault="00A26302">
      <w:pPr>
        <w:pStyle w:val="NormalWeb"/>
        <w:rPr>
          <w:rFonts w:ascii="Avenir Next LT Pro Light" w:hAnsi="Avenir Next LT Pro Light"/>
          <w:color w:val="595959"/>
        </w:rPr>
      </w:pPr>
      <w:r w:rsidRPr="00A26302">
        <w:rPr>
          <w:rFonts w:ascii="Segoe UI Emoji" w:hAnsi="Segoe UI Emoji" w:cs="Segoe UI Emoji"/>
          <w:color w:val="595959"/>
        </w:rPr>
        <w:t>✅</w:t>
      </w:r>
      <w:r w:rsidRPr="00A26302">
        <w:rPr>
          <w:rFonts w:ascii="Avenir Next LT Pro Light" w:hAnsi="Avenir Next LT Pro Light"/>
          <w:color w:val="595959"/>
        </w:rPr>
        <w:t xml:space="preserve"> Field: Educational environment systems</w:t>
      </w:r>
    </w:p>
    <w:p w14:paraId="04B79814" w14:textId="77777777" w:rsidR="00A26302" w:rsidRPr="00A26302" w:rsidRDefault="00A26302">
      <w:pPr>
        <w:pStyle w:val="Heading3"/>
        <w:rPr>
          <w:rFonts w:ascii="Avenir Next LT Pro Light" w:eastAsia="Times New Roman" w:hAnsi="Avenir Next LT Pro Light"/>
          <w:color w:val="595959"/>
          <w:sz w:val="24"/>
        </w:rPr>
      </w:pPr>
      <w:r w:rsidRPr="00A26302">
        <w:rPr>
          <w:rFonts w:ascii="Avenir Next LT Pro Light" w:eastAsia="Times New Roman" w:hAnsi="Avenir Next LT Pro Light"/>
          <w:color w:val="595959"/>
          <w:sz w:val="24"/>
        </w:rPr>
        <w:t>5. Construction &amp; Prefabrication Systems</w:t>
      </w:r>
    </w:p>
    <w:p w14:paraId="1251ED97" w14:textId="77777777" w:rsidR="00A26302" w:rsidRPr="00A26302" w:rsidRDefault="00A26302">
      <w:pPr>
        <w:numPr>
          <w:ilvl w:val="0"/>
          <w:numId w:val="247"/>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Modular structural or non</w:t>
      </w:r>
      <w:r w:rsidRPr="00A26302">
        <w:rPr>
          <w:rFonts w:ascii="Avenir Next LT Pro Light" w:eastAsia="Times New Roman" w:hAnsi="Avenir Next LT Pro Light"/>
          <w:color w:val="595959"/>
        </w:rPr>
        <w:noBreakHyphen/>
        <w:t>structural elements</w:t>
      </w:r>
    </w:p>
    <w:p w14:paraId="6C1487C7" w14:textId="77777777" w:rsidR="00A26302" w:rsidRPr="00A26302" w:rsidRDefault="00A26302">
      <w:pPr>
        <w:numPr>
          <w:ilvl w:val="0"/>
          <w:numId w:val="247"/>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Digital configuration locks designs before fabrication</w:t>
      </w:r>
    </w:p>
    <w:p w14:paraId="6AA9D9E5" w14:textId="77777777" w:rsidR="00A26302" w:rsidRPr="00A26302" w:rsidRDefault="00A26302">
      <w:pPr>
        <w:numPr>
          <w:ilvl w:val="0"/>
          <w:numId w:val="247"/>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Reduces waste and redesign during construction</w:t>
      </w:r>
    </w:p>
    <w:p w14:paraId="11192918" w14:textId="77777777" w:rsidR="00A26302" w:rsidRPr="00A26302" w:rsidRDefault="00A26302">
      <w:pPr>
        <w:pStyle w:val="NormalWeb"/>
        <w:rPr>
          <w:rFonts w:ascii="Avenir Next LT Pro Light" w:hAnsi="Avenir Next LT Pro Light"/>
          <w:color w:val="595959"/>
        </w:rPr>
      </w:pPr>
      <w:r w:rsidRPr="00A26302">
        <w:rPr>
          <w:rFonts w:ascii="Segoe UI Emoji" w:hAnsi="Segoe UI Emoji" w:cs="Segoe UI Emoji"/>
          <w:color w:val="595959"/>
        </w:rPr>
        <w:t>✅</w:t>
      </w:r>
      <w:r w:rsidRPr="00A26302">
        <w:rPr>
          <w:rFonts w:ascii="Avenir Next LT Pro Light" w:hAnsi="Avenir Next LT Pro Light"/>
          <w:color w:val="595959"/>
        </w:rPr>
        <w:t xml:space="preserve"> Field: Prefabricated building systems, construction technology</w:t>
      </w:r>
    </w:p>
    <w:p w14:paraId="0D4A3DB6" w14:textId="77777777" w:rsidR="00A26302" w:rsidRPr="00A26302" w:rsidRDefault="00A26302">
      <w:pPr>
        <w:pStyle w:val="Heading3"/>
        <w:rPr>
          <w:rFonts w:ascii="Avenir Next LT Pro Light" w:eastAsia="Times New Roman" w:hAnsi="Avenir Next LT Pro Light"/>
          <w:color w:val="595959"/>
          <w:sz w:val="24"/>
        </w:rPr>
      </w:pPr>
      <w:r w:rsidRPr="00A26302">
        <w:rPr>
          <w:rFonts w:ascii="Avenir Next LT Pro Light" w:eastAsia="Times New Roman" w:hAnsi="Avenir Next LT Pro Light"/>
          <w:color w:val="595959"/>
          <w:sz w:val="24"/>
        </w:rPr>
        <w:t>6. Product Configuration Beyond Furniture</w:t>
      </w:r>
    </w:p>
    <w:p w14:paraId="742E273C" w14:textId="77777777" w:rsidR="00A26302" w:rsidRPr="00A26302" w:rsidRDefault="00A26302">
      <w:pPr>
        <w:pStyle w:val="NormalWeb"/>
        <w:rPr>
          <w:rFonts w:ascii="Avenir Next LT Pro Light" w:hAnsi="Avenir Next LT Pro Light"/>
          <w:color w:val="595959"/>
        </w:rPr>
      </w:pPr>
      <w:r w:rsidRPr="00A26302">
        <w:rPr>
          <w:rFonts w:ascii="Avenir Next LT Pro Light" w:hAnsi="Avenir Next LT Pro Light"/>
          <w:color w:val="595959"/>
        </w:rPr>
        <w:t xml:space="preserve">The system logic applies to </w:t>
      </w:r>
      <w:r w:rsidRPr="00A26302">
        <w:rPr>
          <w:rStyle w:val="Strong"/>
          <w:rFonts w:ascii="Avenir Next LT Pro Light" w:hAnsi="Avenir Next LT Pro Light"/>
          <w:color w:val="595959"/>
        </w:rPr>
        <w:t>any modular physical product</w:t>
      </w:r>
      <w:r w:rsidRPr="00A26302">
        <w:rPr>
          <w:rFonts w:ascii="Avenir Next LT Pro Light" w:hAnsi="Avenir Next LT Pro Light"/>
          <w:color w:val="595959"/>
        </w:rPr>
        <w:t>, such as:</w:t>
      </w:r>
    </w:p>
    <w:p w14:paraId="29A42AE0" w14:textId="77777777" w:rsidR="00A26302" w:rsidRPr="00A26302" w:rsidRDefault="00A26302">
      <w:pPr>
        <w:numPr>
          <w:ilvl w:val="0"/>
          <w:numId w:val="248"/>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Kitchen systems</w:t>
      </w:r>
    </w:p>
    <w:p w14:paraId="1A0D9371" w14:textId="77777777" w:rsidR="00A26302" w:rsidRPr="00A26302" w:rsidRDefault="00A26302">
      <w:pPr>
        <w:numPr>
          <w:ilvl w:val="0"/>
          <w:numId w:val="248"/>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Storage systems</w:t>
      </w:r>
    </w:p>
    <w:p w14:paraId="15DE1525" w14:textId="77777777" w:rsidR="00A26302" w:rsidRPr="00A26302" w:rsidRDefault="00A26302">
      <w:pPr>
        <w:numPr>
          <w:ilvl w:val="0"/>
          <w:numId w:val="248"/>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Display systems</w:t>
      </w:r>
    </w:p>
    <w:p w14:paraId="03DDDDAC" w14:textId="77777777" w:rsidR="00A26302" w:rsidRPr="00A26302" w:rsidRDefault="00A26302">
      <w:pPr>
        <w:numPr>
          <w:ilvl w:val="0"/>
          <w:numId w:val="248"/>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Equipment layouts</w:t>
      </w:r>
    </w:p>
    <w:p w14:paraId="718DCFEC" w14:textId="77777777" w:rsidR="00A26302" w:rsidRPr="00A26302" w:rsidRDefault="00A26302">
      <w:pPr>
        <w:pStyle w:val="NormalWeb"/>
        <w:rPr>
          <w:rFonts w:ascii="Avenir Next LT Pro Light" w:hAnsi="Avenir Next LT Pro Light"/>
          <w:color w:val="595959"/>
        </w:rPr>
      </w:pPr>
      <w:r w:rsidRPr="00A26302">
        <w:rPr>
          <w:rFonts w:ascii="Segoe UI Emoji" w:hAnsi="Segoe UI Emoji" w:cs="Segoe UI Emoji"/>
          <w:color w:val="595959"/>
        </w:rPr>
        <w:t>✅</w:t>
      </w:r>
      <w:r w:rsidRPr="00A26302">
        <w:rPr>
          <w:rFonts w:ascii="Avenir Next LT Pro Light" w:hAnsi="Avenir Next LT Pro Light"/>
          <w:color w:val="595959"/>
        </w:rPr>
        <w:t xml:space="preserve"> Field: Configurable product systems</w:t>
      </w:r>
    </w:p>
    <w:p w14:paraId="686E72AA" w14:textId="77777777" w:rsidR="00A26302" w:rsidRPr="00A26302" w:rsidRDefault="00A26302">
      <w:pPr>
        <w:pStyle w:val="Heading2"/>
        <w:rPr>
          <w:rFonts w:ascii="Avenir Next LT Pro Light" w:eastAsia="Times New Roman" w:hAnsi="Avenir Next LT Pro Light"/>
          <w:color w:val="595959"/>
          <w:sz w:val="24"/>
        </w:rPr>
      </w:pPr>
      <w:r w:rsidRPr="00A26302">
        <w:rPr>
          <w:rFonts w:ascii="Avenir Next LT Pro Light" w:eastAsia="Times New Roman" w:hAnsi="Avenir Next LT Pro Light"/>
          <w:color w:val="595959"/>
          <w:sz w:val="24"/>
        </w:rPr>
        <w:t>Why This Works Across Fields</w:t>
      </w:r>
    </w:p>
    <w:p w14:paraId="7031CD2E" w14:textId="77777777" w:rsidR="00A26302" w:rsidRPr="00A26302" w:rsidRDefault="00A26302">
      <w:pPr>
        <w:pStyle w:val="NormalWeb"/>
        <w:rPr>
          <w:rFonts w:ascii="Avenir Next LT Pro Light" w:hAnsi="Avenir Next LT Pro Light"/>
          <w:color w:val="595959"/>
        </w:rPr>
      </w:pPr>
      <w:r w:rsidRPr="00A26302">
        <w:rPr>
          <w:rFonts w:ascii="Avenir Next LT Pro Light" w:hAnsi="Avenir Next LT Pro Light"/>
          <w:color w:val="595959"/>
        </w:rPr>
        <w:t xml:space="preserve">Because the invention is </w:t>
      </w:r>
      <w:r w:rsidRPr="00A26302">
        <w:rPr>
          <w:rStyle w:val="Strong"/>
          <w:rFonts w:ascii="Avenir Next LT Pro Light" w:hAnsi="Avenir Next LT Pro Light"/>
          <w:color w:val="595959"/>
        </w:rPr>
        <w:t>not tied to furniture itself</w:t>
      </w:r>
      <w:r w:rsidRPr="00A26302">
        <w:rPr>
          <w:rFonts w:ascii="Avenir Next LT Pro Light" w:hAnsi="Avenir Next LT Pro Light"/>
          <w:color w:val="595959"/>
        </w:rPr>
        <w:t>, but to:</w:t>
      </w:r>
    </w:p>
    <w:p w14:paraId="41994D5B" w14:textId="77777777" w:rsidR="00A26302" w:rsidRPr="00A26302" w:rsidRDefault="00A26302">
      <w:pPr>
        <w:numPr>
          <w:ilvl w:val="0"/>
          <w:numId w:val="249"/>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modular physical elements</w:t>
      </w:r>
    </w:p>
    <w:p w14:paraId="31396869" w14:textId="77777777" w:rsidR="00A26302" w:rsidRPr="00A26302" w:rsidRDefault="00A26302">
      <w:pPr>
        <w:numPr>
          <w:ilvl w:val="0"/>
          <w:numId w:val="249"/>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compatibility logic</w:t>
      </w:r>
    </w:p>
    <w:p w14:paraId="02676182" w14:textId="77777777" w:rsidR="00A26302" w:rsidRPr="00A26302" w:rsidRDefault="00A26302">
      <w:pPr>
        <w:numPr>
          <w:ilvl w:val="0"/>
          <w:numId w:val="249"/>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visualization before production</w:t>
      </w:r>
    </w:p>
    <w:p w14:paraId="53147824" w14:textId="77777777" w:rsidR="00A26302" w:rsidRPr="00A26302" w:rsidRDefault="00A26302">
      <w:pPr>
        <w:numPr>
          <w:ilvl w:val="0"/>
          <w:numId w:val="249"/>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approval</w:t>
      </w:r>
      <w:r w:rsidRPr="00A26302">
        <w:rPr>
          <w:rFonts w:ascii="Avenir Next LT Pro Light" w:eastAsia="Times New Roman" w:hAnsi="Avenir Next LT Pro Light"/>
          <w:color w:val="595959"/>
        </w:rPr>
        <w:noBreakHyphen/>
        <w:t>triggered manufacturing</w:t>
      </w:r>
    </w:p>
    <w:p w14:paraId="46027012" w14:textId="7F2B8DEE" w:rsidR="00A26302" w:rsidRPr="00C40272" w:rsidRDefault="00A26302" w:rsidP="00C40272">
      <w:pPr>
        <w:pStyle w:val="NormalWeb"/>
        <w:rPr>
          <w:rFonts w:ascii="Avenir Next LT Pro Light" w:hAnsi="Avenir Next LT Pro Light"/>
          <w:color w:val="595959"/>
        </w:rPr>
      </w:pPr>
      <w:r w:rsidRPr="00A26302">
        <w:rPr>
          <w:rFonts w:ascii="Avenir Next LT Pro Light" w:hAnsi="Avenir Next LT Pro Light"/>
          <w:color w:val="595959"/>
        </w:rPr>
        <w:t xml:space="preserve">Any field that involves </w:t>
      </w:r>
      <w:r w:rsidRPr="00A26302">
        <w:rPr>
          <w:rStyle w:val="Strong"/>
          <w:rFonts w:ascii="Avenir Next LT Pro Light" w:hAnsi="Avenir Next LT Pro Light"/>
          <w:color w:val="595959"/>
        </w:rPr>
        <w:t>configuring physical components into a larger environment</w:t>
      </w:r>
      <w:r w:rsidRPr="00A26302">
        <w:rPr>
          <w:rFonts w:ascii="Avenir Next LT Pro Light" w:hAnsi="Avenir Next LT Pro Light"/>
          <w:color w:val="595959"/>
        </w:rPr>
        <w:t xml:space="preserve"> can use the same invention.</w:t>
      </w:r>
    </w:p>
    <w:p w14:paraId="15876B5E" w14:textId="10EEC3DB" w:rsidR="00A26302" w:rsidRPr="00A26302" w:rsidRDefault="00F10991" w:rsidP="00512B45">
      <w:pPr>
        <w:pStyle w:val="NormalWeb"/>
        <w:ind w:left="720" w:right="720"/>
        <w:divId w:val="214657419"/>
        <w:rPr>
          <w:rFonts w:ascii="Avenir Next LT Pro Light" w:hAnsi="Avenir Next LT Pro Light"/>
          <w:color w:val="595959"/>
        </w:rPr>
      </w:pPr>
      <w:r>
        <w:rPr>
          <w:rFonts w:ascii="Avenir Next LT Pro Light" w:hAnsi="Avenir Next LT Pro Light"/>
          <w:color w:val="595959"/>
        </w:rPr>
        <w:t xml:space="preserve"> </w:t>
      </w:r>
    </w:p>
    <w:p w14:paraId="072EACC0" w14:textId="77777777" w:rsidR="00A26302" w:rsidRPr="00A26302" w:rsidRDefault="00A26302">
      <w:pPr>
        <w:pStyle w:val="Heading2"/>
        <w:rPr>
          <w:rFonts w:ascii="Avenir Next LT Pro Light" w:eastAsia="Times New Roman" w:hAnsi="Avenir Next LT Pro Light"/>
          <w:color w:val="595959"/>
          <w:sz w:val="24"/>
        </w:rPr>
      </w:pPr>
      <w:r w:rsidRPr="00A26302">
        <w:rPr>
          <w:rFonts w:ascii="Avenir Next LT Pro Light" w:eastAsia="Times New Roman" w:hAnsi="Avenir Next LT Pro Light"/>
          <w:color w:val="595959"/>
          <w:sz w:val="24"/>
        </w:rPr>
        <w:lastRenderedPageBreak/>
        <w:t>One</w:t>
      </w:r>
      <w:r w:rsidRPr="00A26302">
        <w:rPr>
          <w:rFonts w:ascii="Avenir Next LT Pro Light" w:eastAsia="Times New Roman" w:hAnsi="Avenir Next LT Pro Light"/>
          <w:color w:val="595959"/>
          <w:sz w:val="24"/>
        </w:rPr>
        <w:noBreakHyphen/>
        <w:t>Sentence Summary (Patent</w:t>
      </w:r>
      <w:r w:rsidRPr="00A26302">
        <w:rPr>
          <w:rFonts w:ascii="Avenir Next LT Pro Light" w:eastAsia="Times New Roman" w:hAnsi="Avenir Next LT Pro Light"/>
          <w:color w:val="595959"/>
          <w:sz w:val="24"/>
        </w:rPr>
        <w:noBreakHyphen/>
        <w:t>Safe)</w:t>
      </w:r>
    </w:p>
    <w:p w14:paraId="24A5ECB0" w14:textId="77777777" w:rsidR="00A26302" w:rsidRPr="00A26302" w:rsidRDefault="00A26302">
      <w:pPr>
        <w:pStyle w:val="NormalWeb"/>
        <w:divId w:val="450827866"/>
        <w:rPr>
          <w:rFonts w:ascii="Avenir Next LT Pro Light" w:hAnsi="Avenir Next LT Pro Light"/>
          <w:color w:val="595959"/>
        </w:rPr>
      </w:pPr>
      <w:r w:rsidRPr="00A26302">
        <w:rPr>
          <w:rFonts w:ascii="Avenir Next LT Pro Light" w:hAnsi="Avenir Next LT Pro Light"/>
          <w:color w:val="595959"/>
        </w:rPr>
        <w:t>The invention may be applied across multiple technological fields wherever modular physical components are digitally configured, visualized, and produced after approval.</w:t>
      </w:r>
    </w:p>
    <w:p w14:paraId="0C75D27D" w14:textId="77777777" w:rsidR="00A26302" w:rsidRPr="00A26302" w:rsidRDefault="00A26302">
      <w:pPr>
        <w:pStyle w:val="NormalWeb"/>
        <w:rPr>
          <w:rFonts w:ascii="Avenir Next LT Pro Light" w:hAnsi="Avenir Next LT Pro Light"/>
          <w:color w:val="595959"/>
        </w:rPr>
      </w:pPr>
      <w:r w:rsidRPr="00A26302">
        <w:rPr>
          <w:rFonts w:ascii="Avenir Next LT Pro Light" w:hAnsi="Avenir Next LT Pro Light"/>
          <w:color w:val="595959"/>
        </w:rPr>
        <w:t>If you want, I can next:</w:t>
      </w:r>
    </w:p>
    <w:p w14:paraId="1F18C1E1" w14:textId="77777777" w:rsidR="00A26302" w:rsidRPr="00A26302" w:rsidRDefault="00A26302">
      <w:pPr>
        <w:numPr>
          <w:ilvl w:val="0"/>
          <w:numId w:val="250"/>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 xml:space="preserve">Help you </w:t>
      </w:r>
      <w:r w:rsidRPr="00A26302">
        <w:rPr>
          <w:rStyle w:val="Strong"/>
          <w:rFonts w:ascii="Avenir Next LT Pro Light" w:eastAsia="Times New Roman" w:hAnsi="Avenir Next LT Pro Light"/>
          <w:color w:val="595959"/>
        </w:rPr>
        <w:t>explicitly broaden claims</w:t>
      </w:r>
      <w:r w:rsidRPr="00A26302">
        <w:rPr>
          <w:rFonts w:ascii="Avenir Next LT Pro Light" w:eastAsia="Times New Roman" w:hAnsi="Avenir Next LT Pro Light"/>
          <w:color w:val="595959"/>
        </w:rPr>
        <w:t xml:space="preserve"> to cover these fields</w:t>
      </w:r>
    </w:p>
    <w:p w14:paraId="13D29E9F" w14:textId="77777777" w:rsidR="00A26302" w:rsidRPr="00A26302" w:rsidRDefault="00A26302">
      <w:pPr>
        <w:numPr>
          <w:ilvl w:val="0"/>
          <w:numId w:val="250"/>
        </w:numPr>
        <w:spacing w:before="100" w:beforeAutospacing="1" w:after="100" w:afterAutospacing="1" w:line="240" w:lineRule="auto"/>
        <w:rPr>
          <w:rFonts w:ascii="Avenir Next LT Pro Light" w:eastAsia="Times New Roman" w:hAnsi="Avenir Next LT Pro Light"/>
          <w:color w:val="595959"/>
        </w:rPr>
      </w:pPr>
      <w:r w:rsidRPr="00A26302">
        <w:rPr>
          <w:rFonts w:ascii="Avenir Next LT Pro Light" w:eastAsia="Times New Roman" w:hAnsi="Avenir Next LT Pro Light"/>
          <w:color w:val="595959"/>
        </w:rPr>
        <w:t xml:space="preserve">Identify </w:t>
      </w:r>
      <w:r w:rsidRPr="00A26302">
        <w:rPr>
          <w:rStyle w:val="Strong"/>
          <w:rFonts w:ascii="Avenir Next LT Pro Light" w:eastAsia="Times New Roman" w:hAnsi="Avenir Next LT Pro Light"/>
          <w:color w:val="595959"/>
        </w:rPr>
        <w:t>which applications strengthen patent defensibility</w:t>
      </w:r>
    </w:p>
    <w:p w14:paraId="4D2280AF" w14:textId="121BF0FD" w:rsidR="00A26302" w:rsidRDefault="00A26302" w:rsidP="00A26302">
      <w:pPr>
        <w:rPr>
          <w:rFonts w:ascii="Avenir Next LT Pro Light" w:eastAsia="Times New Roman" w:hAnsi="Avenir Next LT Pro Light"/>
          <w:color w:val="595959"/>
        </w:rPr>
      </w:pPr>
      <w:r w:rsidRPr="00A26302">
        <w:rPr>
          <w:rFonts w:ascii="Avenir Next LT Pro Light" w:eastAsia="Times New Roman" w:hAnsi="Avenir Next LT Pro Light"/>
          <w:color w:val="595959"/>
        </w:rPr>
        <w:t xml:space="preserve">Or show how to </w:t>
      </w:r>
      <w:r w:rsidRPr="00A26302">
        <w:rPr>
          <w:rStyle w:val="Strong"/>
          <w:rFonts w:ascii="Avenir Next LT Pro Light" w:eastAsia="Times New Roman" w:hAnsi="Avenir Next LT Pro Light"/>
          <w:color w:val="595959"/>
        </w:rPr>
        <w:t>avoid prior art traps</w:t>
      </w:r>
      <w:r w:rsidRPr="00A26302">
        <w:rPr>
          <w:rFonts w:ascii="Avenir Next LT Pro Light" w:eastAsia="Times New Roman" w:hAnsi="Avenir Next LT Pro Light"/>
          <w:color w:val="595959"/>
        </w:rPr>
        <w:t xml:space="preserve"> when expanding scope</w:t>
      </w:r>
    </w:p>
    <w:p w14:paraId="069DE097" w14:textId="332BCBA7" w:rsidR="00C944C6" w:rsidRDefault="004F18D5" w:rsidP="00A26302">
      <w:pPr>
        <w:rPr>
          <w:rFonts w:ascii="Avenir Next LT Pro Light" w:eastAsia="Times New Roman" w:hAnsi="Avenir Next LT Pro Light"/>
          <w:b/>
          <w:bCs/>
          <w:i/>
          <w:iCs/>
          <w:color w:val="595959"/>
        </w:rPr>
      </w:pPr>
      <w:r>
        <w:rPr>
          <w:rFonts w:ascii="Avenir Next LT Pro Light" w:eastAsia="Times New Roman" w:hAnsi="Avenir Next LT Pro Light"/>
          <w:b/>
          <w:bCs/>
          <w:i/>
          <w:iCs/>
          <w:color w:val="595959"/>
        </w:rPr>
        <w:t>Modular rule book draft.</w:t>
      </w:r>
    </w:p>
    <w:p w14:paraId="4B3FC8BE"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 xml:space="preserve">This is intentionally </w:t>
      </w:r>
      <w:r w:rsidRPr="00F91ADE">
        <w:rPr>
          <w:rStyle w:val="Strong"/>
          <w:rFonts w:ascii="Avenir Next LT Pro Light" w:hAnsi="Avenir Next LT Pro Light"/>
          <w:i/>
          <w:color w:val="595959"/>
        </w:rPr>
        <w:t xml:space="preserve">not </w:t>
      </w:r>
      <w:proofErr w:type="gramStart"/>
      <w:r w:rsidRPr="00F91ADE">
        <w:rPr>
          <w:rStyle w:val="Strong"/>
          <w:rFonts w:ascii="Avenir Next LT Pro Light" w:hAnsi="Avenir Next LT Pro Light"/>
          <w:i/>
          <w:color w:val="595959"/>
        </w:rPr>
        <w:t>engineering-level</w:t>
      </w:r>
      <w:proofErr w:type="gramEnd"/>
      <w:r w:rsidRPr="00F91ADE">
        <w:rPr>
          <w:rFonts w:ascii="Avenir Next LT Pro Light" w:hAnsi="Avenir Next LT Pro Light"/>
          <w:b/>
          <w:i/>
          <w:color w:val="595959"/>
        </w:rPr>
        <w:t xml:space="preserve">. It’s a </w:t>
      </w:r>
      <w:r w:rsidRPr="00F91ADE">
        <w:rPr>
          <w:rStyle w:val="Strong"/>
          <w:rFonts w:ascii="Avenir Next LT Pro Light" w:hAnsi="Avenir Next LT Pro Light"/>
          <w:i/>
          <w:color w:val="595959"/>
        </w:rPr>
        <w:t>governance document</w:t>
      </w:r>
      <w:r w:rsidRPr="00F91ADE">
        <w:rPr>
          <w:rFonts w:ascii="Avenir Next LT Pro Light" w:hAnsi="Avenir Next LT Pro Light"/>
          <w:b/>
          <w:i/>
          <w:color w:val="595959"/>
        </w:rPr>
        <w:t>: it prevents scope creep, protects margins, and makes the portal possible.</w:t>
      </w:r>
    </w:p>
    <w:p w14:paraId="6904FE9B" w14:textId="77777777" w:rsidR="00F91ADE" w:rsidRPr="00F91ADE" w:rsidRDefault="00F91ADE">
      <w:pPr>
        <w:pStyle w:val="Heading1"/>
        <w:rPr>
          <w:rFonts w:ascii="Avenir Next LT Pro Light" w:eastAsia="Times New Roman" w:hAnsi="Avenir Next LT Pro Light"/>
          <w:i/>
          <w:color w:val="595959"/>
          <w:sz w:val="24"/>
        </w:rPr>
      </w:pPr>
      <w:r w:rsidRPr="00F91ADE">
        <w:rPr>
          <w:rFonts w:ascii="Avenir Next LT Pro Light" w:eastAsia="Times New Roman" w:hAnsi="Avenir Next LT Pro Light"/>
          <w:i/>
          <w:color w:val="595959"/>
          <w:sz w:val="24"/>
        </w:rPr>
        <w:t>Dreamscape Modular Rule Book</w:t>
      </w:r>
    </w:p>
    <w:p w14:paraId="7FA87B7D" w14:textId="77777777" w:rsidR="00F91ADE" w:rsidRPr="00F91ADE" w:rsidRDefault="00F91ADE">
      <w:pPr>
        <w:pStyle w:val="NormalWeb"/>
        <w:rPr>
          <w:rFonts w:ascii="Avenir Next LT Pro Light" w:hAnsi="Avenir Next LT Pro Light"/>
          <w:b/>
          <w:i/>
          <w:color w:val="595959"/>
        </w:rPr>
      </w:pPr>
      <w:r w:rsidRPr="00F91ADE">
        <w:rPr>
          <w:rStyle w:val="Strong"/>
          <w:rFonts w:ascii="Avenir Next LT Pro Light" w:hAnsi="Avenir Next LT Pro Light"/>
          <w:i/>
          <w:color w:val="595959"/>
        </w:rPr>
        <w:t>Version 1.0 — Foundational Rules</w:t>
      </w:r>
    </w:p>
    <w:p w14:paraId="7D965BEC" w14:textId="77777777" w:rsidR="00F91ADE" w:rsidRPr="00F91ADE" w:rsidRDefault="00F91ADE">
      <w:pPr>
        <w:pStyle w:val="NormalWeb"/>
        <w:rPr>
          <w:rFonts w:ascii="Avenir Next LT Pro Light" w:hAnsi="Avenir Next LT Pro Light"/>
          <w:b/>
          <w:i/>
          <w:color w:val="595959"/>
        </w:rPr>
      </w:pPr>
      <w:r w:rsidRPr="00F91ADE">
        <w:rPr>
          <w:rStyle w:val="Strong"/>
          <w:rFonts w:ascii="Avenir Next LT Pro Light" w:hAnsi="Avenir Next LT Pro Light"/>
          <w:i/>
          <w:color w:val="595959"/>
        </w:rPr>
        <w:t>Purpose</w:t>
      </w:r>
      <w:r w:rsidRPr="00F91ADE">
        <w:rPr>
          <w:rFonts w:ascii="Avenir Next LT Pro Light" w:hAnsi="Avenir Next LT Pro Light"/>
          <w:b/>
          <w:i/>
          <w:color w:val="595959"/>
        </w:rPr>
        <w:br/>
        <w:t xml:space="preserve">This rule book defines the </w:t>
      </w:r>
      <w:r w:rsidRPr="00F91ADE">
        <w:rPr>
          <w:rStyle w:val="Strong"/>
          <w:rFonts w:ascii="Avenir Next LT Pro Light" w:hAnsi="Avenir Next LT Pro Light"/>
          <w:i/>
          <w:color w:val="595959"/>
        </w:rPr>
        <w:t>non</w:t>
      </w:r>
      <w:r w:rsidRPr="00F91ADE">
        <w:rPr>
          <w:rStyle w:val="Strong"/>
          <w:rFonts w:ascii="Avenir Next LT Pro Light" w:hAnsi="Avenir Next LT Pro Light"/>
          <w:i/>
          <w:color w:val="595959"/>
        </w:rPr>
        <w:noBreakHyphen/>
        <w:t>negotiable logic</w:t>
      </w:r>
      <w:r w:rsidRPr="00F91ADE">
        <w:rPr>
          <w:rFonts w:ascii="Avenir Next LT Pro Light" w:hAnsi="Avenir Next LT Pro Light"/>
          <w:b/>
          <w:i/>
          <w:color w:val="595959"/>
        </w:rPr>
        <w:t xml:space="preserve"> governing Dreamscape’s modular furniture system. Its purpose is to ensure that all products, portal features, and manufacturing decisions remain </w:t>
      </w:r>
      <w:r w:rsidRPr="00F91ADE">
        <w:rPr>
          <w:rStyle w:val="Strong"/>
          <w:rFonts w:ascii="Avenir Next LT Pro Light" w:hAnsi="Avenir Next LT Pro Light"/>
          <w:i/>
          <w:color w:val="595959"/>
        </w:rPr>
        <w:t>compatible, scalable, and financially disciplined</w:t>
      </w:r>
      <w:r w:rsidRPr="00F91ADE">
        <w:rPr>
          <w:rFonts w:ascii="Avenir Next LT Pro Light" w:hAnsi="Avenir Next LT Pro Light"/>
          <w:b/>
          <w:i/>
          <w:color w:val="595959"/>
        </w:rPr>
        <w:t>.</w:t>
      </w:r>
    </w:p>
    <w:p w14:paraId="0C517422"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 xml:space="preserve">Modularity at Dreamscape is </w:t>
      </w:r>
      <w:r w:rsidRPr="00F91ADE">
        <w:rPr>
          <w:rStyle w:val="Strong"/>
          <w:rFonts w:ascii="Avenir Next LT Pro Light" w:hAnsi="Avenir Next LT Pro Light"/>
          <w:i/>
          <w:color w:val="595959"/>
        </w:rPr>
        <w:t xml:space="preserve">structural, visual, and </w:t>
      </w:r>
      <w:proofErr w:type="gramStart"/>
      <w:r w:rsidRPr="00F91ADE">
        <w:rPr>
          <w:rStyle w:val="Strong"/>
          <w:rFonts w:ascii="Avenir Next LT Pro Light" w:hAnsi="Avenir Next LT Pro Light"/>
          <w:i/>
          <w:color w:val="595959"/>
        </w:rPr>
        <w:t>economic</w:t>
      </w:r>
      <w:r w:rsidRPr="00F91ADE">
        <w:rPr>
          <w:rFonts w:ascii="Avenir Next LT Pro Light" w:hAnsi="Avenir Next LT Pro Light"/>
          <w:b/>
          <w:i/>
          <w:color w:val="595959"/>
        </w:rPr>
        <w:t>—</w:t>
      </w:r>
      <w:proofErr w:type="gramEnd"/>
      <w:r w:rsidRPr="00F91ADE">
        <w:rPr>
          <w:rFonts w:ascii="Avenir Next LT Pro Light" w:hAnsi="Avenir Next LT Pro Light"/>
          <w:b/>
          <w:i/>
          <w:color w:val="595959"/>
        </w:rPr>
        <w:t>not decorative.</w:t>
      </w:r>
    </w:p>
    <w:p w14:paraId="2BE0F885" w14:textId="77777777" w:rsidR="00F91ADE" w:rsidRPr="00F91ADE" w:rsidRDefault="00F91ADE">
      <w:pPr>
        <w:pStyle w:val="Heading2"/>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1. Core Principles (These Override Everything)</w:t>
      </w:r>
    </w:p>
    <w:p w14:paraId="70AADAAF" w14:textId="77777777" w:rsidR="00F91ADE" w:rsidRPr="00F91ADE" w:rsidRDefault="00F91ADE">
      <w:pPr>
        <w:numPr>
          <w:ilvl w:val="0"/>
          <w:numId w:val="251"/>
        </w:numPr>
        <w:spacing w:before="100" w:beforeAutospacing="1" w:after="100" w:afterAutospacing="1" w:line="240" w:lineRule="auto"/>
        <w:rPr>
          <w:rFonts w:ascii="Avenir Next LT Pro Light" w:eastAsia="Times New Roman" w:hAnsi="Avenir Next LT Pro Light"/>
          <w:b/>
          <w:i/>
          <w:color w:val="595959"/>
        </w:rPr>
      </w:pPr>
      <w:r w:rsidRPr="00F91ADE">
        <w:rPr>
          <w:rStyle w:val="Strong"/>
          <w:rFonts w:ascii="Avenir Next LT Pro Light" w:eastAsia="Times New Roman" w:hAnsi="Avenir Next LT Pro Light"/>
          <w:i/>
          <w:color w:val="595959"/>
        </w:rPr>
        <w:t>Every product is a system component, not a standalone object</w:t>
      </w:r>
    </w:p>
    <w:p w14:paraId="659459A4" w14:textId="77777777" w:rsidR="00F91ADE" w:rsidRPr="00F91ADE" w:rsidRDefault="00F91ADE">
      <w:pPr>
        <w:numPr>
          <w:ilvl w:val="0"/>
          <w:numId w:val="251"/>
        </w:numPr>
        <w:spacing w:before="100" w:beforeAutospacing="1" w:after="100" w:afterAutospacing="1" w:line="240" w:lineRule="auto"/>
        <w:rPr>
          <w:rFonts w:ascii="Avenir Next LT Pro Light" w:eastAsia="Times New Roman" w:hAnsi="Avenir Next LT Pro Light"/>
          <w:b/>
          <w:i/>
          <w:color w:val="595959"/>
        </w:rPr>
      </w:pPr>
      <w:r w:rsidRPr="00F91ADE">
        <w:rPr>
          <w:rStyle w:val="Strong"/>
          <w:rFonts w:ascii="Avenir Next LT Pro Light" w:eastAsia="Times New Roman" w:hAnsi="Avenir Next LT Pro Light"/>
          <w:i/>
          <w:color w:val="595959"/>
        </w:rPr>
        <w:t>Nothing enters the catalog unless it connects to at least one other module</w:t>
      </w:r>
    </w:p>
    <w:p w14:paraId="073FE257" w14:textId="77777777" w:rsidR="00F91ADE" w:rsidRPr="00F91ADE" w:rsidRDefault="00F91ADE">
      <w:pPr>
        <w:numPr>
          <w:ilvl w:val="0"/>
          <w:numId w:val="251"/>
        </w:numPr>
        <w:spacing w:before="100" w:beforeAutospacing="1" w:after="100" w:afterAutospacing="1" w:line="240" w:lineRule="auto"/>
        <w:rPr>
          <w:rFonts w:ascii="Avenir Next LT Pro Light" w:eastAsia="Times New Roman" w:hAnsi="Avenir Next LT Pro Light"/>
          <w:b/>
          <w:i/>
          <w:color w:val="595959"/>
        </w:rPr>
      </w:pPr>
      <w:r w:rsidRPr="00F91ADE">
        <w:rPr>
          <w:rStyle w:val="Strong"/>
          <w:rFonts w:ascii="Avenir Next LT Pro Light" w:eastAsia="Times New Roman" w:hAnsi="Avenir Next LT Pro Light"/>
          <w:i/>
          <w:color w:val="595959"/>
        </w:rPr>
        <w:t>If it cannot be visualized, priced, approved, and produced cleanly, it does not exist</w:t>
      </w:r>
    </w:p>
    <w:p w14:paraId="38DADD73" w14:textId="77777777" w:rsidR="00F91ADE" w:rsidRPr="00F91ADE" w:rsidRDefault="00F91ADE">
      <w:pPr>
        <w:numPr>
          <w:ilvl w:val="0"/>
          <w:numId w:val="251"/>
        </w:numPr>
        <w:spacing w:before="100" w:beforeAutospacing="1" w:after="100" w:afterAutospacing="1" w:line="240" w:lineRule="auto"/>
        <w:rPr>
          <w:rFonts w:ascii="Avenir Next LT Pro Light" w:eastAsia="Times New Roman" w:hAnsi="Avenir Next LT Pro Light"/>
          <w:b/>
          <w:i/>
          <w:color w:val="595959"/>
        </w:rPr>
      </w:pPr>
      <w:r w:rsidRPr="00F91ADE">
        <w:rPr>
          <w:rStyle w:val="Strong"/>
          <w:rFonts w:ascii="Avenir Next LT Pro Light" w:eastAsia="Times New Roman" w:hAnsi="Avenir Next LT Pro Light"/>
          <w:i/>
          <w:color w:val="595959"/>
        </w:rPr>
        <w:t>Modularity must reduce risk, not add complexity</w:t>
      </w:r>
    </w:p>
    <w:p w14:paraId="3F6E674F" w14:textId="77777777" w:rsidR="00F91ADE" w:rsidRPr="00F91ADE" w:rsidRDefault="00F91ADE">
      <w:pPr>
        <w:numPr>
          <w:ilvl w:val="0"/>
          <w:numId w:val="251"/>
        </w:numPr>
        <w:spacing w:before="100" w:beforeAutospacing="1" w:after="100" w:afterAutospacing="1" w:line="240" w:lineRule="auto"/>
        <w:rPr>
          <w:rFonts w:ascii="Avenir Next LT Pro Light" w:eastAsia="Times New Roman" w:hAnsi="Avenir Next LT Pro Light"/>
          <w:b/>
          <w:i/>
          <w:color w:val="595959"/>
        </w:rPr>
      </w:pPr>
      <w:r w:rsidRPr="00F91ADE">
        <w:rPr>
          <w:rStyle w:val="Strong"/>
          <w:rFonts w:ascii="Avenir Next LT Pro Light" w:eastAsia="Times New Roman" w:hAnsi="Avenir Next LT Pro Light"/>
          <w:i/>
          <w:color w:val="595959"/>
        </w:rPr>
        <w:t>Design freedom exists only inside predefined boundaries</w:t>
      </w:r>
    </w:p>
    <w:p w14:paraId="097E1612" w14:textId="77777777" w:rsidR="00F91ADE" w:rsidRPr="00F91ADE" w:rsidRDefault="00F91ADE">
      <w:pPr>
        <w:pStyle w:val="Heading2"/>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2. Module Categories (What Exists)</w:t>
      </w:r>
    </w:p>
    <w:p w14:paraId="4521783F"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All Dreamscape components fall into one of the following categories.</w:t>
      </w:r>
      <w:r w:rsidRPr="00F91ADE">
        <w:rPr>
          <w:rFonts w:ascii="Avenir Next LT Pro Light" w:hAnsi="Avenir Next LT Pro Light"/>
          <w:b/>
          <w:i/>
          <w:color w:val="595959"/>
        </w:rPr>
        <w:br/>
        <w:t xml:space="preserve">Anything outside these categories is </w:t>
      </w:r>
      <w:r w:rsidRPr="00F91ADE">
        <w:rPr>
          <w:rStyle w:val="Strong"/>
          <w:rFonts w:ascii="Avenir Next LT Pro Light" w:hAnsi="Avenir Next LT Pro Light"/>
          <w:i/>
          <w:color w:val="595959"/>
        </w:rPr>
        <w:t>not allowed</w:t>
      </w:r>
      <w:r w:rsidRPr="00F91ADE">
        <w:rPr>
          <w:rFonts w:ascii="Avenir Next LT Pro Light" w:hAnsi="Avenir Next LT Pro Light"/>
          <w:b/>
          <w:i/>
          <w:color w:val="595959"/>
        </w:rPr>
        <w:t xml:space="preserve"> in Year 1.</w:t>
      </w:r>
    </w:p>
    <w:p w14:paraId="300EDC35"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lastRenderedPageBreak/>
        <w:t>2.1 Structural Modules (Load</w:t>
      </w:r>
      <w:r w:rsidRPr="00F91ADE">
        <w:rPr>
          <w:rFonts w:ascii="Avenir Next LT Pro Light" w:eastAsia="Times New Roman" w:hAnsi="Avenir Next LT Pro Light"/>
          <w:b/>
          <w:i/>
          <w:color w:val="595959"/>
          <w:sz w:val="24"/>
        </w:rPr>
        <w:noBreakHyphen/>
        <w:t>Bearing)</w:t>
      </w:r>
    </w:p>
    <w:p w14:paraId="4522B67E" w14:textId="77777777" w:rsidR="00F91ADE" w:rsidRPr="00F91ADE" w:rsidRDefault="00F91ADE">
      <w:pPr>
        <w:numPr>
          <w:ilvl w:val="0"/>
          <w:numId w:val="25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Bed frames</w:t>
      </w:r>
    </w:p>
    <w:p w14:paraId="5FBFE66C" w14:textId="77777777" w:rsidR="00F91ADE" w:rsidRPr="00F91ADE" w:rsidRDefault="00F91ADE">
      <w:pPr>
        <w:numPr>
          <w:ilvl w:val="0"/>
          <w:numId w:val="25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Platforms</w:t>
      </w:r>
    </w:p>
    <w:p w14:paraId="5FF7B797" w14:textId="77777777" w:rsidR="00F91ADE" w:rsidRPr="00F91ADE" w:rsidRDefault="00F91ADE">
      <w:pPr>
        <w:numPr>
          <w:ilvl w:val="0"/>
          <w:numId w:val="25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Storage carcasses</w:t>
      </w:r>
    </w:p>
    <w:p w14:paraId="3D4B0D72" w14:textId="77777777" w:rsidR="00F91ADE" w:rsidRPr="00F91ADE" w:rsidRDefault="00F91ADE">
      <w:pPr>
        <w:numPr>
          <w:ilvl w:val="0"/>
          <w:numId w:val="25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Seating bases</w:t>
      </w:r>
    </w:p>
    <w:p w14:paraId="034FB658" w14:textId="77777777" w:rsidR="00F91ADE" w:rsidRPr="00F91ADE" w:rsidRDefault="00F91ADE">
      <w:pPr>
        <w:pStyle w:val="NormalWeb"/>
        <w:rPr>
          <w:rFonts w:ascii="Avenir Next LT Pro Light" w:hAnsi="Avenir Next LT Pro Light"/>
          <w:b/>
          <w:i/>
          <w:color w:val="595959"/>
        </w:rPr>
      </w:pPr>
      <w:r w:rsidRPr="00F91ADE">
        <w:rPr>
          <w:rStyle w:val="Strong"/>
          <w:rFonts w:ascii="Avenir Next LT Pro Light" w:hAnsi="Avenir Next LT Pro Light"/>
          <w:i/>
          <w:color w:val="595959"/>
        </w:rPr>
        <w:t>Rules</w:t>
      </w:r>
    </w:p>
    <w:p w14:paraId="2412FEF9" w14:textId="77777777" w:rsidR="00F91ADE" w:rsidRPr="00F91ADE" w:rsidRDefault="00F91ADE">
      <w:pPr>
        <w:numPr>
          <w:ilvl w:val="0"/>
          <w:numId w:val="25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 xml:space="preserve">Structural modules </w:t>
      </w:r>
      <w:r w:rsidRPr="00F91ADE">
        <w:rPr>
          <w:rStyle w:val="Strong"/>
          <w:rFonts w:ascii="Avenir Next LT Pro Light" w:eastAsia="Times New Roman" w:hAnsi="Avenir Next LT Pro Light"/>
          <w:i/>
          <w:color w:val="595959"/>
        </w:rPr>
        <w:t>cannot</w:t>
      </w:r>
      <w:r w:rsidRPr="00F91ADE">
        <w:rPr>
          <w:rFonts w:ascii="Avenir Next LT Pro Light" w:eastAsia="Times New Roman" w:hAnsi="Avenir Next LT Pro Light"/>
          <w:b/>
          <w:i/>
          <w:color w:val="595959"/>
        </w:rPr>
        <w:t xml:space="preserve"> be altered after approval</w:t>
      </w:r>
    </w:p>
    <w:p w14:paraId="07CC685C" w14:textId="77777777" w:rsidR="00F91ADE" w:rsidRPr="00F91ADE" w:rsidRDefault="00F91ADE">
      <w:pPr>
        <w:numPr>
          <w:ilvl w:val="0"/>
          <w:numId w:val="25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Structural modules define:</w:t>
      </w:r>
    </w:p>
    <w:p w14:paraId="47CC49FE" w14:textId="77777777" w:rsidR="00F91ADE" w:rsidRPr="00F91ADE" w:rsidRDefault="00F91ADE">
      <w:pPr>
        <w:numPr>
          <w:ilvl w:val="1"/>
          <w:numId w:val="25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Maximum dimensions</w:t>
      </w:r>
    </w:p>
    <w:p w14:paraId="033F7470" w14:textId="77777777" w:rsidR="00F91ADE" w:rsidRPr="00F91ADE" w:rsidRDefault="00F91ADE">
      <w:pPr>
        <w:numPr>
          <w:ilvl w:val="1"/>
          <w:numId w:val="25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Weight limits</w:t>
      </w:r>
    </w:p>
    <w:p w14:paraId="34629407" w14:textId="77777777" w:rsidR="00F91ADE" w:rsidRPr="00F91ADE" w:rsidRDefault="00F91ADE">
      <w:pPr>
        <w:numPr>
          <w:ilvl w:val="1"/>
          <w:numId w:val="25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Connection points</w:t>
      </w:r>
    </w:p>
    <w:p w14:paraId="44D591E2" w14:textId="77777777" w:rsidR="00F91ADE" w:rsidRPr="00F91ADE" w:rsidRDefault="00F91ADE">
      <w:pPr>
        <w:numPr>
          <w:ilvl w:val="0"/>
          <w:numId w:val="25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 xml:space="preserve">Structural modules are </w:t>
      </w:r>
      <w:r w:rsidRPr="00F91ADE">
        <w:rPr>
          <w:rStyle w:val="Strong"/>
          <w:rFonts w:ascii="Avenir Next LT Pro Light" w:eastAsia="Times New Roman" w:hAnsi="Avenir Next LT Pro Light"/>
          <w:i/>
          <w:color w:val="595959"/>
        </w:rPr>
        <w:t>never cosmetic</w:t>
      </w:r>
    </w:p>
    <w:p w14:paraId="504A6491" w14:textId="77777777" w:rsidR="00F91ADE" w:rsidRPr="00F91ADE" w:rsidRDefault="00F91ADE">
      <w:pPr>
        <w:pStyle w:val="NormalWeb"/>
        <w:rPr>
          <w:rFonts w:ascii="Avenir Next LT Pro Light" w:hAnsi="Avenir Next LT Pro Light"/>
          <w:b/>
          <w:i/>
          <w:color w:val="595959"/>
        </w:rPr>
      </w:pPr>
      <w:r w:rsidRPr="00F91ADE">
        <w:rPr>
          <w:rFonts w:ascii="Segoe UI Emoji" w:hAnsi="Segoe UI Emoji" w:cs="Segoe UI Emoji"/>
          <w:b/>
          <w:i/>
          <w:color w:val="595959"/>
        </w:rPr>
        <w:t>✅</w:t>
      </w:r>
      <w:r w:rsidRPr="00F91ADE">
        <w:rPr>
          <w:rFonts w:ascii="Avenir Next LT Pro Light" w:hAnsi="Avenir Next LT Pro Light"/>
          <w:b/>
          <w:i/>
          <w:color w:val="595959"/>
        </w:rPr>
        <w:t xml:space="preserve"> These are the </w:t>
      </w:r>
      <w:proofErr w:type="gramStart"/>
      <w:r w:rsidRPr="00F91ADE">
        <w:rPr>
          <w:rFonts w:ascii="Avenir Next LT Pro Light" w:hAnsi="Avenir Next LT Pro Light"/>
          <w:b/>
          <w:i/>
          <w:color w:val="595959"/>
        </w:rPr>
        <w:t>backbone</w:t>
      </w:r>
      <w:proofErr w:type="gramEnd"/>
      <w:r w:rsidRPr="00F91ADE">
        <w:rPr>
          <w:rFonts w:ascii="Avenir Next LT Pro Light" w:hAnsi="Avenir Next LT Pro Light"/>
          <w:b/>
          <w:i/>
          <w:color w:val="595959"/>
        </w:rPr>
        <w:t xml:space="preserve"> of the system</w:t>
      </w:r>
      <w:r w:rsidRPr="00F91ADE">
        <w:rPr>
          <w:rFonts w:ascii="Avenir Next LT Pro Light" w:hAnsi="Avenir Next LT Pro Light"/>
          <w:b/>
          <w:i/>
          <w:color w:val="595959"/>
        </w:rPr>
        <w:br/>
      </w:r>
      <w:r w:rsidRPr="00F91ADE">
        <w:rPr>
          <w:rFonts w:ascii="Segoe UI Emoji" w:hAnsi="Segoe UI Emoji" w:cs="Segoe UI Emoji"/>
          <w:b/>
          <w:i/>
          <w:color w:val="595959"/>
        </w:rPr>
        <w:t>🚫</w:t>
      </w:r>
      <w:r w:rsidRPr="00F91ADE">
        <w:rPr>
          <w:rFonts w:ascii="Avenir Next LT Pro Light" w:hAnsi="Avenir Next LT Pro Light"/>
          <w:b/>
          <w:i/>
          <w:color w:val="595959"/>
        </w:rPr>
        <w:t xml:space="preserve"> No custom structural dimensions in MVP</w:t>
      </w:r>
    </w:p>
    <w:p w14:paraId="5100E3DE"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2.2 Interface Modules (Connection Logic)</w:t>
      </w:r>
    </w:p>
    <w:p w14:paraId="2A32A9A5" w14:textId="77777777" w:rsidR="00F91ADE" w:rsidRPr="00F91ADE" w:rsidRDefault="00F91ADE">
      <w:pPr>
        <w:numPr>
          <w:ilvl w:val="0"/>
          <w:numId w:val="25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Bed posts</w:t>
      </w:r>
    </w:p>
    <w:p w14:paraId="74A2EB4A" w14:textId="77777777" w:rsidR="00F91ADE" w:rsidRPr="00F91ADE" w:rsidRDefault="00F91ADE">
      <w:pPr>
        <w:numPr>
          <w:ilvl w:val="0"/>
          <w:numId w:val="25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Legs</w:t>
      </w:r>
    </w:p>
    <w:p w14:paraId="2929799C" w14:textId="77777777" w:rsidR="00F91ADE" w:rsidRPr="00F91ADE" w:rsidRDefault="00F91ADE">
      <w:pPr>
        <w:numPr>
          <w:ilvl w:val="0"/>
          <w:numId w:val="25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Mounting brackets</w:t>
      </w:r>
    </w:p>
    <w:p w14:paraId="372B15BD" w14:textId="77777777" w:rsidR="00F91ADE" w:rsidRPr="00F91ADE" w:rsidRDefault="00F91ADE">
      <w:pPr>
        <w:numPr>
          <w:ilvl w:val="0"/>
          <w:numId w:val="25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Rails</w:t>
      </w:r>
    </w:p>
    <w:p w14:paraId="0AEDB2C1" w14:textId="77777777" w:rsidR="00F91ADE" w:rsidRPr="00F91ADE" w:rsidRDefault="00F91ADE">
      <w:pPr>
        <w:numPr>
          <w:ilvl w:val="0"/>
          <w:numId w:val="25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Panels that connect two structures</w:t>
      </w:r>
    </w:p>
    <w:p w14:paraId="5BEF4757" w14:textId="77777777" w:rsidR="00F91ADE" w:rsidRPr="00F91ADE" w:rsidRDefault="00F91ADE">
      <w:pPr>
        <w:pStyle w:val="NormalWeb"/>
        <w:rPr>
          <w:rFonts w:ascii="Avenir Next LT Pro Light" w:hAnsi="Avenir Next LT Pro Light"/>
          <w:b/>
          <w:i/>
          <w:color w:val="595959"/>
        </w:rPr>
      </w:pPr>
      <w:r w:rsidRPr="00F91ADE">
        <w:rPr>
          <w:rStyle w:val="Strong"/>
          <w:rFonts w:ascii="Avenir Next LT Pro Light" w:hAnsi="Avenir Next LT Pro Light"/>
          <w:i/>
          <w:color w:val="595959"/>
        </w:rPr>
        <w:t>Rules</w:t>
      </w:r>
    </w:p>
    <w:p w14:paraId="0590BB69" w14:textId="77777777" w:rsidR="00F91ADE" w:rsidRPr="00F91ADE" w:rsidRDefault="00F91ADE">
      <w:pPr>
        <w:numPr>
          <w:ilvl w:val="0"/>
          <w:numId w:val="25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Interfaces are standardized</w:t>
      </w:r>
    </w:p>
    <w:p w14:paraId="1C7266B7" w14:textId="77777777" w:rsidR="00F91ADE" w:rsidRPr="00F91ADE" w:rsidRDefault="00F91ADE">
      <w:pPr>
        <w:numPr>
          <w:ilvl w:val="0"/>
          <w:numId w:val="25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Interfaces must:</w:t>
      </w:r>
    </w:p>
    <w:p w14:paraId="6BDB3D77" w14:textId="77777777" w:rsidR="00F91ADE" w:rsidRPr="00F91ADE" w:rsidRDefault="00F91ADE">
      <w:pPr>
        <w:numPr>
          <w:ilvl w:val="1"/>
          <w:numId w:val="25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Fit multiple structures</w:t>
      </w:r>
    </w:p>
    <w:p w14:paraId="54D1E6E8" w14:textId="77777777" w:rsidR="00F91ADE" w:rsidRPr="00F91ADE" w:rsidRDefault="00F91ADE">
      <w:pPr>
        <w:numPr>
          <w:ilvl w:val="1"/>
          <w:numId w:val="25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Never be unique to one product</w:t>
      </w:r>
    </w:p>
    <w:p w14:paraId="139422AF" w14:textId="77777777" w:rsidR="00F91ADE" w:rsidRPr="00F91ADE" w:rsidRDefault="00F91ADE">
      <w:pPr>
        <w:numPr>
          <w:ilvl w:val="0"/>
          <w:numId w:val="25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 xml:space="preserve">If an interface only works once </w:t>
      </w:r>
      <w:r w:rsidRPr="00F91ADE">
        <w:rPr>
          <w:rFonts w:ascii="Arial" w:eastAsia="Times New Roman" w:hAnsi="Arial" w:cs="Arial"/>
          <w:b/>
          <w:i/>
          <w:color w:val="595959"/>
        </w:rPr>
        <w:t>→</w:t>
      </w:r>
      <w:r w:rsidRPr="00F91ADE">
        <w:rPr>
          <w:rFonts w:ascii="Avenir Next LT Pro Light" w:eastAsia="Times New Roman" w:hAnsi="Avenir Next LT Pro Light"/>
          <w:b/>
          <w:i/>
          <w:color w:val="595959"/>
        </w:rPr>
        <w:t xml:space="preserve"> it is rejected</w:t>
      </w:r>
    </w:p>
    <w:p w14:paraId="3503433B" w14:textId="77777777" w:rsidR="00F91ADE" w:rsidRPr="00F91ADE" w:rsidRDefault="00F91ADE">
      <w:pPr>
        <w:pStyle w:val="NormalWeb"/>
        <w:rPr>
          <w:rFonts w:ascii="Avenir Next LT Pro Light" w:hAnsi="Avenir Next LT Pro Light"/>
          <w:b/>
          <w:i/>
          <w:color w:val="595959"/>
        </w:rPr>
      </w:pPr>
      <w:r w:rsidRPr="00F91ADE">
        <w:rPr>
          <w:rFonts w:ascii="Segoe UI Emoji" w:hAnsi="Segoe UI Emoji" w:cs="Segoe UI Emoji"/>
          <w:b/>
          <w:i/>
          <w:color w:val="595959"/>
        </w:rPr>
        <w:t>✅</w:t>
      </w:r>
      <w:r w:rsidRPr="00F91ADE">
        <w:rPr>
          <w:rFonts w:ascii="Avenir Next LT Pro Light" w:hAnsi="Avenir Next LT Pro Light"/>
          <w:b/>
          <w:i/>
          <w:color w:val="595959"/>
        </w:rPr>
        <w:t xml:space="preserve"> Interfaces create reuse</w:t>
      </w:r>
      <w:r w:rsidRPr="00F91ADE">
        <w:rPr>
          <w:rFonts w:ascii="Avenir Next LT Pro Light" w:hAnsi="Avenir Next LT Pro Light"/>
          <w:b/>
          <w:i/>
          <w:color w:val="595959"/>
        </w:rPr>
        <w:br/>
      </w:r>
      <w:r w:rsidRPr="00F91ADE">
        <w:rPr>
          <w:rFonts w:ascii="Segoe UI Emoji" w:hAnsi="Segoe UI Emoji" w:cs="Segoe UI Emoji"/>
          <w:b/>
          <w:i/>
          <w:color w:val="595959"/>
        </w:rPr>
        <w:t>🚫</w:t>
      </w:r>
      <w:r w:rsidRPr="00F91ADE">
        <w:rPr>
          <w:rFonts w:ascii="Avenir Next LT Pro Light" w:hAnsi="Avenir Next LT Pro Light"/>
          <w:b/>
          <w:i/>
          <w:color w:val="595959"/>
        </w:rPr>
        <w:t xml:space="preserve"> No hidden or proprietary one</w:t>
      </w:r>
      <w:r w:rsidRPr="00F91ADE">
        <w:rPr>
          <w:rFonts w:ascii="Avenir Next LT Pro Light" w:hAnsi="Avenir Next LT Pro Light"/>
          <w:b/>
          <w:i/>
          <w:color w:val="595959"/>
        </w:rPr>
        <w:noBreakHyphen/>
        <w:t>off connectors</w:t>
      </w:r>
    </w:p>
    <w:p w14:paraId="5936F5FD"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2.3 Cosmetic / Theme Modules (Visual Identity)</w:t>
      </w:r>
    </w:p>
    <w:p w14:paraId="2C87D6A9" w14:textId="77777777" w:rsidR="00F91ADE" w:rsidRPr="00F91ADE" w:rsidRDefault="00F91ADE">
      <w:pPr>
        <w:numPr>
          <w:ilvl w:val="0"/>
          <w:numId w:val="256"/>
        </w:numPr>
        <w:spacing w:before="100" w:beforeAutospacing="1" w:after="100" w:afterAutospacing="1" w:line="240" w:lineRule="auto"/>
        <w:rPr>
          <w:rFonts w:ascii="Avenir Next LT Pro Light" w:eastAsia="Times New Roman" w:hAnsi="Avenir Next LT Pro Light"/>
          <w:b/>
          <w:i/>
          <w:color w:val="595959"/>
        </w:rPr>
      </w:pPr>
      <w:proofErr w:type="gramStart"/>
      <w:r w:rsidRPr="00F91ADE">
        <w:rPr>
          <w:rFonts w:ascii="Avenir Next LT Pro Light" w:eastAsia="Times New Roman" w:hAnsi="Avenir Next LT Pro Light"/>
          <w:b/>
          <w:i/>
          <w:color w:val="595959"/>
        </w:rPr>
        <w:t>Headboards</w:t>
      </w:r>
      <w:proofErr w:type="gramEnd"/>
    </w:p>
    <w:p w14:paraId="7242CC83" w14:textId="77777777" w:rsidR="00F91ADE" w:rsidRPr="00F91ADE" w:rsidRDefault="00F91ADE">
      <w:pPr>
        <w:numPr>
          <w:ilvl w:val="0"/>
          <w:numId w:val="25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Drawer faces</w:t>
      </w:r>
    </w:p>
    <w:p w14:paraId="07ACA37F" w14:textId="77777777" w:rsidR="00F91ADE" w:rsidRPr="00F91ADE" w:rsidRDefault="00F91ADE">
      <w:pPr>
        <w:numPr>
          <w:ilvl w:val="0"/>
          <w:numId w:val="25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Door panels</w:t>
      </w:r>
    </w:p>
    <w:p w14:paraId="0508F3D1" w14:textId="77777777" w:rsidR="00F91ADE" w:rsidRPr="00F91ADE" w:rsidRDefault="00F91ADE">
      <w:pPr>
        <w:numPr>
          <w:ilvl w:val="0"/>
          <w:numId w:val="25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Trim</w:t>
      </w:r>
    </w:p>
    <w:p w14:paraId="437E40A3" w14:textId="77777777" w:rsidR="00F91ADE" w:rsidRPr="00F91ADE" w:rsidRDefault="00F91ADE">
      <w:pPr>
        <w:numPr>
          <w:ilvl w:val="0"/>
          <w:numId w:val="25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lastRenderedPageBreak/>
        <w:t>Surface textures</w:t>
      </w:r>
    </w:p>
    <w:p w14:paraId="5D829164" w14:textId="77777777" w:rsidR="00F91ADE" w:rsidRPr="00F91ADE" w:rsidRDefault="00F91ADE">
      <w:pPr>
        <w:numPr>
          <w:ilvl w:val="0"/>
          <w:numId w:val="25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Decorative overlays</w:t>
      </w:r>
    </w:p>
    <w:p w14:paraId="7510A3E8" w14:textId="77777777" w:rsidR="00F91ADE" w:rsidRPr="00F91ADE" w:rsidRDefault="00F91ADE">
      <w:pPr>
        <w:pStyle w:val="NormalWeb"/>
        <w:rPr>
          <w:rFonts w:ascii="Avenir Next LT Pro Light" w:hAnsi="Avenir Next LT Pro Light"/>
          <w:b/>
          <w:i/>
          <w:color w:val="595959"/>
        </w:rPr>
      </w:pPr>
      <w:r w:rsidRPr="00F91ADE">
        <w:rPr>
          <w:rStyle w:val="Strong"/>
          <w:rFonts w:ascii="Avenir Next LT Pro Light" w:hAnsi="Avenir Next LT Pro Light"/>
          <w:i/>
          <w:color w:val="595959"/>
        </w:rPr>
        <w:t>Rules</w:t>
      </w:r>
    </w:p>
    <w:p w14:paraId="1A6D01C8" w14:textId="77777777" w:rsidR="00F91ADE" w:rsidRPr="00F91ADE" w:rsidRDefault="00F91ADE">
      <w:pPr>
        <w:numPr>
          <w:ilvl w:val="0"/>
          <w:numId w:val="25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Cosmetic modules:</w:t>
      </w:r>
    </w:p>
    <w:p w14:paraId="62EA0AEE" w14:textId="77777777" w:rsidR="00F91ADE" w:rsidRPr="00F91ADE" w:rsidRDefault="00F91ADE">
      <w:pPr>
        <w:numPr>
          <w:ilvl w:val="1"/>
          <w:numId w:val="25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Never affect structure</w:t>
      </w:r>
    </w:p>
    <w:p w14:paraId="47B22BEB" w14:textId="77777777" w:rsidR="00F91ADE" w:rsidRPr="00F91ADE" w:rsidRDefault="00F91ADE">
      <w:pPr>
        <w:numPr>
          <w:ilvl w:val="1"/>
          <w:numId w:val="25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Never affect safety</w:t>
      </w:r>
    </w:p>
    <w:p w14:paraId="194BBFF3" w14:textId="77777777" w:rsidR="00F91ADE" w:rsidRPr="00F91ADE" w:rsidRDefault="00F91ADE">
      <w:pPr>
        <w:numPr>
          <w:ilvl w:val="1"/>
          <w:numId w:val="25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Never affect compatibility</w:t>
      </w:r>
    </w:p>
    <w:p w14:paraId="0A0F7E22" w14:textId="77777777" w:rsidR="00F91ADE" w:rsidRPr="00F91ADE" w:rsidRDefault="00F91ADE">
      <w:pPr>
        <w:numPr>
          <w:ilvl w:val="0"/>
          <w:numId w:val="25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Cosmetic modules must be removable and replaceable</w:t>
      </w:r>
    </w:p>
    <w:p w14:paraId="0F66A251" w14:textId="77777777" w:rsidR="00F91ADE" w:rsidRPr="00F91ADE" w:rsidRDefault="00F91ADE">
      <w:pPr>
        <w:numPr>
          <w:ilvl w:val="0"/>
          <w:numId w:val="25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Cosmetic modules are where themes live</w:t>
      </w:r>
    </w:p>
    <w:p w14:paraId="6F6DA73C" w14:textId="77777777" w:rsidR="00F91ADE" w:rsidRPr="00F91ADE" w:rsidRDefault="00F91ADE">
      <w:pPr>
        <w:pStyle w:val="NormalWeb"/>
        <w:rPr>
          <w:rFonts w:ascii="Avenir Next LT Pro Light" w:hAnsi="Avenir Next LT Pro Light"/>
          <w:b/>
          <w:i/>
          <w:color w:val="595959"/>
        </w:rPr>
      </w:pPr>
      <w:r w:rsidRPr="00F91ADE">
        <w:rPr>
          <w:rFonts w:ascii="Segoe UI Emoji" w:hAnsi="Segoe UI Emoji" w:cs="Segoe UI Emoji"/>
          <w:b/>
          <w:i/>
          <w:color w:val="595959"/>
        </w:rPr>
        <w:t>✅</w:t>
      </w:r>
      <w:r w:rsidRPr="00F91ADE">
        <w:rPr>
          <w:rFonts w:ascii="Avenir Next LT Pro Light" w:hAnsi="Avenir Next LT Pro Light"/>
          <w:b/>
          <w:i/>
          <w:color w:val="595959"/>
        </w:rPr>
        <w:t xml:space="preserve"> This is where creativity is encouraged</w:t>
      </w:r>
      <w:r w:rsidRPr="00F91ADE">
        <w:rPr>
          <w:rFonts w:ascii="Avenir Next LT Pro Light" w:hAnsi="Avenir Next LT Pro Light"/>
          <w:b/>
          <w:i/>
          <w:color w:val="595959"/>
        </w:rPr>
        <w:br/>
      </w:r>
      <w:r w:rsidRPr="00F91ADE">
        <w:rPr>
          <w:rFonts w:ascii="Segoe UI Emoji" w:hAnsi="Segoe UI Emoji" w:cs="Segoe UI Emoji"/>
          <w:b/>
          <w:i/>
          <w:color w:val="595959"/>
        </w:rPr>
        <w:t>🚫</w:t>
      </w:r>
      <w:r w:rsidRPr="00F91ADE">
        <w:rPr>
          <w:rFonts w:ascii="Avenir Next LT Pro Light" w:hAnsi="Avenir Next LT Pro Light"/>
          <w:b/>
          <w:i/>
          <w:color w:val="595959"/>
        </w:rPr>
        <w:t xml:space="preserve"> Cosmetic changes must never require rebuilding structure</w:t>
      </w:r>
    </w:p>
    <w:p w14:paraId="5CB59045"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2.4 Functional Add</w:t>
      </w:r>
      <w:r w:rsidRPr="00F91ADE">
        <w:rPr>
          <w:rFonts w:ascii="Avenir Next LT Pro Light" w:eastAsia="Times New Roman" w:hAnsi="Avenir Next LT Pro Light"/>
          <w:b/>
          <w:i/>
          <w:color w:val="595959"/>
          <w:sz w:val="24"/>
        </w:rPr>
        <w:noBreakHyphen/>
        <w:t>On Modules</w:t>
      </w:r>
    </w:p>
    <w:p w14:paraId="3C6CA16D" w14:textId="77777777" w:rsidR="00F91ADE" w:rsidRPr="00F91ADE" w:rsidRDefault="00F91ADE">
      <w:pPr>
        <w:numPr>
          <w:ilvl w:val="0"/>
          <w:numId w:val="258"/>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LED systems</w:t>
      </w:r>
    </w:p>
    <w:p w14:paraId="2E799DD4" w14:textId="77777777" w:rsidR="00F91ADE" w:rsidRPr="00F91ADE" w:rsidRDefault="00F91ADE">
      <w:pPr>
        <w:numPr>
          <w:ilvl w:val="0"/>
          <w:numId w:val="258"/>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Storage inserts</w:t>
      </w:r>
    </w:p>
    <w:p w14:paraId="0AA88F95" w14:textId="77777777" w:rsidR="00F91ADE" w:rsidRPr="00F91ADE" w:rsidRDefault="00F91ADE">
      <w:pPr>
        <w:numPr>
          <w:ilvl w:val="0"/>
          <w:numId w:val="258"/>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Shelving inserts</w:t>
      </w:r>
    </w:p>
    <w:p w14:paraId="7F98F821" w14:textId="77777777" w:rsidR="00F91ADE" w:rsidRPr="00F91ADE" w:rsidRDefault="00F91ADE">
      <w:pPr>
        <w:numPr>
          <w:ilvl w:val="0"/>
          <w:numId w:val="258"/>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Lighting accessories</w:t>
      </w:r>
    </w:p>
    <w:p w14:paraId="2A740240" w14:textId="77777777" w:rsidR="00F91ADE" w:rsidRPr="00F91ADE" w:rsidRDefault="00F91ADE">
      <w:pPr>
        <w:pStyle w:val="NormalWeb"/>
        <w:rPr>
          <w:rFonts w:ascii="Avenir Next LT Pro Light" w:hAnsi="Avenir Next LT Pro Light"/>
          <w:b/>
          <w:i/>
          <w:color w:val="595959"/>
        </w:rPr>
      </w:pPr>
      <w:r w:rsidRPr="00F91ADE">
        <w:rPr>
          <w:rStyle w:val="Strong"/>
          <w:rFonts w:ascii="Avenir Next LT Pro Light" w:hAnsi="Avenir Next LT Pro Light"/>
          <w:i/>
          <w:color w:val="595959"/>
        </w:rPr>
        <w:t>Rules</w:t>
      </w:r>
    </w:p>
    <w:p w14:paraId="3F871942" w14:textId="77777777" w:rsidR="00F91ADE" w:rsidRPr="00F91ADE" w:rsidRDefault="00F91ADE">
      <w:pPr>
        <w:numPr>
          <w:ilvl w:val="0"/>
          <w:numId w:val="259"/>
        </w:numPr>
        <w:spacing w:before="100" w:beforeAutospacing="1" w:after="100" w:afterAutospacing="1" w:line="240" w:lineRule="auto"/>
        <w:rPr>
          <w:rFonts w:ascii="Avenir Next LT Pro Light" w:eastAsia="Times New Roman" w:hAnsi="Avenir Next LT Pro Light"/>
          <w:b/>
          <w:i/>
          <w:color w:val="595959"/>
        </w:rPr>
      </w:pPr>
      <w:proofErr w:type="gramStart"/>
      <w:r w:rsidRPr="00F91ADE">
        <w:rPr>
          <w:rFonts w:ascii="Avenir Next LT Pro Light" w:eastAsia="Times New Roman" w:hAnsi="Avenir Next LT Pro Light"/>
          <w:b/>
          <w:i/>
          <w:color w:val="595959"/>
        </w:rPr>
        <w:t>Add</w:t>
      </w:r>
      <w:r w:rsidRPr="00F91ADE">
        <w:rPr>
          <w:rFonts w:ascii="Avenir Next LT Pro Light" w:eastAsia="Times New Roman" w:hAnsi="Avenir Next LT Pro Light"/>
          <w:b/>
          <w:i/>
          <w:color w:val="595959"/>
        </w:rPr>
        <w:noBreakHyphen/>
        <w:t>ons</w:t>
      </w:r>
      <w:proofErr w:type="gramEnd"/>
      <w:r w:rsidRPr="00F91ADE">
        <w:rPr>
          <w:rFonts w:ascii="Avenir Next LT Pro Light" w:eastAsia="Times New Roman" w:hAnsi="Avenir Next LT Pro Light"/>
          <w:b/>
          <w:i/>
          <w:color w:val="595959"/>
        </w:rPr>
        <w:t xml:space="preserve"> must:</w:t>
      </w:r>
    </w:p>
    <w:p w14:paraId="3CE0C1CF" w14:textId="77777777" w:rsidR="00F91ADE" w:rsidRPr="00F91ADE" w:rsidRDefault="00F91ADE">
      <w:pPr>
        <w:numPr>
          <w:ilvl w:val="1"/>
          <w:numId w:val="259"/>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Attach only to approved interfaces</w:t>
      </w:r>
    </w:p>
    <w:p w14:paraId="1577EAF5" w14:textId="77777777" w:rsidR="00F91ADE" w:rsidRPr="00F91ADE" w:rsidRDefault="00F91ADE">
      <w:pPr>
        <w:numPr>
          <w:ilvl w:val="1"/>
          <w:numId w:val="259"/>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Have clear power and safety limits</w:t>
      </w:r>
    </w:p>
    <w:p w14:paraId="347D7ACB" w14:textId="77777777" w:rsidR="00F91ADE" w:rsidRPr="00F91ADE" w:rsidRDefault="00F91ADE">
      <w:pPr>
        <w:numPr>
          <w:ilvl w:val="0"/>
          <w:numId w:val="259"/>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Add</w:t>
      </w:r>
      <w:r w:rsidRPr="00F91ADE">
        <w:rPr>
          <w:rFonts w:ascii="Avenir Next LT Pro Light" w:eastAsia="Times New Roman" w:hAnsi="Avenir Next LT Pro Light"/>
          <w:b/>
          <w:i/>
          <w:color w:val="595959"/>
        </w:rPr>
        <w:noBreakHyphen/>
        <w:t>ons cannot introduce new structural loads</w:t>
      </w:r>
    </w:p>
    <w:p w14:paraId="4CDC83A7" w14:textId="77777777" w:rsidR="00F91ADE" w:rsidRPr="00F91ADE" w:rsidRDefault="00F91ADE">
      <w:pPr>
        <w:pStyle w:val="NormalWeb"/>
        <w:rPr>
          <w:rFonts w:ascii="Avenir Next LT Pro Light" w:hAnsi="Avenir Next LT Pro Light"/>
          <w:b/>
          <w:i/>
          <w:color w:val="595959"/>
        </w:rPr>
      </w:pPr>
      <w:r w:rsidRPr="00F91ADE">
        <w:rPr>
          <w:rFonts w:ascii="Segoe UI Emoji" w:hAnsi="Segoe UI Emoji" w:cs="Segoe UI Emoji"/>
          <w:b/>
          <w:i/>
          <w:color w:val="595959"/>
        </w:rPr>
        <w:t>✅</w:t>
      </w:r>
      <w:r w:rsidRPr="00F91ADE">
        <w:rPr>
          <w:rFonts w:ascii="Avenir Next LT Pro Light" w:hAnsi="Avenir Next LT Pro Light"/>
          <w:b/>
          <w:i/>
          <w:color w:val="595959"/>
        </w:rPr>
        <w:t xml:space="preserve"> High margin upgrades</w:t>
      </w:r>
      <w:r w:rsidRPr="00F91ADE">
        <w:rPr>
          <w:rFonts w:ascii="Avenir Next LT Pro Light" w:hAnsi="Avenir Next LT Pro Light"/>
          <w:b/>
          <w:i/>
          <w:color w:val="595959"/>
        </w:rPr>
        <w:br/>
      </w:r>
      <w:r w:rsidRPr="00F91ADE">
        <w:rPr>
          <w:rFonts w:ascii="Segoe UI Emoji" w:hAnsi="Segoe UI Emoji" w:cs="Segoe UI Emoji"/>
          <w:b/>
          <w:i/>
          <w:color w:val="595959"/>
        </w:rPr>
        <w:t>🚫</w:t>
      </w:r>
      <w:r w:rsidRPr="00F91ADE">
        <w:rPr>
          <w:rFonts w:ascii="Avenir Next LT Pro Light" w:hAnsi="Avenir Next LT Pro Light"/>
          <w:b/>
          <w:i/>
          <w:color w:val="595959"/>
        </w:rPr>
        <w:t xml:space="preserve"> No </w:t>
      </w:r>
      <w:proofErr w:type="gramStart"/>
      <w:r w:rsidRPr="00F91ADE">
        <w:rPr>
          <w:rFonts w:ascii="Avenir Next LT Pro Light" w:hAnsi="Avenir Next LT Pro Light"/>
          <w:b/>
          <w:i/>
          <w:color w:val="595959"/>
        </w:rPr>
        <w:t>add</w:t>
      </w:r>
      <w:r w:rsidRPr="00F91ADE">
        <w:rPr>
          <w:rFonts w:ascii="Avenir Next LT Pro Light" w:hAnsi="Avenir Next LT Pro Light"/>
          <w:b/>
          <w:i/>
          <w:color w:val="595959"/>
        </w:rPr>
        <w:noBreakHyphen/>
        <w:t>on</w:t>
      </w:r>
      <w:proofErr w:type="gramEnd"/>
      <w:r w:rsidRPr="00F91ADE">
        <w:rPr>
          <w:rFonts w:ascii="Avenir Next LT Pro Light" w:hAnsi="Avenir Next LT Pro Light"/>
          <w:b/>
          <w:i/>
          <w:color w:val="595959"/>
        </w:rPr>
        <w:t xml:space="preserve"> that requires custom wiring or construction in MVP</w:t>
      </w:r>
    </w:p>
    <w:p w14:paraId="42B38991" w14:textId="77777777" w:rsidR="00F91ADE" w:rsidRPr="00F91ADE" w:rsidRDefault="00F91ADE">
      <w:pPr>
        <w:pStyle w:val="Heading2"/>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3. Fixed vs Flexible Dimensions (Critical)</w:t>
      </w:r>
    </w:p>
    <w:p w14:paraId="7CB148BA"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3.1 Fixed Dimensions (Never Change)</w:t>
      </w:r>
    </w:p>
    <w:p w14:paraId="38400B98"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 xml:space="preserve">These are </w:t>
      </w:r>
      <w:r w:rsidRPr="00F91ADE">
        <w:rPr>
          <w:rStyle w:val="Strong"/>
          <w:rFonts w:ascii="Avenir Next LT Pro Light" w:hAnsi="Avenir Next LT Pro Light"/>
          <w:i/>
          <w:color w:val="595959"/>
        </w:rPr>
        <w:t>locked system constants</w:t>
      </w:r>
      <w:r w:rsidRPr="00F91ADE">
        <w:rPr>
          <w:rFonts w:ascii="Avenir Next LT Pro Light" w:hAnsi="Avenir Next LT Pro Light"/>
          <w:b/>
          <w:i/>
          <w:color w:val="595959"/>
        </w:rPr>
        <w:t>:</w:t>
      </w:r>
    </w:p>
    <w:p w14:paraId="0C09A229" w14:textId="77777777" w:rsidR="00F91ADE" w:rsidRPr="00F91ADE" w:rsidRDefault="00F91ADE">
      <w:pPr>
        <w:numPr>
          <w:ilvl w:val="0"/>
          <w:numId w:val="260"/>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Connection point spacing</w:t>
      </w:r>
    </w:p>
    <w:p w14:paraId="689EAD7F" w14:textId="77777777" w:rsidR="00F91ADE" w:rsidRPr="00F91ADE" w:rsidRDefault="00F91ADE">
      <w:pPr>
        <w:numPr>
          <w:ilvl w:val="0"/>
          <w:numId w:val="260"/>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Load</w:t>
      </w:r>
      <w:r w:rsidRPr="00F91ADE">
        <w:rPr>
          <w:rFonts w:ascii="Avenir Next LT Pro Light" w:eastAsia="Times New Roman" w:hAnsi="Avenir Next LT Pro Light"/>
          <w:b/>
          <w:i/>
          <w:color w:val="595959"/>
        </w:rPr>
        <w:noBreakHyphen/>
        <w:t>bearing widths</w:t>
      </w:r>
    </w:p>
    <w:p w14:paraId="2A72E097" w14:textId="77777777" w:rsidR="00F91ADE" w:rsidRPr="00F91ADE" w:rsidRDefault="00F91ADE">
      <w:pPr>
        <w:numPr>
          <w:ilvl w:val="0"/>
          <w:numId w:val="260"/>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Height ranges for beds and platforms</w:t>
      </w:r>
    </w:p>
    <w:p w14:paraId="141ED993" w14:textId="77777777" w:rsidR="00F91ADE" w:rsidRPr="00F91ADE" w:rsidRDefault="00F91ADE">
      <w:pPr>
        <w:numPr>
          <w:ilvl w:val="0"/>
          <w:numId w:val="260"/>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Depths for storage carcasses</w:t>
      </w:r>
    </w:p>
    <w:p w14:paraId="7E8D9246"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 xml:space="preserve">Changing these </w:t>
      </w:r>
      <w:r w:rsidRPr="00F91ADE">
        <w:rPr>
          <w:rStyle w:val="Strong"/>
          <w:rFonts w:ascii="Avenir Next LT Pro Light" w:hAnsi="Avenir Next LT Pro Light"/>
          <w:i/>
          <w:color w:val="595959"/>
        </w:rPr>
        <w:t>breaks the system</w:t>
      </w:r>
      <w:r w:rsidRPr="00F91ADE">
        <w:rPr>
          <w:rFonts w:ascii="Avenir Next LT Pro Light" w:hAnsi="Avenir Next LT Pro Light"/>
          <w:b/>
          <w:i/>
          <w:color w:val="595959"/>
        </w:rPr>
        <w:t>.</w:t>
      </w:r>
    </w:p>
    <w:p w14:paraId="18317846"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lastRenderedPageBreak/>
        <w:t>3.2 Flexible Dimensions (Allowed Within Ranges)</w:t>
      </w:r>
    </w:p>
    <w:p w14:paraId="3CDFDE30" w14:textId="77777777" w:rsidR="00F91ADE" w:rsidRPr="00F91ADE" w:rsidRDefault="00F91ADE">
      <w:pPr>
        <w:numPr>
          <w:ilvl w:val="0"/>
          <w:numId w:val="261"/>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Length extensions</w:t>
      </w:r>
    </w:p>
    <w:p w14:paraId="735B9939" w14:textId="77777777" w:rsidR="00F91ADE" w:rsidRPr="00F91ADE" w:rsidRDefault="00F91ADE">
      <w:pPr>
        <w:numPr>
          <w:ilvl w:val="0"/>
          <w:numId w:val="261"/>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Panel heights (within limits)</w:t>
      </w:r>
    </w:p>
    <w:p w14:paraId="1C120BFB" w14:textId="77777777" w:rsidR="00F91ADE" w:rsidRPr="00F91ADE" w:rsidRDefault="00F91ADE">
      <w:pPr>
        <w:numPr>
          <w:ilvl w:val="0"/>
          <w:numId w:val="261"/>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Decorative thickness</w:t>
      </w:r>
    </w:p>
    <w:p w14:paraId="7B6261CA" w14:textId="77777777" w:rsidR="00F91ADE" w:rsidRPr="00F91ADE" w:rsidRDefault="00F91ADE">
      <w:pPr>
        <w:numPr>
          <w:ilvl w:val="0"/>
          <w:numId w:val="261"/>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Finish depth</w:t>
      </w:r>
    </w:p>
    <w:p w14:paraId="084E78C6" w14:textId="77777777" w:rsidR="00F91ADE" w:rsidRPr="00F91ADE" w:rsidRDefault="00F91ADE">
      <w:pPr>
        <w:pStyle w:val="NormalWeb"/>
        <w:rPr>
          <w:rFonts w:ascii="Avenir Next LT Pro Light" w:hAnsi="Avenir Next LT Pro Light"/>
          <w:b/>
          <w:i/>
          <w:color w:val="595959"/>
        </w:rPr>
      </w:pPr>
      <w:r w:rsidRPr="00F91ADE">
        <w:rPr>
          <w:rFonts w:ascii="Segoe UI Emoji" w:hAnsi="Segoe UI Emoji" w:cs="Segoe UI Emoji"/>
          <w:b/>
          <w:i/>
          <w:color w:val="595959"/>
        </w:rPr>
        <w:t>✅</w:t>
      </w:r>
      <w:r w:rsidRPr="00F91ADE">
        <w:rPr>
          <w:rFonts w:ascii="Avenir Next LT Pro Light" w:hAnsi="Avenir Next LT Pro Light"/>
          <w:b/>
          <w:i/>
          <w:color w:val="595959"/>
        </w:rPr>
        <w:t xml:space="preserve"> Flexibility exists </w:t>
      </w:r>
      <w:r w:rsidRPr="00F91ADE">
        <w:rPr>
          <w:rStyle w:val="Strong"/>
          <w:rFonts w:ascii="Avenir Next LT Pro Light" w:hAnsi="Avenir Next LT Pro Light"/>
          <w:i/>
          <w:color w:val="595959"/>
        </w:rPr>
        <w:t>inside ranges</w:t>
      </w:r>
      <w:r w:rsidRPr="00F91ADE">
        <w:rPr>
          <w:rFonts w:ascii="Avenir Next LT Pro Light" w:hAnsi="Avenir Next LT Pro Light"/>
          <w:b/>
          <w:i/>
          <w:color w:val="595959"/>
        </w:rPr>
        <w:t>, not infinitely</w:t>
      </w:r>
    </w:p>
    <w:p w14:paraId="457BF71B" w14:textId="77777777" w:rsidR="00F91ADE" w:rsidRPr="00F91ADE" w:rsidRDefault="00F91ADE">
      <w:pPr>
        <w:pStyle w:val="Heading2"/>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4. Compatibility Rules (Portal</w:t>
      </w:r>
      <w:r w:rsidRPr="00F91ADE">
        <w:rPr>
          <w:rFonts w:ascii="Avenir Next LT Pro Light" w:eastAsia="Times New Roman" w:hAnsi="Avenir Next LT Pro Light"/>
          <w:b/>
          <w:i/>
          <w:color w:val="595959"/>
          <w:sz w:val="24"/>
        </w:rPr>
        <w:noBreakHyphen/>
        <w:t>Critical)</w:t>
      </w:r>
    </w:p>
    <w:p w14:paraId="3FC3A2F9"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 xml:space="preserve">The portal </w:t>
      </w:r>
      <w:r w:rsidRPr="00F91ADE">
        <w:rPr>
          <w:rStyle w:val="Strong"/>
          <w:rFonts w:ascii="Avenir Next LT Pro Light" w:hAnsi="Avenir Next LT Pro Light"/>
          <w:i/>
          <w:color w:val="595959"/>
        </w:rPr>
        <w:t>does not ask “can this be built?”</w:t>
      </w:r>
      <w:r w:rsidRPr="00F91ADE">
        <w:rPr>
          <w:rFonts w:ascii="Avenir Next LT Pro Light" w:hAnsi="Avenir Next LT Pro Light"/>
          <w:b/>
          <w:i/>
          <w:color w:val="595959"/>
        </w:rPr>
        <w:br/>
        <w:t xml:space="preserve">It only allows </w:t>
      </w:r>
      <w:r w:rsidRPr="00F91ADE">
        <w:rPr>
          <w:rStyle w:val="Strong"/>
          <w:rFonts w:ascii="Avenir Next LT Pro Light" w:hAnsi="Avenir Next LT Pro Light"/>
          <w:i/>
          <w:color w:val="595959"/>
        </w:rPr>
        <w:t>pre</w:t>
      </w:r>
      <w:r w:rsidRPr="00F91ADE">
        <w:rPr>
          <w:rStyle w:val="Strong"/>
          <w:rFonts w:ascii="Avenir Next LT Pro Light" w:hAnsi="Avenir Next LT Pro Light"/>
          <w:i/>
          <w:color w:val="595959"/>
        </w:rPr>
        <w:noBreakHyphen/>
        <w:t>approved combinations</w:t>
      </w:r>
      <w:r w:rsidRPr="00F91ADE">
        <w:rPr>
          <w:rFonts w:ascii="Avenir Next LT Pro Light" w:hAnsi="Avenir Next LT Pro Light"/>
          <w:b/>
          <w:i/>
          <w:color w:val="595959"/>
        </w:rPr>
        <w:t>.</w:t>
      </w:r>
    </w:p>
    <w:p w14:paraId="4F4FEDF8"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4.1 Compatibility Logic</w:t>
      </w:r>
    </w:p>
    <w:p w14:paraId="48690FD2" w14:textId="77777777" w:rsidR="00F91ADE" w:rsidRPr="00F91ADE" w:rsidRDefault="00F91ADE">
      <w:pPr>
        <w:numPr>
          <w:ilvl w:val="0"/>
          <w:numId w:val="26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Every module has:</w:t>
      </w:r>
    </w:p>
    <w:p w14:paraId="0190C522" w14:textId="77777777" w:rsidR="00F91ADE" w:rsidRPr="00F91ADE" w:rsidRDefault="00F91ADE">
      <w:pPr>
        <w:numPr>
          <w:ilvl w:val="1"/>
          <w:numId w:val="26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Compatible parent modules</w:t>
      </w:r>
    </w:p>
    <w:p w14:paraId="29E754A9" w14:textId="77777777" w:rsidR="00F91ADE" w:rsidRPr="00F91ADE" w:rsidRDefault="00F91ADE">
      <w:pPr>
        <w:numPr>
          <w:ilvl w:val="1"/>
          <w:numId w:val="26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Incompatible exclusions</w:t>
      </w:r>
    </w:p>
    <w:p w14:paraId="2AA7B0C9" w14:textId="77777777" w:rsidR="00F91ADE" w:rsidRPr="00F91ADE" w:rsidRDefault="00F91ADE">
      <w:pPr>
        <w:numPr>
          <w:ilvl w:val="0"/>
          <w:numId w:val="26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 xml:space="preserve">The portal </w:t>
      </w:r>
      <w:r w:rsidRPr="00F91ADE">
        <w:rPr>
          <w:rStyle w:val="Strong"/>
          <w:rFonts w:ascii="Avenir Next LT Pro Light" w:eastAsia="Times New Roman" w:hAnsi="Avenir Next LT Pro Light"/>
          <w:i/>
          <w:color w:val="595959"/>
        </w:rPr>
        <w:t>must prevent invalid combinations automatically</w:t>
      </w:r>
    </w:p>
    <w:p w14:paraId="7E35E8BE" w14:textId="77777777" w:rsidR="00F91ADE" w:rsidRPr="00F91ADE" w:rsidRDefault="00F91ADE">
      <w:pPr>
        <w:pStyle w:val="NormalWeb"/>
        <w:rPr>
          <w:rFonts w:ascii="Avenir Next LT Pro Light" w:hAnsi="Avenir Next LT Pro Light"/>
          <w:b/>
          <w:i/>
          <w:color w:val="595959"/>
        </w:rPr>
      </w:pPr>
      <w:r w:rsidRPr="00F91ADE">
        <w:rPr>
          <w:rFonts w:ascii="Segoe UI Emoji" w:hAnsi="Segoe UI Emoji" w:cs="Segoe UI Emoji"/>
          <w:b/>
          <w:i/>
          <w:color w:val="595959"/>
        </w:rPr>
        <w:t>🚫</w:t>
      </w:r>
      <w:r w:rsidRPr="00F91ADE">
        <w:rPr>
          <w:rFonts w:ascii="Avenir Next LT Pro Light" w:hAnsi="Avenir Next LT Pro Light"/>
          <w:b/>
          <w:i/>
          <w:color w:val="595959"/>
        </w:rPr>
        <w:t xml:space="preserve"> No warning messages</w:t>
      </w:r>
      <w:r w:rsidRPr="00F91ADE">
        <w:rPr>
          <w:rFonts w:ascii="Avenir Next LT Pro Light" w:hAnsi="Avenir Next LT Pro Light"/>
          <w:b/>
          <w:i/>
          <w:color w:val="595959"/>
        </w:rPr>
        <w:br/>
      </w:r>
      <w:r w:rsidRPr="00F91ADE">
        <w:rPr>
          <w:rFonts w:ascii="Segoe UI Emoji" w:hAnsi="Segoe UI Emoji" w:cs="Segoe UI Emoji"/>
          <w:b/>
          <w:i/>
          <w:color w:val="595959"/>
        </w:rPr>
        <w:t>✅</w:t>
      </w:r>
      <w:r w:rsidRPr="00F91ADE">
        <w:rPr>
          <w:rFonts w:ascii="Avenir Next LT Pro Light" w:hAnsi="Avenir Next LT Pro Light"/>
          <w:b/>
          <w:i/>
          <w:color w:val="595959"/>
        </w:rPr>
        <w:t xml:space="preserve"> Invalid options simply never appear</w:t>
      </w:r>
    </w:p>
    <w:p w14:paraId="752EC1C9"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4.2 No Free</w:t>
      </w:r>
      <w:r w:rsidRPr="00F91ADE">
        <w:rPr>
          <w:rFonts w:ascii="Avenir Next LT Pro Light" w:eastAsia="Times New Roman" w:hAnsi="Avenir Next LT Pro Light"/>
          <w:b/>
          <w:i/>
          <w:color w:val="595959"/>
          <w:sz w:val="24"/>
        </w:rPr>
        <w:noBreakHyphen/>
        <w:t>Form Design in MVP</w:t>
      </w:r>
    </w:p>
    <w:p w14:paraId="1DCD2EE3" w14:textId="77777777" w:rsidR="00F91ADE" w:rsidRPr="00F91ADE" w:rsidRDefault="00F91ADE">
      <w:pPr>
        <w:numPr>
          <w:ilvl w:val="0"/>
          <w:numId w:val="26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No arbitrary placement</w:t>
      </w:r>
    </w:p>
    <w:p w14:paraId="638C7F79" w14:textId="77777777" w:rsidR="00F91ADE" w:rsidRPr="00F91ADE" w:rsidRDefault="00F91ADE">
      <w:pPr>
        <w:numPr>
          <w:ilvl w:val="0"/>
          <w:numId w:val="26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No custom dimensions</w:t>
      </w:r>
    </w:p>
    <w:p w14:paraId="200329F6" w14:textId="77777777" w:rsidR="00F91ADE" w:rsidRPr="00F91ADE" w:rsidRDefault="00F91ADE">
      <w:pPr>
        <w:numPr>
          <w:ilvl w:val="0"/>
          <w:numId w:val="26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No user</w:t>
      </w:r>
      <w:r w:rsidRPr="00F91ADE">
        <w:rPr>
          <w:rFonts w:ascii="Avenir Next LT Pro Light" w:eastAsia="Times New Roman" w:hAnsi="Avenir Next LT Pro Light"/>
          <w:b/>
          <w:i/>
          <w:color w:val="595959"/>
        </w:rPr>
        <w:noBreakHyphen/>
        <w:t>defined geometry</w:t>
      </w:r>
    </w:p>
    <w:p w14:paraId="346D9683" w14:textId="77777777" w:rsidR="00F91ADE" w:rsidRPr="00F91ADE" w:rsidRDefault="00F91ADE">
      <w:pPr>
        <w:pStyle w:val="NormalWeb"/>
        <w:rPr>
          <w:rFonts w:ascii="Avenir Next LT Pro Light" w:hAnsi="Avenir Next LT Pro Light"/>
          <w:b/>
          <w:i/>
          <w:color w:val="595959"/>
        </w:rPr>
      </w:pPr>
      <w:r w:rsidRPr="00F91ADE">
        <w:rPr>
          <w:rFonts w:ascii="Segoe UI Emoji" w:hAnsi="Segoe UI Emoji" w:cs="Segoe UI Emoji"/>
          <w:b/>
          <w:i/>
          <w:color w:val="595959"/>
        </w:rPr>
        <w:t>✅</w:t>
      </w:r>
      <w:r w:rsidRPr="00F91ADE">
        <w:rPr>
          <w:rFonts w:ascii="Avenir Next LT Pro Light" w:hAnsi="Avenir Next LT Pro Light"/>
          <w:b/>
          <w:i/>
          <w:color w:val="595959"/>
        </w:rPr>
        <w:t xml:space="preserve"> Templates first</w:t>
      </w:r>
      <w:r w:rsidRPr="00F91ADE">
        <w:rPr>
          <w:rFonts w:ascii="Avenir Next LT Pro Light" w:hAnsi="Avenir Next LT Pro Light"/>
          <w:b/>
          <w:i/>
          <w:color w:val="595959"/>
        </w:rPr>
        <w:br/>
      </w:r>
      <w:r w:rsidRPr="00F91ADE">
        <w:rPr>
          <w:rFonts w:ascii="Segoe UI Emoji" w:hAnsi="Segoe UI Emoji" w:cs="Segoe UI Emoji"/>
          <w:b/>
          <w:i/>
          <w:color w:val="595959"/>
        </w:rPr>
        <w:t>✅</w:t>
      </w:r>
      <w:r w:rsidRPr="00F91ADE">
        <w:rPr>
          <w:rFonts w:ascii="Avenir Next LT Pro Light" w:hAnsi="Avenir Next LT Pro Light"/>
          <w:b/>
          <w:i/>
          <w:color w:val="595959"/>
        </w:rPr>
        <w:t xml:space="preserve"> Rules before AI</w:t>
      </w:r>
    </w:p>
    <w:p w14:paraId="6B33F8C1" w14:textId="77777777" w:rsidR="00F91ADE" w:rsidRPr="00F91ADE" w:rsidRDefault="00F91ADE">
      <w:pPr>
        <w:pStyle w:val="Heading2"/>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5. Product Scope Boundaries (The NO List)</w:t>
      </w:r>
    </w:p>
    <w:p w14:paraId="43DAE3CC" w14:textId="77777777" w:rsidR="00F91ADE" w:rsidRPr="00F91ADE" w:rsidRDefault="00F91ADE">
      <w:pPr>
        <w:pStyle w:val="NormalWeb"/>
        <w:rPr>
          <w:rFonts w:ascii="Avenir Next LT Pro Light" w:hAnsi="Avenir Next LT Pro Light"/>
          <w:b/>
          <w:i/>
          <w:color w:val="595959"/>
        </w:rPr>
      </w:pPr>
      <w:r w:rsidRPr="00F91ADE">
        <w:rPr>
          <w:rStyle w:val="Strong"/>
          <w:rFonts w:ascii="Avenir Next LT Pro Light" w:hAnsi="Avenir Next LT Pro Light"/>
          <w:i/>
          <w:color w:val="595959"/>
        </w:rPr>
        <w:t>Explicitly excluded in Year 1:</w:t>
      </w:r>
    </w:p>
    <w:p w14:paraId="3F61E14D" w14:textId="77777777" w:rsidR="00F91ADE" w:rsidRPr="00F91ADE" w:rsidRDefault="00F91ADE">
      <w:pPr>
        <w:numPr>
          <w:ilvl w:val="0"/>
          <w:numId w:val="26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One</w:t>
      </w:r>
      <w:r w:rsidRPr="00F91ADE">
        <w:rPr>
          <w:rFonts w:ascii="Avenir Next LT Pro Light" w:eastAsia="Times New Roman" w:hAnsi="Avenir Next LT Pro Light"/>
          <w:b/>
          <w:i/>
          <w:color w:val="595959"/>
        </w:rPr>
        <w:noBreakHyphen/>
        <w:t>off custom furniture</w:t>
      </w:r>
    </w:p>
    <w:p w14:paraId="290D18CC" w14:textId="77777777" w:rsidR="00F91ADE" w:rsidRPr="00F91ADE" w:rsidRDefault="00F91ADE">
      <w:pPr>
        <w:numPr>
          <w:ilvl w:val="0"/>
          <w:numId w:val="26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Structural remodeling</w:t>
      </w:r>
    </w:p>
    <w:p w14:paraId="767D0B12" w14:textId="77777777" w:rsidR="00F91ADE" w:rsidRPr="00F91ADE" w:rsidRDefault="00F91ADE">
      <w:pPr>
        <w:numPr>
          <w:ilvl w:val="0"/>
          <w:numId w:val="26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Built</w:t>
      </w:r>
      <w:r w:rsidRPr="00F91ADE">
        <w:rPr>
          <w:rFonts w:ascii="Avenir Next LT Pro Light" w:eastAsia="Times New Roman" w:hAnsi="Avenir Next LT Pro Light"/>
          <w:b/>
          <w:i/>
          <w:color w:val="595959"/>
        </w:rPr>
        <w:noBreakHyphen/>
        <w:t>in or load</w:t>
      </w:r>
      <w:r w:rsidRPr="00F91ADE">
        <w:rPr>
          <w:rFonts w:ascii="Avenir Next LT Pro Light" w:eastAsia="Times New Roman" w:hAnsi="Avenir Next LT Pro Light"/>
          <w:b/>
          <w:i/>
          <w:color w:val="595959"/>
        </w:rPr>
        <w:noBreakHyphen/>
        <w:t>bearing wall alterations</w:t>
      </w:r>
    </w:p>
    <w:p w14:paraId="361E9DE3" w14:textId="77777777" w:rsidR="00F91ADE" w:rsidRPr="00F91ADE" w:rsidRDefault="00F91ADE">
      <w:pPr>
        <w:numPr>
          <w:ilvl w:val="0"/>
          <w:numId w:val="26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Electrical, plumbing, or permit</w:t>
      </w:r>
      <w:r w:rsidRPr="00F91ADE">
        <w:rPr>
          <w:rFonts w:ascii="Avenir Next LT Pro Light" w:eastAsia="Times New Roman" w:hAnsi="Avenir Next LT Pro Light"/>
          <w:b/>
          <w:i/>
          <w:color w:val="595959"/>
        </w:rPr>
        <w:noBreakHyphen/>
        <w:t>required work</w:t>
      </w:r>
    </w:p>
    <w:p w14:paraId="4F9BDA1E" w14:textId="77777777" w:rsidR="00F91ADE" w:rsidRPr="00F91ADE" w:rsidRDefault="00F91ADE">
      <w:pPr>
        <w:numPr>
          <w:ilvl w:val="0"/>
          <w:numId w:val="26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Infinite customization sliders</w:t>
      </w:r>
    </w:p>
    <w:p w14:paraId="290B83C5" w14:textId="77777777" w:rsidR="00F91ADE" w:rsidRPr="00F91ADE" w:rsidRDefault="00F91ADE">
      <w:pPr>
        <w:numPr>
          <w:ilvl w:val="0"/>
          <w:numId w:val="264"/>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User</w:t>
      </w:r>
      <w:r w:rsidRPr="00F91ADE">
        <w:rPr>
          <w:rFonts w:ascii="Avenir Next LT Pro Light" w:eastAsia="Times New Roman" w:hAnsi="Avenir Next LT Pro Light"/>
          <w:b/>
          <w:i/>
          <w:color w:val="595959"/>
        </w:rPr>
        <w:noBreakHyphen/>
        <w:t>generated geometry</w:t>
      </w:r>
    </w:p>
    <w:p w14:paraId="39CAF25C"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lastRenderedPageBreak/>
        <w:t xml:space="preserve">This is </w:t>
      </w:r>
      <w:r w:rsidRPr="00F91ADE">
        <w:rPr>
          <w:rStyle w:val="Strong"/>
          <w:rFonts w:ascii="Avenir Next LT Pro Light" w:hAnsi="Avenir Next LT Pro Light"/>
          <w:i/>
          <w:color w:val="595959"/>
        </w:rPr>
        <w:t>non</w:t>
      </w:r>
      <w:r w:rsidRPr="00F91ADE">
        <w:rPr>
          <w:rStyle w:val="Strong"/>
          <w:rFonts w:ascii="Avenir Next LT Pro Light" w:hAnsi="Avenir Next LT Pro Light"/>
          <w:i/>
          <w:color w:val="595959"/>
        </w:rPr>
        <w:noBreakHyphen/>
        <w:t>negotiable</w:t>
      </w:r>
      <w:r w:rsidRPr="00F91ADE">
        <w:rPr>
          <w:rFonts w:ascii="Avenir Next LT Pro Light" w:hAnsi="Avenir Next LT Pro Light"/>
          <w:b/>
          <w:i/>
          <w:color w:val="595959"/>
        </w:rPr>
        <w:t>.</w:t>
      </w:r>
    </w:p>
    <w:p w14:paraId="39C08C70" w14:textId="77777777" w:rsidR="00F91ADE" w:rsidRPr="00F91ADE" w:rsidRDefault="00F91ADE">
      <w:pPr>
        <w:pStyle w:val="Heading2"/>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6. Manufacturing Alignment Rules</w:t>
      </w:r>
    </w:p>
    <w:p w14:paraId="2AD87670"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6.1 Order</w:t>
      </w:r>
      <w:r w:rsidRPr="00F91ADE">
        <w:rPr>
          <w:rFonts w:ascii="Avenir Next LT Pro Light" w:eastAsia="Times New Roman" w:hAnsi="Avenir Next LT Pro Light"/>
          <w:b/>
          <w:i/>
          <w:color w:val="595959"/>
          <w:sz w:val="24"/>
        </w:rPr>
        <w:noBreakHyphen/>
        <w:t>Based Production Only</w:t>
      </w:r>
    </w:p>
    <w:p w14:paraId="4D4460AE" w14:textId="77777777" w:rsidR="00F91ADE" w:rsidRPr="00F91ADE" w:rsidRDefault="00F91ADE">
      <w:pPr>
        <w:numPr>
          <w:ilvl w:val="0"/>
          <w:numId w:val="26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No speculative inventory</w:t>
      </w:r>
    </w:p>
    <w:p w14:paraId="533DE3AD" w14:textId="77777777" w:rsidR="00F91ADE" w:rsidRPr="00F91ADE" w:rsidRDefault="00F91ADE">
      <w:pPr>
        <w:numPr>
          <w:ilvl w:val="0"/>
          <w:numId w:val="26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No build without:</w:t>
      </w:r>
    </w:p>
    <w:p w14:paraId="08545658" w14:textId="77777777" w:rsidR="00F91ADE" w:rsidRPr="00F91ADE" w:rsidRDefault="00F91ADE">
      <w:pPr>
        <w:numPr>
          <w:ilvl w:val="1"/>
          <w:numId w:val="26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Design approval</w:t>
      </w:r>
    </w:p>
    <w:p w14:paraId="26811010" w14:textId="77777777" w:rsidR="00F91ADE" w:rsidRPr="00F91ADE" w:rsidRDefault="00F91ADE">
      <w:pPr>
        <w:numPr>
          <w:ilvl w:val="1"/>
          <w:numId w:val="26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Final price lock</w:t>
      </w:r>
    </w:p>
    <w:p w14:paraId="40520217" w14:textId="77777777" w:rsidR="00F91ADE" w:rsidRPr="00F91ADE" w:rsidRDefault="00F91ADE">
      <w:pPr>
        <w:numPr>
          <w:ilvl w:val="1"/>
          <w:numId w:val="265"/>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Non</w:t>
      </w:r>
      <w:r w:rsidRPr="00F91ADE">
        <w:rPr>
          <w:rFonts w:ascii="Avenir Next LT Pro Light" w:eastAsia="Times New Roman" w:hAnsi="Avenir Next LT Pro Light"/>
          <w:b/>
          <w:i/>
          <w:color w:val="595959"/>
        </w:rPr>
        <w:noBreakHyphen/>
        <w:t>refundable deposit</w:t>
      </w:r>
    </w:p>
    <w:p w14:paraId="252702C0"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6.2 Reuse Mandate</w:t>
      </w:r>
    </w:p>
    <w:p w14:paraId="64A143C8"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Every module must be:</w:t>
      </w:r>
    </w:p>
    <w:p w14:paraId="19B24D2A" w14:textId="77777777" w:rsidR="00F91ADE" w:rsidRPr="00F91ADE" w:rsidRDefault="00F91ADE">
      <w:pPr>
        <w:numPr>
          <w:ilvl w:val="0"/>
          <w:numId w:val="26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Reusable across:</w:t>
      </w:r>
    </w:p>
    <w:p w14:paraId="6847013F" w14:textId="77777777" w:rsidR="00F91ADE" w:rsidRPr="00F91ADE" w:rsidRDefault="00F91ADE">
      <w:pPr>
        <w:numPr>
          <w:ilvl w:val="1"/>
          <w:numId w:val="26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Sales</w:t>
      </w:r>
    </w:p>
    <w:p w14:paraId="0707C88C" w14:textId="77777777" w:rsidR="00F91ADE" w:rsidRPr="00F91ADE" w:rsidRDefault="00F91ADE">
      <w:pPr>
        <w:numPr>
          <w:ilvl w:val="1"/>
          <w:numId w:val="26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Exhibits</w:t>
      </w:r>
    </w:p>
    <w:p w14:paraId="50A56399" w14:textId="77777777" w:rsidR="00F91ADE" w:rsidRPr="00F91ADE" w:rsidRDefault="00F91ADE">
      <w:pPr>
        <w:numPr>
          <w:ilvl w:val="1"/>
          <w:numId w:val="26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Rentals</w:t>
      </w:r>
    </w:p>
    <w:p w14:paraId="73EABC05" w14:textId="77777777" w:rsidR="00F91ADE" w:rsidRPr="00F91ADE" w:rsidRDefault="00F91ADE">
      <w:pPr>
        <w:numPr>
          <w:ilvl w:val="1"/>
          <w:numId w:val="266"/>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Refurbished resale</w:t>
      </w:r>
    </w:p>
    <w:p w14:paraId="0F3C0B0C"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 xml:space="preserve">If a module </w:t>
      </w:r>
      <w:r w:rsidRPr="00F91ADE">
        <w:rPr>
          <w:rStyle w:val="Strong"/>
          <w:rFonts w:ascii="Avenir Next LT Pro Light" w:hAnsi="Avenir Next LT Pro Light"/>
          <w:i/>
          <w:color w:val="595959"/>
        </w:rPr>
        <w:t>cannot be reused</w:t>
      </w:r>
      <w:r w:rsidRPr="00F91ADE">
        <w:rPr>
          <w:rFonts w:ascii="Avenir Next LT Pro Light" w:hAnsi="Avenir Next LT Pro Light"/>
          <w:b/>
          <w:i/>
          <w:color w:val="595959"/>
        </w:rPr>
        <w:t>, it does not qualify.</w:t>
      </w:r>
    </w:p>
    <w:p w14:paraId="0D808F53" w14:textId="77777777" w:rsidR="00F91ADE" w:rsidRPr="00F91ADE" w:rsidRDefault="00F91ADE">
      <w:pPr>
        <w:pStyle w:val="Heading2"/>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7. Pricing Guardrails</w:t>
      </w:r>
    </w:p>
    <w:p w14:paraId="18070CF7"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7.1 Pricing Is Modular, Not Custom</w:t>
      </w:r>
    </w:p>
    <w:p w14:paraId="618920D7" w14:textId="77777777" w:rsidR="00F91ADE" w:rsidRPr="00F91ADE" w:rsidRDefault="00F91ADE">
      <w:pPr>
        <w:numPr>
          <w:ilvl w:val="0"/>
          <w:numId w:val="26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Base structure price</w:t>
      </w:r>
    </w:p>
    <w:p w14:paraId="64BDD263" w14:textId="77777777" w:rsidR="00F91ADE" w:rsidRPr="00F91ADE" w:rsidRDefault="00F91ADE">
      <w:pPr>
        <w:numPr>
          <w:ilvl w:val="0"/>
          <w:numId w:val="26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Interface price</w:t>
      </w:r>
    </w:p>
    <w:p w14:paraId="613D0A96" w14:textId="77777777" w:rsidR="00F91ADE" w:rsidRPr="00F91ADE" w:rsidRDefault="00F91ADE">
      <w:pPr>
        <w:numPr>
          <w:ilvl w:val="0"/>
          <w:numId w:val="26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Cosmetic price</w:t>
      </w:r>
    </w:p>
    <w:p w14:paraId="7DCC0889" w14:textId="77777777" w:rsidR="00F91ADE" w:rsidRPr="00F91ADE" w:rsidRDefault="00F91ADE">
      <w:pPr>
        <w:numPr>
          <w:ilvl w:val="0"/>
          <w:numId w:val="267"/>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Add</w:t>
      </w:r>
      <w:r w:rsidRPr="00F91ADE">
        <w:rPr>
          <w:rFonts w:ascii="Avenir Next LT Pro Light" w:eastAsia="Times New Roman" w:hAnsi="Avenir Next LT Pro Light"/>
          <w:b/>
          <w:i/>
          <w:color w:val="595959"/>
        </w:rPr>
        <w:noBreakHyphen/>
        <w:t>on price</w:t>
      </w:r>
    </w:p>
    <w:p w14:paraId="17706D21" w14:textId="77777777" w:rsidR="00F91ADE" w:rsidRPr="00F91ADE" w:rsidRDefault="00F91ADE">
      <w:pPr>
        <w:pStyle w:val="NormalWeb"/>
        <w:rPr>
          <w:rFonts w:ascii="Avenir Next LT Pro Light" w:hAnsi="Avenir Next LT Pro Light"/>
          <w:b/>
          <w:i/>
          <w:color w:val="595959"/>
        </w:rPr>
      </w:pPr>
      <w:r w:rsidRPr="00F91ADE">
        <w:rPr>
          <w:rFonts w:ascii="Segoe UI Emoji" w:hAnsi="Segoe UI Emoji" w:cs="Segoe UI Emoji"/>
          <w:b/>
          <w:i/>
          <w:color w:val="595959"/>
        </w:rPr>
        <w:t>✅</w:t>
      </w:r>
      <w:r w:rsidRPr="00F91ADE">
        <w:rPr>
          <w:rFonts w:ascii="Avenir Next LT Pro Light" w:hAnsi="Avenir Next LT Pro Light"/>
          <w:b/>
          <w:i/>
          <w:color w:val="595959"/>
        </w:rPr>
        <w:t xml:space="preserve"> Transparent</w:t>
      </w:r>
      <w:r w:rsidRPr="00F91ADE">
        <w:rPr>
          <w:rFonts w:ascii="Avenir Next LT Pro Light" w:hAnsi="Avenir Next LT Pro Light"/>
          <w:b/>
          <w:i/>
          <w:color w:val="595959"/>
        </w:rPr>
        <w:br/>
      </w:r>
      <w:r w:rsidRPr="00F91ADE">
        <w:rPr>
          <w:rFonts w:ascii="Segoe UI Emoji" w:hAnsi="Segoe UI Emoji" w:cs="Segoe UI Emoji"/>
          <w:b/>
          <w:i/>
          <w:color w:val="595959"/>
        </w:rPr>
        <w:t>✅</w:t>
      </w:r>
      <w:r w:rsidRPr="00F91ADE">
        <w:rPr>
          <w:rFonts w:ascii="Avenir Next LT Pro Light" w:hAnsi="Avenir Next LT Pro Light"/>
          <w:b/>
          <w:i/>
          <w:color w:val="595959"/>
        </w:rPr>
        <w:t xml:space="preserve"> Predictable</w:t>
      </w:r>
      <w:r w:rsidRPr="00F91ADE">
        <w:rPr>
          <w:rFonts w:ascii="Avenir Next LT Pro Light" w:hAnsi="Avenir Next LT Pro Light"/>
          <w:b/>
          <w:i/>
          <w:color w:val="595959"/>
        </w:rPr>
        <w:br/>
      </w:r>
      <w:r w:rsidRPr="00F91ADE">
        <w:rPr>
          <w:rFonts w:ascii="Segoe UI Emoji" w:hAnsi="Segoe UI Emoji" w:cs="Segoe UI Emoji"/>
          <w:b/>
          <w:i/>
          <w:color w:val="595959"/>
        </w:rPr>
        <w:t>🚫</w:t>
      </w:r>
      <w:r w:rsidRPr="00F91ADE">
        <w:rPr>
          <w:rFonts w:ascii="Avenir Next LT Pro Light" w:hAnsi="Avenir Next LT Pro Light"/>
          <w:b/>
          <w:i/>
          <w:color w:val="595959"/>
        </w:rPr>
        <w:t xml:space="preserve"> No “custom quotes” in MVP</w:t>
      </w:r>
    </w:p>
    <w:p w14:paraId="4F173A1E"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7.2 Deposit Enforcement</w:t>
      </w:r>
    </w:p>
    <w:p w14:paraId="491D7467" w14:textId="77777777" w:rsidR="00F91ADE" w:rsidRPr="00F91ADE" w:rsidRDefault="00F91ADE">
      <w:pPr>
        <w:numPr>
          <w:ilvl w:val="0"/>
          <w:numId w:val="268"/>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30–50% non</w:t>
      </w:r>
      <w:r w:rsidRPr="00F91ADE">
        <w:rPr>
          <w:rFonts w:ascii="Avenir Next LT Pro Light" w:eastAsia="Times New Roman" w:hAnsi="Avenir Next LT Pro Light"/>
          <w:b/>
          <w:i/>
          <w:color w:val="595959"/>
        </w:rPr>
        <w:noBreakHyphen/>
        <w:t>refundable deposit</w:t>
      </w:r>
    </w:p>
    <w:p w14:paraId="0A0775A7" w14:textId="77777777" w:rsidR="00F91ADE" w:rsidRPr="00F91ADE" w:rsidRDefault="00F91ADE">
      <w:pPr>
        <w:numPr>
          <w:ilvl w:val="0"/>
          <w:numId w:val="268"/>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 xml:space="preserve">Deposit is triggered </w:t>
      </w:r>
      <w:r w:rsidRPr="00F91ADE">
        <w:rPr>
          <w:rStyle w:val="Strong"/>
          <w:rFonts w:ascii="Avenir Next LT Pro Light" w:eastAsia="Times New Roman" w:hAnsi="Avenir Next LT Pro Light"/>
          <w:i/>
          <w:color w:val="595959"/>
        </w:rPr>
        <w:t>by design approval</w:t>
      </w:r>
    </w:p>
    <w:p w14:paraId="5B39402A" w14:textId="77777777" w:rsidR="00F91ADE" w:rsidRPr="00F91ADE" w:rsidRDefault="00F91ADE">
      <w:pPr>
        <w:numPr>
          <w:ilvl w:val="0"/>
          <w:numId w:val="268"/>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No exceptions</w:t>
      </w:r>
    </w:p>
    <w:p w14:paraId="3E5F6373"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This protects:</w:t>
      </w:r>
    </w:p>
    <w:p w14:paraId="6C770499" w14:textId="77777777" w:rsidR="00F91ADE" w:rsidRPr="00F91ADE" w:rsidRDefault="00F91ADE">
      <w:pPr>
        <w:numPr>
          <w:ilvl w:val="0"/>
          <w:numId w:val="269"/>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lastRenderedPageBreak/>
        <w:t>Cash flow</w:t>
      </w:r>
    </w:p>
    <w:p w14:paraId="2CF848E9" w14:textId="77777777" w:rsidR="00F91ADE" w:rsidRPr="00F91ADE" w:rsidRDefault="00F91ADE">
      <w:pPr>
        <w:numPr>
          <w:ilvl w:val="0"/>
          <w:numId w:val="269"/>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Manufacturing schedules</w:t>
      </w:r>
    </w:p>
    <w:p w14:paraId="4C11D8B4" w14:textId="77777777" w:rsidR="00F91ADE" w:rsidRPr="00F91ADE" w:rsidRDefault="00F91ADE">
      <w:pPr>
        <w:numPr>
          <w:ilvl w:val="0"/>
          <w:numId w:val="269"/>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Risk exposure</w:t>
      </w:r>
    </w:p>
    <w:p w14:paraId="63B344DC" w14:textId="77777777" w:rsidR="00F91ADE" w:rsidRPr="00F91ADE" w:rsidRDefault="00F91ADE">
      <w:pPr>
        <w:pStyle w:val="Heading2"/>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8. Authority &amp; Governance</w:t>
      </w:r>
    </w:p>
    <w:p w14:paraId="6F659318"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8.1 Final Decision Authority</w:t>
      </w:r>
    </w:p>
    <w:p w14:paraId="26C9047E" w14:textId="77777777" w:rsidR="00F91ADE" w:rsidRPr="00F91ADE" w:rsidRDefault="00F91ADE">
      <w:pPr>
        <w:numPr>
          <w:ilvl w:val="0"/>
          <w:numId w:val="270"/>
        </w:numPr>
        <w:spacing w:before="100" w:beforeAutospacing="1" w:after="100" w:afterAutospacing="1" w:line="240" w:lineRule="auto"/>
        <w:rPr>
          <w:rFonts w:ascii="Avenir Next LT Pro Light" w:eastAsia="Times New Roman" w:hAnsi="Avenir Next LT Pro Light"/>
          <w:b/>
          <w:i/>
          <w:color w:val="595959"/>
        </w:rPr>
      </w:pPr>
      <w:r w:rsidRPr="00F91ADE">
        <w:rPr>
          <w:rStyle w:val="Strong"/>
          <w:rFonts w:ascii="Avenir Next LT Pro Light" w:eastAsia="Times New Roman" w:hAnsi="Avenir Next LT Pro Light"/>
          <w:i/>
          <w:color w:val="595959"/>
        </w:rPr>
        <w:t>Founder is final authority</w:t>
      </w:r>
      <w:r w:rsidRPr="00F91ADE">
        <w:rPr>
          <w:rFonts w:ascii="Avenir Next LT Pro Light" w:eastAsia="Times New Roman" w:hAnsi="Avenir Next LT Pro Light"/>
          <w:b/>
          <w:i/>
          <w:color w:val="595959"/>
        </w:rPr>
        <w:t xml:space="preserve"> on:</w:t>
      </w:r>
    </w:p>
    <w:p w14:paraId="08BE2A85" w14:textId="77777777" w:rsidR="00F91ADE" w:rsidRPr="00F91ADE" w:rsidRDefault="00F91ADE">
      <w:pPr>
        <w:numPr>
          <w:ilvl w:val="1"/>
          <w:numId w:val="270"/>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Module approval</w:t>
      </w:r>
    </w:p>
    <w:p w14:paraId="0271F481" w14:textId="77777777" w:rsidR="00F91ADE" w:rsidRPr="00F91ADE" w:rsidRDefault="00F91ADE">
      <w:pPr>
        <w:numPr>
          <w:ilvl w:val="1"/>
          <w:numId w:val="270"/>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Rule changes</w:t>
      </w:r>
    </w:p>
    <w:p w14:paraId="68BDB793" w14:textId="77777777" w:rsidR="00F91ADE" w:rsidRPr="00F91ADE" w:rsidRDefault="00F91ADE">
      <w:pPr>
        <w:numPr>
          <w:ilvl w:val="1"/>
          <w:numId w:val="270"/>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Portal scope</w:t>
      </w:r>
    </w:p>
    <w:p w14:paraId="513883E1" w14:textId="77777777" w:rsidR="00F91ADE" w:rsidRPr="00F91ADE" w:rsidRDefault="00F91ADE">
      <w:pPr>
        <w:numPr>
          <w:ilvl w:val="0"/>
          <w:numId w:val="270"/>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 xml:space="preserve">Designers, developers, and partners </w:t>
      </w:r>
      <w:r w:rsidRPr="00F91ADE">
        <w:rPr>
          <w:rStyle w:val="Strong"/>
          <w:rFonts w:ascii="Avenir Next LT Pro Light" w:eastAsia="Times New Roman" w:hAnsi="Avenir Next LT Pro Light"/>
          <w:i/>
          <w:color w:val="595959"/>
        </w:rPr>
        <w:t>do not decide scope</w:t>
      </w:r>
    </w:p>
    <w:p w14:paraId="00283ACA" w14:textId="77777777" w:rsidR="00F91ADE" w:rsidRPr="00F91ADE" w:rsidRDefault="00F91ADE">
      <w:pPr>
        <w:pStyle w:val="Heading3"/>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8.2 Rule Change Policy</w:t>
      </w:r>
    </w:p>
    <w:p w14:paraId="22640803"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Rules may only change if:</w:t>
      </w:r>
    </w:p>
    <w:p w14:paraId="72943082" w14:textId="77777777" w:rsidR="00F91ADE" w:rsidRPr="00F91ADE" w:rsidRDefault="00F91ADE">
      <w:pPr>
        <w:numPr>
          <w:ilvl w:val="0"/>
          <w:numId w:val="271"/>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A rule blocks revenue</w:t>
      </w:r>
    </w:p>
    <w:p w14:paraId="3A15D626" w14:textId="77777777" w:rsidR="00F91ADE" w:rsidRPr="00F91ADE" w:rsidRDefault="00F91ADE">
      <w:pPr>
        <w:numPr>
          <w:ilvl w:val="0"/>
          <w:numId w:val="271"/>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A rule blocks manufacturability</w:t>
      </w:r>
    </w:p>
    <w:p w14:paraId="72C5516F" w14:textId="77777777" w:rsidR="00F91ADE" w:rsidRPr="00F91ADE" w:rsidRDefault="00F91ADE">
      <w:pPr>
        <w:numPr>
          <w:ilvl w:val="0"/>
          <w:numId w:val="271"/>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A rule is proven unnecessary by repeated use</w:t>
      </w:r>
    </w:p>
    <w:p w14:paraId="16D2032B" w14:textId="77777777" w:rsidR="00F91ADE" w:rsidRPr="00F91ADE" w:rsidRDefault="00F91ADE">
      <w:pPr>
        <w:pStyle w:val="NormalWeb"/>
        <w:rPr>
          <w:rFonts w:ascii="Avenir Next LT Pro Light" w:hAnsi="Avenir Next LT Pro Light"/>
          <w:b/>
          <w:i/>
          <w:color w:val="595959"/>
        </w:rPr>
      </w:pPr>
      <w:r w:rsidRPr="00F91ADE">
        <w:rPr>
          <w:rFonts w:ascii="Avenir Next LT Pro Light" w:hAnsi="Avenir Next LT Pro Light"/>
          <w:b/>
          <w:i/>
          <w:color w:val="595959"/>
        </w:rPr>
        <w:t xml:space="preserve">Rules </w:t>
      </w:r>
      <w:r w:rsidRPr="00F91ADE">
        <w:rPr>
          <w:rStyle w:val="Strong"/>
          <w:rFonts w:ascii="Avenir Next LT Pro Light" w:hAnsi="Avenir Next LT Pro Light"/>
          <w:i/>
          <w:color w:val="595959"/>
        </w:rPr>
        <w:t>do not change</w:t>
      </w:r>
      <w:r w:rsidRPr="00F91ADE">
        <w:rPr>
          <w:rFonts w:ascii="Avenir Next LT Pro Light" w:hAnsi="Avenir Next LT Pro Light"/>
          <w:b/>
          <w:i/>
          <w:color w:val="595959"/>
        </w:rPr>
        <w:t xml:space="preserve"> for:</w:t>
      </w:r>
    </w:p>
    <w:p w14:paraId="11D03535" w14:textId="77777777" w:rsidR="00F91ADE" w:rsidRPr="00F91ADE" w:rsidRDefault="00F91ADE">
      <w:pPr>
        <w:numPr>
          <w:ilvl w:val="0"/>
          <w:numId w:val="27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One customer</w:t>
      </w:r>
    </w:p>
    <w:p w14:paraId="7B95E8A6" w14:textId="77777777" w:rsidR="00F91ADE" w:rsidRPr="00F91ADE" w:rsidRDefault="00F91ADE">
      <w:pPr>
        <w:numPr>
          <w:ilvl w:val="0"/>
          <w:numId w:val="27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One design</w:t>
      </w:r>
    </w:p>
    <w:p w14:paraId="410B2390" w14:textId="77777777" w:rsidR="00F91ADE" w:rsidRPr="00F91ADE" w:rsidRDefault="00F91ADE">
      <w:pPr>
        <w:numPr>
          <w:ilvl w:val="0"/>
          <w:numId w:val="272"/>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One idea</w:t>
      </w:r>
    </w:p>
    <w:p w14:paraId="63601D82" w14:textId="77777777" w:rsidR="00F91ADE" w:rsidRPr="00F91ADE" w:rsidRDefault="00F91ADE">
      <w:pPr>
        <w:pStyle w:val="Heading2"/>
        <w:rPr>
          <w:rFonts w:ascii="Avenir Next LT Pro Light" w:eastAsia="Times New Roman" w:hAnsi="Avenir Next LT Pro Light"/>
          <w:b/>
          <w:i/>
          <w:color w:val="595959"/>
          <w:sz w:val="24"/>
        </w:rPr>
      </w:pPr>
      <w:r w:rsidRPr="00F91ADE">
        <w:rPr>
          <w:rFonts w:ascii="Avenir Next LT Pro Light" w:eastAsia="Times New Roman" w:hAnsi="Avenir Next LT Pro Light"/>
          <w:b/>
          <w:i/>
          <w:color w:val="595959"/>
          <w:sz w:val="24"/>
        </w:rPr>
        <w:t>9. Success Metrics (How We Know Modularity Works)</w:t>
      </w:r>
    </w:p>
    <w:p w14:paraId="7958E807" w14:textId="77777777" w:rsidR="00F91ADE" w:rsidRPr="00F91ADE" w:rsidRDefault="00F91ADE">
      <w:pPr>
        <w:numPr>
          <w:ilvl w:val="0"/>
          <w:numId w:val="27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Design approval rate</w:t>
      </w:r>
    </w:p>
    <w:p w14:paraId="62CA52A5" w14:textId="77777777" w:rsidR="00F91ADE" w:rsidRPr="00F91ADE" w:rsidRDefault="00F91ADE">
      <w:pPr>
        <w:numPr>
          <w:ilvl w:val="0"/>
          <w:numId w:val="27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Deposit conversion rate</w:t>
      </w:r>
    </w:p>
    <w:p w14:paraId="06D178C2" w14:textId="77777777" w:rsidR="00F91ADE" w:rsidRPr="00F91ADE" w:rsidRDefault="00F91ADE">
      <w:pPr>
        <w:numPr>
          <w:ilvl w:val="0"/>
          <w:numId w:val="27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Module reuse frequency</w:t>
      </w:r>
    </w:p>
    <w:p w14:paraId="2D1264C6" w14:textId="77777777" w:rsidR="00F91ADE" w:rsidRPr="00F91ADE" w:rsidRDefault="00F91ADE">
      <w:pPr>
        <w:numPr>
          <w:ilvl w:val="0"/>
          <w:numId w:val="27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Average order value (AOV)</w:t>
      </w:r>
    </w:p>
    <w:p w14:paraId="35B0BF8B" w14:textId="77777777" w:rsidR="00F91ADE" w:rsidRPr="00F91ADE" w:rsidRDefault="00F91ADE">
      <w:pPr>
        <w:numPr>
          <w:ilvl w:val="0"/>
          <w:numId w:val="27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 xml:space="preserve">Time from approval </w:t>
      </w:r>
      <w:r w:rsidRPr="00F91ADE">
        <w:rPr>
          <w:rFonts w:ascii="Arial" w:eastAsia="Times New Roman" w:hAnsi="Arial" w:cs="Arial"/>
          <w:b/>
          <w:i/>
          <w:color w:val="595959"/>
        </w:rPr>
        <w:t>→</w:t>
      </w:r>
      <w:r w:rsidRPr="00F91ADE">
        <w:rPr>
          <w:rFonts w:ascii="Avenir Next LT Pro Light" w:eastAsia="Times New Roman" w:hAnsi="Avenir Next LT Pro Light"/>
          <w:b/>
          <w:i/>
          <w:color w:val="595959"/>
        </w:rPr>
        <w:t xml:space="preserve"> production</w:t>
      </w:r>
    </w:p>
    <w:p w14:paraId="58B11980" w14:textId="77777777" w:rsidR="00F91ADE" w:rsidRPr="00F91ADE" w:rsidRDefault="00F91ADE">
      <w:pPr>
        <w:numPr>
          <w:ilvl w:val="0"/>
          <w:numId w:val="273"/>
        </w:numPr>
        <w:spacing w:before="100" w:beforeAutospacing="1" w:after="100" w:afterAutospacing="1" w:line="240" w:lineRule="auto"/>
        <w:rPr>
          <w:rFonts w:ascii="Avenir Next LT Pro Light" w:eastAsia="Times New Roman" w:hAnsi="Avenir Next LT Pro Light"/>
          <w:b/>
          <w:i/>
          <w:color w:val="595959"/>
        </w:rPr>
      </w:pPr>
      <w:r w:rsidRPr="00F91ADE">
        <w:rPr>
          <w:rFonts w:ascii="Avenir Next LT Pro Light" w:eastAsia="Times New Roman" w:hAnsi="Avenir Next LT Pro Light"/>
          <w:b/>
          <w:i/>
          <w:color w:val="595959"/>
        </w:rPr>
        <w:t>Number of invalid combinations prevented by the portal</w:t>
      </w:r>
    </w:p>
    <w:p w14:paraId="00633F10" w14:textId="4A6A226D" w:rsidR="00F91ADE" w:rsidRPr="00DC098B" w:rsidRDefault="00F91ADE" w:rsidP="00DC098B">
      <w:pPr>
        <w:pStyle w:val="Heading2"/>
        <w:rPr>
          <w:rFonts w:ascii="Avenir Next LT Pro Light" w:eastAsia="Times New Roman" w:hAnsi="Avenir Next LT Pro Light"/>
          <w:b/>
          <w:i/>
          <w:color w:val="595959"/>
          <w:sz w:val="24"/>
        </w:rPr>
      </w:pPr>
    </w:p>
    <w:sectPr w:rsidR="00F91ADE" w:rsidRPr="00DC098B" w:rsidSect="00D73D88">
      <w:footerReference w:type="first" r:id="rId30"/>
      <w:pgSz w:w="12240" w:h="15840"/>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333245" w14:textId="77777777" w:rsidR="008C0B89" w:rsidRDefault="008C0B89" w:rsidP="005D556F">
      <w:r>
        <w:separator/>
      </w:r>
    </w:p>
  </w:endnote>
  <w:endnote w:type="continuationSeparator" w:id="0">
    <w:p w14:paraId="40483766" w14:textId="77777777" w:rsidR="008C0B89" w:rsidRDefault="008C0B89" w:rsidP="005D556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Avenir Next LT Pro Light">
    <w:charset w:val="00"/>
    <w:family w:val="swiss"/>
    <w:pitch w:val="variable"/>
    <w:sig w:usb0="A00000EF" w:usb1="5000204B" w:usb2="00000000" w:usb3="00000000" w:csb0="00000093" w:csb1="00000000"/>
  </w:font>
  <w:font w:name="Avenir Next LT Pro Demi">
    <w:charset w:val="00"/>
    <w:family w:val="swiss"/>
    <w:pitch w:val="variable"/>
    <w:sig w:usb0="800000EF" w:usb1="5000204A" w:usb2="00000000" w:usb3="00000000" w:csb0="00000093" w:csb1="00000000"/>
  </w:font>
  <w:font w:name="Times New Roman (Headings CS)">
    <w:altName w:val="Times New Roman"/>
    <w:charset w:val="00"/>
    <w:family w:val="roman"/>
    <w:pitch w:val="default"/>
  </w:font>
  <w:font w:name="Times New Roman (Body CS)">
    <w:altName w:val="Times New Roman"/>
    <w:charset w:val="00"/>
    <w:family w:val="roman"/>
    <w:pitch w:val="default"/>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venir Next LT Pro">
    <w:charset w:val="00"/>
    <w:family w:val="swiss"/>
    <w:pitch w:val="variable"/>
    <w:sig w:usb0="800000EF" w:usb1="5000204A" w:usb2="00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Segoe UI Emoji">
    <w:panose1 w:val="020B0502040204020203"/>
    <w:charset w:val="00"/>
    <w:family w:val="swiss"/>
    <w:pitch w:val="variable"/>
    <w:sig w:usb0="00000003" w:usb1="02000000" w:usb2="08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918135024"/>
      <w:docPartObj>
        <w:docPartGallery w:val="Page Numbers (Bottom of Page)"/>
        <w:docPartUnique/>
      </w:docPartObj>
    </w:sdtPr>
    <w:sdtContent>
      <w:p w14:paraId="28289558" w14:textId="77777777" w:rsidR="005D556F" w:rsidRDefault="005D556F" w:rsidP="00DE6C23">
        <w:pPr>
          <w:pStyle w:val="Footer"/>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p w14:paraId="37F61B4C" w14:textId="77777777" w:rsidR="005D556F" w:rsidRDefault="005D556F" w:rsidP="00DE6C23">
    <w:pPr>
      <w:pStyle w:val="Footer"/>
      <w:rPr>
        <w:rStyle w:val="PageNumber"/>
      </w:rPr>
    </w:pPr>
  </w:p>
  <w:p w14:paraId="778213A3" w14:textId="77777777" w:rsidR="005D556F" w:rsidRDefault="005D556F" w:rsidP="00DE6C2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55EFD3" w14:textId="5F5CB818" w:rsidR="005D556F" w:rsidRPr="00DA33B2" w:rsidRDefault="00E4256E" w:rsidP="00DE6C23">
    <w:pPr>
      <w:pStyle w:val="Footer"/>
    </w:pPr>
    <w:r>
      <w:t>Dreamscape- escape into a dream</w:t>
    </w:r>
    <w:r w:rsidR="00DA33B2" w:rsidRPr="00DA33B2">
      <w:tab/>
    </w:r>
    <w:sdt>
      <w:sdtPr>
        <w:id w:val="-581754197"/>
        <w:docPartObj>
          <w:docPartGallery w:val="Page Numbers (Bottom of Page)"/>
          <w:docPartUnique/>
        </w:docPartObj>
      </w:sdtPr>
      <w:sdtContent>
        <w:r w:rsidR="00DA33B2" w:rsidRPr="00DA33B2">
          <w:fldChar w:fldCharType="begin"/>
        </w:r>
        <w:r w:rsidR="00DA33B2" w:rsidRPr="00DA33B2">
          <w:instrText xml:space="preserve"> PAGE </w:instrText>
        </w:r>
        <w:r w:rsidR="00DA33B2" w:rsidRPr="00DA33B2">
          <w:fldChar w:fldCharType="separate"/>
        </w:r>
        <w:r w:rsidR="00DA33B2">
          <w:t>4</w:t>
        </w:r>
        <w:r w:rsidR="00DA33B2" w:rsidRPr="00DA33B2">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6C6D0B" w14:textId="767B270D" w:rsidR="003B6F69" w:rsidRPr="00DA33B2" w:rsidRDefault="00E4256E" w:rsidP="00DE6C23">
    <w:pPr>
      <w:pStyle w:val="Footer"/>
    </w:pPr>
    <w:r>
      <w:t>Dreamscape- escape into a dream</w:t>
    </w:r>
    <w:r w:rsidR="00DA33B2" w:rsidRPr="00DA33B2">
      <w:tab/>
    </w:r>
    <w:sdt>
      <w:sdtPr>
        <w:id w:val="417146178"/>
        <w:docPartObj>
          <w:docPartGallery w:val="Page Numbers (Bottom of Page)"/>
          <w:docPartUnique/>
        </w:docPartObj>
      </w:sdtPr>
      <w:sdtContent>
        <w:r w:rsidR="00DA33B2" w:rsidRPr="00DA33B2">
          <w:fldChar w:fldCharType="begin"/>
        </w:r>
        <w:r w:rsidR="00DA33B2" w:rsidRPr="00DA33B2">
          <w:instrText xml:space="preserve"> PAGE </w:instrText>
        </w:r>
        <w:r w:rsidR="00DA33B2" w:rsidRPr="00DA33B2">
          <w:fldChar w:fldCharType="separate"/>
        </w:r>
        <w:r w:rsidR="00DA33B2" w:rsidRPr="00DA33B2">
          <w:t>2</w:t>
        </w:r>
        <w:r w:rsidR="00DA33B2" w:rsidRPr="00DA33B2">
          <w:fldChar w:fldCharType="end"/>
        </w:r>
      </w:sdtContent>
    </w:sdt>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504DA7" w14:textId="77777777" w:rsidR="00114AE9" w:rsidRPr="00DA33B2" w:rsidRDefault="00114AE9" w:rsidP="00DE6C23">
    <w:pPr>
      <w:pStyle w:val="Footer"/>
      <w:tabs>
        <w:tab w:val="clear" w:pos="9270"/>
        <w:tab w:val="right" w:pos="12870"/>
      </w:tabs>
    </w:pPr>
    <w:r w:rsidRPr="00DA33B2">
      <w:t>Sand + Polish Contractors</w:t>
    </w:r>
    <w:r w:rsidRPr="00DA33B2">
      <w:tab/>
    </w:r>
    <w:sdt>
      <w:sdtPr>
        <w:id w:val="1208304918"/>
        <w:docPartObj>
          <w:docPartGallery w:val="Page Numbers (Bottom of Page)"/>
          <w:docPartUnique/>
        </w:docPartObj>
      </w:sdtPr>
      <w:sdtContent>
        <w:r w:rsidRPr="00DA33B2">
          <w:fldChar w:fldCharType="begin"/>
        </w:r>
        <w:r w:rsidRPr="00DA33B2">
          <w:instrText xml:space="preserve"> PAGE </w:instrText>
        </w:r>
        <w:r w:rsidRPr="00DA33B2">
          <w:fldChar w:fldCharType="separate"/>
        </w:r>
        <w:r>
          <w:t>4</w:t>
        </w:r>
        <w:r w:rsidRPr="00DA33B2">
          <w:fldChar w:fldCharType="end"/>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0EBB30" w14:textId="77777777" w:rsidR="00DA33B2" w:rsidRPr="00DA33B2" w:rsidRDefault="00DA33B2" w:rsidP="00DE6C23">
    <w:pPr>
      <w:pStyle w:val="Footer"/>
    </w:pPr>
    <w:r w:rsidRPr="00DA33B2">
      <w:t>Sand + Polish Contractors</w:t>
    </w:r>
    <w:r w:rsidRPr="00DA33B2">
      <w:tab/>
    </w:r>
    <w:sdt>
      <w:sdtPr>
        <w:id w:val="-92945663"/>
        <w:docPartObj>
          <w:docPartGallery w:val="Page Numbers (Bottom of Page)"/>
          <w:docPartUnique/>
        </w:docPartObj>
      </w:sdtPr>
      <w:sdtContent>
        <w:r w:rsidRPr="00DA33B2">
          <w:fldChar w:fldCharType="begin"/>
        </w:r>
        <w:r w:rsidRPr="00DA33B2">
          <w:instrText xml:space="preserve"> PAGE </w:instrText>
        </w:r>
        <w:r w:rsidRPr="00DA33B2">
          <w:fldChar w:fldCharType="separate"/>
        </w:r>
        <w:r w:rsidRPr="00DA33B2">
          <w:t>2</w:t>
        </w:r>
        <w:r w:rsidRPr="00DA33B2">
          <w:fldChar w:fldCharType="end"/>
        </w:r>
      </w:sdtContent>
    </w:sdt>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1A02CE" w14:textId="77777777" w:rsidR="00114AE9" w:rsidRPr="00DA33B2" w:rsidRDefault="00114AE9" w:rsidP="00DE6C23">
    <w:pPr>
      <w:pStyle w:val="Footer"/>
    </w:pPr>
    <w:r w:rsidRPr="00DA33B2">
      <w:t>Sand + Polish Contractors</w:t>
    </w:r>
    <w:r w:rsidRPr="00DA33B2">
      <w:tab/>
    </w:r>
    <w:sdt>
      <w:sdtPr>
        <w:id w:val="336594721"/>
        <w:docPartObj>
          <w:docPartGallery w:val="Page Numbers (Bottom of Page)"/>
          <w:docPartUnique/>
        </w:docPartObj>
      </w:sdtPr>
      <w:sdtContent>
        <w:r w:rsidRPr="00DA33B2">
          <w:fldChar w:fldCharType="begin"/>
        </w:r>
        <w:r w:rsidRPr="00DA33B2">
          <w:instrText xml:space="preserve"> PAGE </w:instrText>
        </w:r>
        <w:r w:rsidRPr="00DA33B2">
          <w:fldChar w:fldCharType="separate"/>
        </w:r>
        <w:r>
          <w:t>4</w:t>
        </w:r>
        <w:r w:rsidRPr="00DA33B2">
          <w:fldChar w:fldCharType="end"/>
        </w:r>
      </w:sdtContent>
    </w:sdt>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AEC602" w14:textId="77777777" w:rsidR="00114AE9" w:rsidRPr="00DA33B2" w:rsidRDefault="00114AE9" w:rsidP="00DE6C23">
    <w:pPr>
      <w:pStyle w:val="Footer"/>
      <w:tabs>
        <w:tab w:val="clear" w:pos="9270"/>
        <w:tab w:val="right" w:pos="12870"/>
      </w:tabs>
    </w:pPr>
    <w:r w:rsidRPr="00DA33B2">
      <w:t>Sand + Polish Contractors</w:t>
    </w:r>
    <w:r w:rsidRPr="00DA33B2">
      <w:tab/>
    </w:r>
    <w:r w:rsidRPr="00DA33B2">
      <w:fldChar w:fldCharType="begin"/>
    </w:r>
    <w:r w:rsidRPr="00DA33B2">
      <w:instrText xml:space="preserve"> PAGE </w:instrText>
    </w:r>
    <w:r w:rsidRPr="00DA33B2">
      <w:fldChar w:fldCharType="separate"/>
    </w:r>
    <w:r>
      <w:t>4</w:t>
    </w:r>
    <w:r w:rsidRPr="00DA33B2">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F832C0" w14:textId="77777777" w:rsidR="00114AE9" w:rsidRPr="00DA33B2" w:rsidRDefault="00114AE9" w:rsidP="00DE6C23">
    <w:pPr>
      <w:pStyle w:val="Footer"/>
    </w:pPr>
    <w:r w:rsidRPr="00DA33B2">
      <w:t>Sand + Polish Contractors</w:t>
    </w:r>
    <w:r w:rsidRPr="00DA33B2">
      <w:tab/>
    </w:r>
    <w:r w:rsidRPr="00DA33B2">
      <w:fldChar w:fldCharType="begin"/>
    </w:r>
    <w:r w:rsidRPr="00DA33B2">
      <w:instrText xml:space="preserve"> PAGE </w:instrText>
    </w:r>
    <w:r w:rsidRPr="00DA33B2">
      <w:fldChar w:fldCharType="separate"/>
    </w:r>
    <w:r w:rsidRPr="00DA33B2">
      <w:t>2</w:t>
    </w:r>
    <w:r w:rsidRPr="00DA33B2">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219480" w14:textId="77777777" w:rsidR="00114AE9" w:rsidRPr="00DA33B2" w:rsidRDefault="00114AE9" w:rsidP="00DE6C23">
    <w:pPr>
      <w:pStyle w:val="Footer"/>
    </w:pPr>
    <w:r w:rsidRPr="00DA33B2">
      <w:t>Sand + Polish Contractors</w:t>
    </w:r>
    <w:r w:rsidRPr="00DA33B2">
      <w:tab/>
    </w:r>
    <w:sdt>
      <w:sdtPr>
        <w:id w:val="-322976063"/>
        <w:docPartObj>
          <w:docPartGallery w:val="Page Numbers (Bottom of Page)"/>
          <w:docPartUnique/>
        </w:docPartObj>
      </w:sdtPr>
      <w:sdtContent>
        <w:r w:rsidRPr="00DA33B2">
          <w:fldChar w:fldCharType="begin"/>
        </w:r>
        <w:r w:rsidRPr="00DA33B2">
          <w:instrText xml:space="preserve"> PAGE </w:instrText>
        </w:r>
        <w:r w:rsidRPr="00DA33B2">
          <w:fldChar w:fldCharType="separate"/>
        </w:r>
        <w:r w:rsidRPr="00DA33B2">
          <w:t>2</w:t>
        </w:r>
        <w:r w:rsidRPr="00DA33B2">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1BBA9E" w14:textId="77777777" w:rsidR="008C0B89" w:rsidRDefault="008C0B89" w:rsidP="005D556F">
      <w:r>
        <w:separator/>
      </w:r>
    </w:p>
  </w:footnote>
  <w:footnote w:type="continuationSeparator" w:id="0">
    <w:p w14:paraId="5584AA71" w14:textId="77777777" w:rsidR="008C0B89" w:rsidRDefault="008C0B89" w:rsidP="005D556F">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color w:val="7F7F7F" w:themeColor="background1" w:themeShade="7F"/>
        <w:spacing w:val="60"/>
      </w:rPr>
      <w:id w:val="456842671"/>
      <w:docPartObj>
        <w:docPartGallery w:val="Page Numbers (Top of Page)"/>
        <w:docPartUnique/>
      </w:docPartObj>
    </w:sdtPr>
    <w:sdtEndPr>
      <w:rPr>
        <w:b/>
        <w:bCs/>
        <w:noProof/>
        <w:color w:val="595959" w:themeColor="text1" w:themeTint="A6"/>
        <w:spacing w:val="0"/>
      </w:rPr>
    </w:sdtEndPr>
    <w:sdtContent>
      <w:p w14:paraId="14CFE5A7" w14:textId="4BDA37DA" w:rsidR="00710BA7" w:rsidRDefault="00710BA7">
        <w:pPr>
          <w:pStyle w:val="Header"/>
          <w:pBdr>
            <w:bottom w:val="single" w:sz="4" w:space="1" w:color="D9D9D9" w:themeColor="background1" w:themeShade="D9"/>
          </w:pBdr>
          <w:jc w:val="right"/>
          <w:rPr>
            <w:b/>
            <w:bCs/>
          </w:rPr>
        </w:pPr>
        <w:r>
          <w:rPr>
            <w:color w:val="7F7F7F" w:themeColor="background1" w:themeShade="7F"/>
            <w:spacing w:val="60"/>
          </w:rPr>
          <w:t>Page</w:t>
        </w:r>
        <w:r>
          <w:t xml:space="preserve"> | </w:t>
        </w:r>
        <w:r>
          <w:fldChar w:fldCharType="begin"/>
        </w:r>
        <w:r>
          <w:instrText xml:space="preserve"> PAGE   \* MERGEFORMAT </w:instrText>
        </w:r>
        <w:r>
          <w:fldChar w:fldCharType="separate"/>
        </w:r>
        <w:r>
          <w:rPr>
            <w:b/>
            <w:bCs/>
            <w:noProof/>
          </w:rPr>
          <w:t>2</w:t>
        </w:r>
        <w:r>
          <w:rPr>
            <w:b/>
            <w:bCs/>
            <w:noProof/>
          </w:rPr>
          <w:fldChar w:fldCharType="end"/>
        </w:r>
      </w:p>
    </w:sdtContent>
  </w:sdt>
  <w:p w14:paraId="117DE4B4" w14:textId="63FDA5D6" w:rsidR="005D556F" w:rsidRDefault="005D556F" w:rsidP="00DE6C23">
    <w:pPr>
      <w:pStyle w:val="Foot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4054C9" w14:textId="08330E9C" w:rsidR="00392320" w:rsidRDefault="00392320" w:rsidP="00DE6C23">
    <w:pPr>
      <w:pStyle w:val="Footer"/>
    </w:pPr>
    <w:r>
      <w:rPr>
        <w:noProof/>
      </w:rPr>
      <w:t>small business pla</w:t>
    </w:r>
    <w:r w:rsidR="00E4256E">
      <w:rPr>
        <w:noProof/>
      </w:rPr>
      <w:t>n</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F14151" w14:textId="77777777" w:rsidR="00114AE9" w:rsidRDefault="00114AE9" w:rsidP="00DE6C23">
    <w:pPr>
      <w:pStyle w:val="Footer"/>
    </w:pPr>
    <w:r>
      <w:rPr>
        <w:noProof/>
      </w:rPr>
      <w:t xml:space="preserve">small business plan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4EFEFC2A"/>
    <w:lvl w:ilvl="0">
      <w:start w:val="1"/>
      <w:numFmt w:val="bullet"/>
      <w:pStyle w:val="ListBullet2"/>
      <w:lvlText w:val="o"/>
      <w:lvlJc w:val="left"/>
      <w:pPr>
        <w:ind w:left="720" w:hanging="360"/>
      </w:pPr>
      <w:rPr>
        <w:rFonts w:ascii="Courier New" w:hAnsi="Courier New" w:cs="Courier New" w:hint="default"/>
      </w:rPr>
    </w:lvl>
  </w:abstractNum>
  <w:abstractNum w:abstractNumId="1" w15:restartNumberingAfterBreak="0">
    <w:nsid w:val="FFFFFF89"/>
    <w:multiLevelType w:val="singleLevel"/>
    <w:tmpl w:val="A56E0480"/>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048767F"/>
    <w:multiLevelType w:val="hybridMultilevel"/>
    <w:tmpl w:val="4E0A3E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13449AD"/>
    <w:multiLevelType w:val="hybridMultilevel"/>
    <w:tmpl w:val="6E32081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243765E"/>
    <w:multiLevelType w:val="hybridMultilevel"/>
    <w:tmpl w:val="9B2683C6"/>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 w15:restartNumberingAfterBreak="0">
    <w:nsid w:val="02F059C5"/>
    <w:multiLevelType w:val="hybridMultilevel"/>
    <w:tmpl w:val="AF5E1544"/>
    <w:lvl w:ilvl="0" w:tplc="B67643C8">
      <w:start w:val="1"/>
      <w:numFmt w:val="bullet"/>
      <w:pStyle w:val="ListBullet"/>
      <w:lvlText w:val=""/>
      <w:lvlJc w:val="left"/>
      <w:pPr>
        <w:ind w:left="360" w:hanging="360"/>
      </w:pPr>
      <w:rPr>
        <w:rFonts w:ascii="Symbol" w:hAnsi="Symbol" w:hint="default"/>
        <w:color w:val="173324" w:themeColor="accent2"/>
        <w:u w:color="DCDDD7" w:themeColor="accent1"/>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02F76FC9"/>
    <w:multiLevelType w:val="hybridMultilevel"/>
    <w:tmpl w:val="843EC9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45E2E2D"/>
    <w:multiLevelType w:val="multilevel"/>
    <w:tmpl w:val="53D6A5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056354E9"/>
    <w:multiLevelType w:val="multilevel"/>
    <w:tmpl w:val="4D2A9A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05BB7BB2"/>
    <w:multiLevelType w:val="multilevel"/>
    <w:tmpl w:val="74C07F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061E4B3E"/>
    <w:multiLevelType w:val="hybridMultilevel"/>
    <w:tmpl w:val="B8DE911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07F15F02"/>
    <w:multiLevelType w:val="hybridMultilevel"/>
    <w:tmpl w:val="55FE7546"/>
    <w:lvl w:ilvl="0" w:tplc="04090003">
      <w:start w:val="1"/>
      <w:numFmt w:val="bullet"/>
      <w:lvlText w:val="o"/>
      <w:lvlJc w:val="left"/>
      <w:pPr>
        <w:ind w:left="2160" w:hanging="360"/>
      </w:pPr>
      <w:rPr>
        <w:rFonts w:ascii="Courier New" w:hAnsi="Courier New" w:cs="Courier New"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12" w15:restartNumberingAfterBreak="0">
    <w:nsid w:val="082A6202"/>
    <w:multiLevelType w:val="multilevel"/>
    <w:tmpl w:val="815410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08C8035C"/>
    <w:multiLevelType w:val="multilevel"/>
    <w:tmpl w:val="1CD0DD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09023CD3"/>
    <w:multiLevelType w:val="multilevel"/>
    <w:tmpl w:val="6394808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0957778B"/>
    <w:multiLevelType w:val="hybridMultilevel"/>
    <w:tmpl w:val="D75EE1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0A192010"/>
    <w:multiLevelType w:val="multilevel"/>
    <w:tmpl w:val="63B6C4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0A760597"/>
    <w:multiLevelType w:val="multilevel"/>
    <w:tmpl w:val="48BA55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0A96577B"/>
    <w:multiLevelType w:val="hybridMultilevel"/>
    <w:tmpl w:val="8F88DAF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0A9B0E93"/>
    <w:multiLevelType w:val="multilevel"/>
    <w:tmpl w:val="C5CEE8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0B2F403C"/>
    <w:multiLevelType w:val="multilevel"/>
    <w:tmpl w:val="FCC478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0C5669D1"/>
    <w:multiLevelType w:val="multilevel"/>
    <w:tmpl w:val="880E0D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0CDC0528"/>
    <w:multiLevelType w:val="hybridMultilevel"/>
    <w:tmpl w:val="4BA4421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3" w15:restartNumberingAfterBreak="0">
    <w:nsid w:val="0CF428D1"/>
    <w:multiLevelType w:val="hybridMultilevel"/>
    <w:tmpl w:val="3F6A21F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0D40031A"/>
    <w:multiLevelType w:val="multilevel"/>
    <w:tmpl w:val="7414AB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0E24341F"/>
    <w:multiLevelType w:val="multilevel"/>
    <w:tmpl w:val="6A327C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0EC2668D"/>
    <w:multiLevelType w:val="multilevel"/>
    <w:tmpl w:val="1D42DD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0F073A51"/>
    <w:multiLevelType w:val="multilevel"/>
    <w:tmpl w:val="CB5E86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0FCF1986"/>
    <w:multiLevelType w:val="hybridMultilevel"/>
    <w:tmpl w:val="C994BD0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9" w15:restartNumberingAfterBreak="0">
    <w:nsid w:val="0FF60AB3"/>
    <w:multiLevelType w:val="multilevel"/>
    <w:tmpl w:val="5C685D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11120BE5"/>
    <w:multiLevelType w:val="hybridMultilevel"/>
    <w:tmpl w:val="F2C6277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1" w15:restartNumberingAfterBreak="0">
    <w:nsid w:val="11D26B64"/>
    <w:multiLevelType w:val="multilevel"/>
    <w:tmpl w:val="59A0E2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122416A9"/>
    <w:multiLevelType w:val="hybridMultilevel"/>
    <w:tmpl w:val="29121F6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125F6964"/>
    <w:multiLevelType w:val="multilevel"/>
    <w:tmpl w:val="C6F42E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1282378B"/>
    <w:multiLevelType w:val="hybridMultilevel"/>
    <w:tmpl w:val="21C8475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5" w15:restartNumberingAfterBreak="0">
    <w:nsid w:val="129A4C83"/>
    <w:multiLevelType w:val="hybridMultilevel"/>
    <w:tmpl w:val="14EC284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6" w15:restartNumberingAfterBreak="0">
    <w:nsid w:val="13222B52"/>
    <w:multiLevelType w:val="multilevel"/>
    <w:tmpl w:val="243A4C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135264F2"/>
    <w:multiLevelType w:val="hybridMultilevel"/>
    <w:tmpl w:val="E0F80CC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8" w15:restartNumberingAfterBreak="0">
    <w:nsid w:val="147A3FA9"/>
    <w:multiLevelType w:val="hybridMultilevel"/>
    <w:tmpl w:val="F772776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9" w15:restartNumberingAfterBreak="0">
    <w:nsid w:val="14DA2C71"/>
    <w:multiLevelType w:val="multilevel"/>
    <w:tmpl w:val="45BCC64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153D050F"/>
    <w:multiLevelType w:val="multilevel"/>
    <w:tmpl w:val="7D9C47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1" w15:restartNumberingAfterBreak="0">
    <w:nsid w:val="15CF6AA9"/>
    <w:multiLevelType w:val="multilevel"/>
    <w:tmpl w:val="6638F2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163F2767"/>
    <w:multiLevelType w:val="hybridMultilevel"/>
    <w:tmpl w:val="CAEA0AA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43" w15:restartNumberingAfterBreak="0">
    <w:nsid w:val="165F6598"/>
    <w:multiLevelType w:val="hybridMultilevel"/>
    <w:tmpl w:val="9E84AB54"/>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170133EF"/>
    <w:multiLevelType w:val="hybridMultilevel"/>
    <w:tmpl w:val="5AD4F3BE"/>
    <w:lvl w:ilvl="0" w:tplc="FFFFFFFF">
      <w:start w:val="1"/>
      <w:numFmt w:val="decimal"/>
      <w:lvlText w:val="%1."/>
      <w:lvlJc w:val="left"/>
      <w:pPr>
        <w:ind w:left="630" w:hanging="360"/>
      </w:pPr>
    </w:lvl>
    <w:lvl w:ilvl="1" w:tplc="FFFFFFFF" w:tentative="1">
      <w:start w:val="1"/>
      <w:numFmt w:val="lowerLetter"/>
      <w:lvlText w:val="%2."/>
      <w:lvlJc w:val="left"/>
      <w:pPr>
        <w:ind w:left="1350" w:hanging="360"/>
      </w:pPr>
    </w:lvl>
    <w:lvl w:ilvl="2" w:tplc="FFFFFFFF" w:tentative="1">
      <w:start w:val="1"/>
      <w:numFmt w:val="lowerRoman"/>
      <w:lvlText w:val="%3."/>
      <w:lvlJc w:val="right"/>
      <w:pPr>
        <w:ind w:left="2070" w:hanging="180"/>
      </w:pPr>
    </w:lvl>
    <w:lvl w:ilvl="3" w:tplc="FFFFFFFF" w:tentative="1">
      <w:start w:val="1"/>
      <w:numFmt w:val="decimal"/>
      <w:lvlText w:val="%4."/>
      <w:lvlJc w:val="left"/>
      <w:pPr>
        <w:ind w:left="2790" w:hanging="360"/>
      </w:pPr>
    </w:lvl>
    <w:lvl w:ilvl="4" w:tplc="FFFFFFFF" w:tentative="1">
      <w:start w:val="1"/>
      <w:numFmt w:val="lowerLetter"/>
      <w:lvlText w:val="%5."/>
      <w:lvlJc w:val="left"/>
      <w:pPr>
        <w:ind w:left="3510" w:hanging="360"/>
      </w:pPr>
    </w:lvl>
    <w:lvl w:ilvl="5" w:tplc="FFFFFFFF" w:tentative="1">
      <w:start w:val="1"/>
      <w:numFmt w:val="lowerRoman"/>
      <w:lvlText w:val="%6."/>
      <w:lvlJc w:val="right"/>
      <w:pPr>
        <w:ind w:left="4230" w:hanging="180"/>
      </w:pPr>
    </w:lvl>
    <w:lvl w:ilvl="6" w:tplc="FFFFFFFF" w:tentative="1">
      <w:start w:val="1"/>
      <w:numFmt w:val="decimal"/>
      <w:lvlText w:val="%7."/>
      <w:lvlJc w:val="left"/>
      <w:pPr>
        <w:ind w:left="4950" w:hanging="360"/>
      </w:pPr>
    </w:lvl>
    <w:lvl w:ilvl="7" w:tplc="FFFFFFFF" w:tentative="1">
      <w:start w:val="1"/>
      <w:numFmt w:val="lowerLetter"/>
      <w:lvlText w:val="%8."/>
      <w:lvlJc w:val="left"/>
      <w:pPr>
        <w:ind w:left="5670" w:hanging="360"/>
      </w:pPr>
    </w:lvl>
    <w:lvl w:ilvl="8" w:tplc="FFFFFFFF" w:tentative="1">
      <w:start w:val="1"/>
      <w:numFmt w:val="lowerRoman"/>
      <w:lvlText w:val="%9."/>
      <w:lvlJc w:val="right"/>
      <w:pPr>
        <w:ind w:left="6390" w:hanging="180"/>
      </w:pPr>
    </w:lvl>
  </w:abstractNum>
  <w:abstractNum w:abstractNumId="45" w15:restartNumberingAfterBreak="0">
    <w:nsid w:val="17250B09"/>
    <w:multiLevelType w:val="multilevel"/>
    <w:tmpl w:val="36CEFC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17DB5A19"/>
    <w:multiLevelType w:val="multilevel"/>
    <w:tmpl w:val="76BEBB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17E57180"/>
    <w:multiLevelType w:val="hybridMultilevel"/>
    <w:tmpl w:val="2D6ACA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18715E69"/>
    <w:multiLevelType w:val="multilevel"/>
    <w:tmpl w:val="117894FC"/>
    <w:styleLink w:val="CurrentList2"/>
    <w:lvl w:ilvl="0">
      <w:start w:val="1"/>
      <w:numFmt w:val="bullet"/>
      <w:lvlText w:val=""/>
      <w:lvlJc w:val="left"/>
      <w:pPr>
        <w:ind w:left="720" w:hanging="360"/>
      </w:pPr>
      <w:rPr>
        <w:rFonts w:ascii="Symbol" w:hAnsi="Symbol" w:hint="default"/>
        <w:color w:val="173324" w:themeColor="accent2"/>
        <w:u w:color="DCDDD7" w:themeColor="accen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49" w15:restartNumberingAfterBreak="0">
    <w:nsid w:val="1A277AFC"/>
    <w:multiLevelType w:val="hybridMultilevel"/>
    <w:tmpl w:val="251E707C"/>
    <w:lvl w:ilvl="0" w:tplc="C7BC33B2">
      <w:start w:val="1"/>
      <w:numFmt w:val="bullet"/>
      <w:pStyle w:val="Graphbullet"/>
      <w:lvlText w:val=""/>
      <w:lvlJc w:val="left"/>
      <w:pPr>
        <w:ind w:left="720" w:hanging="360"/>
      </w:pPr>
      <w:rPr>
        <w:rFonts w:ascii="Symbol" w:hAnsi="Symbol" w:hint="default"/>
        <w:color w:val="604934" w:themeColor="accent3"/>
        <w:u w:color="DCDDD7" w:themeColor="accen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 w15:restartNumberingAfterBreak="0">
    <w:nsid w:val="1A3808DB"/>
    <w:multiLevelType w:val="multilevel"/>
    <w:tmpl w:val="B7F021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1" w15:restartNumberingAfterBreak="0">
    <w:nsid w:val="1AE2078A"/>
    <w:multiLevelType w:val="multilevel"/>
    <w:tmpl w:val="C810BE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2" w15:restartNumberingAfterBreak="0">
    <w:nsid w:val="1B0B263A"/>
    <w:multiLevelType w:val="hybridMultilevel"/>
    <w:tmpl w:val="8F3A2FA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3" w15:restartNumberingAfterBreak="0">
    <w:nsid w:val="1BC04EE1"/>
    <w:multiLevelType w:val="multilevel"/>
    <w:tmpl w:val="9B3601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4" w15:restartNumberingAfterBreak="0">
    <w:nsid w:val="1C46616F"/>
    <w:multiLevelType w:val="hybridMultilevel"/>
    <w:tmpl w:val="609A72D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1CA47951"/>
    <w:multiLevelType w:val="multilevel"/>
    <w:tmpl w:val="C66497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6" w15:restartNumberingAfterBreak="0">
    <w:nsid w:val="1D1D212B"/>
    <w:multiLevelType w:val="hybridMultilevel"/>
    <w:tmpl w:val="462A4776"/>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57" w15:restartNumberingAfterBreak="0">
    <w:nsid w:val="1DF867C7"/>
    <w:multiLevelType w:val="multilevel"/>
    <w:tmpl w:val="F366434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8" w15:restartNumberingAfterBreak="0">
    <w:nsid w:val="1DFC7632"/>
    <w:multiLevelType w:val="hybridMultilevel"/>
    <w:tmpl w:val="3F40E9E6"/>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9" w15:restartNumberingAfterBreak="0">
    <w:nsid w:val="1E0B3224"/>
    <w:multiLevelType w:val="multilevel"/>
    <w:tmpl w:val="9AF644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0" w15:restartNumberingAfterBreak="0">
    <w:nsid w:val="1E0F4A51"/>
    <w:multiLevelType w:val="hybridMultilevel"/>
    <w:tmpl w:val="AB1A6E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1" w15:restartNumberingAfterBreak="0">
    <w:nsid w:val="1E5904A0"/>
    <w:multiLevelType w:val="multilevel"/>
    <w:tmpl w:val="61B260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2" w15:restartNumberingAfterBreak="0">
    <w:nsid w:val="1EB6527A"/>
    <w:multiLevelType w:val="hybridMultilevel"/>
    <w:tmpl w:val="9F4A4E76"/>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63" w15:restartNumberingAfterBreak="0">
    <w:nsid w:val="1EDF1937"/>
    <w:multiLevelType w:val="multilevel"/>
    <w:tmpl w:val="ED8802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4" w15:restartNumberingAfterBreak="0">
    <w:nsid w:val="1FC205AE"/>
    <w:multiLevelType w:val="multilevel"/>
    <w:tmpl w:val="28140D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5" w15:restartNumberingAfterBreak="0">
    <w:nsid w:val="20602A35"/>
    <w:multiLevelType w:val="hybridMultilevel"/>
    <w:tmpl w:val="F7FAF054"/>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6" w15:restartNumberingAfterBreak="0">
    <w:nsid w:val="206C7896"/>
    <w:multiLevelType w:val="multilevel"/>
    <w:tmpl w:val="B2AE2EA6"/>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7" w15:restartNumberingAfterBreak="0">
    <w:nsid w:val="20C43895"/>
    <w:multiLevelType w:val="multilevel"/>
    <w:tmpl w:val="FA4A8C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8" w15:restartNumberingAfterBreak="0">
    <w:nsid w:val="21724433"/>
    <w:multiLevelType w:val="hybridMultilevel"/>
    <w:tmpl w:val="499E96EC"/>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69" w15:restartNumberingAfterBreak="0">
    <w:nsid w:val="21893C5D"/>
    <w:multiLevelType w:val="multilevel"/>
    <w:tmpl w:val="15B057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0" w15:restartNumberingAfterBreak="0">
    <w:nsid w:val="22BC45C6"/>
    <w:multiLevelType w:val="multilevel"/>
    <w:tmpl w:val="EB2ED9A6"/>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1" w15:restartNumberingAfterBreak="0">
    <w:nsid w:val="22EB5B3C"/>
    <w:multiLevelType w:val="hybridMultilevel"/>
    <w:tmpl w:val="BDCCBFB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2" w15:restartNumberingAfterBreak="0">
    <w:nsid w:val="24080563"/>
    <w:multiLevelType w:val="hybridMultilevel"/>
    <w:tmpl w:val="A3FEBFD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3" w15:restartNumberingAfterBreak="0">
    <w:nsid w:val="25432FCB"/>
    <w:multiLevelType w:val="multilevel"/>
    <w:tmpl w:val="6CD2319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4" w15:restartNumberingAfterBreak="0">
    <w:nsid w:val="258E719F"/>
    <w:multiLevelType w:val="hybridMultilevel"/>
    <w:tmpl w:val="5454A0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 w15:restartNumberingAfterBreak="0">
    <w:nsid w:val="26831C61"/>
    <w:multiLevelType w:val="hybridMultilevel"/>
    <w:tmpl w:val="E46C96B0"/>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6" w15:restartNumberingAfterBreak="0">
    <w:nsid w:val="26EC687A"/>
    <w:multiLevelType w:val="multilevel"/>
    <w:tmpl w:val="B60ECDC6"/>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7" w15:restartNumberingAfterBreak="0">
    <w:nsid w:val="26EE2096"/>
    <w:multiLevelType w:val="multilevel"/>
    <w:tmpl w:val="844E1EA6"/>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tabs>
          <w:tab w:val="num" w:pos="1440"/>
        </w:tabs>
        <w:ind w:left="1440" w:hanging="360"/>
      </w:p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8" w15:restartNumberingAfterBreak="0">
    <w:nsid w:val="27437A2B"/>
    <w:multiLevelType w:val="multilevel"/>
    <w:tmpl w:val="1E4E1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9" w15:restartNumberingAfterBreak="0">
    <w:nsid w:val="28C128B8"/>
    <w:multiLevelType w:val="hybridMultilevel"/>
    <w:tmpl w:val="AC4EAB5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0" w15:restartNumberingAfterBreak="0">
    <w:nsid w:val="28F0369D"/>
    <w:multiLevelType w:val="multilevel"/>
    <w:tmpl w:val="CF3A80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1" w15:restartNumberingAfterBreak="0">
    <w:nsid w:val="290C7141"/>
    <w:multiLevelType w:val="multilevel"/>
    <w:tmpl w:val="1D62B5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2" w15:restartNumberingAfterBreak="0">
    <w:nsid w:val="294D2267"/>
    <w:multiLevelType w:val="multilevel"/>
    <w:tmpl w:val="1E4A63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3" w15:restartNumberingAfterBreak="0">
    <w:nsid w:val="29696D7A"/>
    <w:multiLevelType w:val="multilevel"/>
    <w:tmpl w:val="515236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4" w15:restartNumberingAfterBreak="0">
    <w:nsid w:val="2A651C7C"/>
    <w:multiLevelType w:val="multilevel"/>
    <w:tmpl w:val="D6EA5F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5" w15:restartNumberingAfterBreak="0">
    <w:nsid w:val="2AB35E61"/>
    <w:multiLevelType w:val="hybridMultilevel"/>
    <w:tmpl w:val="E4FA0D7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6" w15:restartNumberingAfterBreak="0">
    <w:nsid w:val="2AD86934"/>
    <w:multiLevelType w:val="hybridMultilevel"/>
    <w:tmpl w:val="5ABEA7F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7" w15:restartNumberingAfterBreak="0">
    <w:nsid w:val="2B144794"/>
    <w:multiLevelType w:val="hybridMultilevel"/>
    <w:tmpl w:val="D5BAB78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8" w15:restartNumberingAfterBreak="0">
    <w:nsid w:val="2B2F6E77"/>
    <w:multiLevelType w:val="multilevel"/>
    <w:tmpl w:val="102E1B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9" w15:restartNumberingAfterBreak="0">
    <w:nsid w:val="2B742F45"/>
    <w:multiLevelType w:val="multilevel"/>
    <w:tmpl w:val="348890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0" w15:restartNumberingAfterBreak="0">
    <w:nsid w:val="2B9B0F03"/>
    <w:multiLevelType w:val="hybridMultilevel"/>
    <w:tmpl w:val="1178894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1" w15:restartNumberingAfterBreak="0">
    <w:nsid w:val="2C404EC5"/>
    <w:multiLevelType w:val="multilevel"/>
    <w:tmpl w:val="4EB4CE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2" w15:restartNumberingAfterBreak="0">
    <w:nsid w:val="2C7D6FB0"/>
    <w:multiLevelType w:val="multilevel"/>
    <w:tmpl w:val="F58A5F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3" w15:restartNumberingAfterBreak="0">
    <w:nsid w:val="2CC709D9"/>
    <w:multiLevelType w:val="multilevel"/>
    <w:tmpl w:val="D9A2D8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4" w15:restartNumberingAfterBreak="0">
    <w:nsid w:val="2D0609D2"/>
    <w:multiLevelType w:val="hybridMultilevel"/>
    <w:tmpl w:val="E974B9D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5" w15:restartNumberingAfterBreak="0">
    <w:nsid w:val="2D2223FB"/>
    <w:multiLevelType w:val="multilevel"/>
    <w:tmpl w:val="3F027F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6" w15:restartNumberingAfterBreak="0">
    <w:nsid w:val="2D537B9F"/>
    <w:multiLevelType w:val="multilevel"/>
    <w:tmpl w:val="BAF6F496"/>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7" w15:restartNumberingAfterBreak="0">
    <w:nsid w:val="2D6C5358"/>
    <w:multiLevelType w:val="multilevel"/>
    <w:tmpl w:val="4474912C"/>
    <w:lvl w:ilvl="0">
      <w:start w:val="3"/>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8" w15:restartNumberingAfterBreak="0">
    <w:nsid w:val="2DB40D5E"/>
    <w:multiLevelType w:val="multilevel"/>
    <w:tmpl w:val="027483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9" w15:restartNumberingAfterBreak="0">
    <w:nsid w:val="2DE021A9"/>
    <w:multiLevelType w:val="hybridMultilevel"/>
    <w:tmpl w:val="D5BAB78E"/>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0" w15:restartNumberingAfterBreak="0">
    <w:nsid w:val="2E593782"/>
    <w:multiLevelType w:val="multilevel"/>
    <w:tmpl w:val="7BF0117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1" w15:restartNumberingAfterBreak="0">
    <w:nsid w:val="2ECB6152"/>
    <w:multiLevelType w:val="multilevel"/>
    <w:tmpl w:val="B590C4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2" w15:restartNumberingAfterBreak="0">
    <w:nsid w:val="2FB61CE4"/>
    <w:multiLevelType w:val="multilevel"/>
    <w:tmpl w:val="410A8D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3" w15:restartNumberingAfterBreak="0">
    <w:nsid w:val="2FCE38DA"/>
    <w:multiLevelType w:val="multilevel"/>
    <w:tmpl w:val="A8FE8F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4" w15:restartNumberingAfterBreak="0">
    <w:nsid w:val="30027E56"/>
    <w:multiLevelType w:val="multilevel"/>
    <w:tmpl w:val="04B848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5" w15:restartNumberingAfterBreak="0">
    <w:nsid w:val="30085E3E"/>
    <w:multiLevelType w:val="hybridMultilevel"/>
    <w:tmpl w:val="8886E70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06" w15:restartNumberingAfterBreak="0">
    <w:nsid w:val="30723DEE"/>
    <w:multiLevelType w:val="hybridMultilevel"/>
    <w:tmpl w:val="08A88A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7" w15:restartNumberingAfterBreak="0">
    <w:nsid w:val="30735B45"/>
    <w:multiLevelType w:val="hybridMultilevel"/>
    <w:tmpl w:val="7B12D2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8" w15:restartNumberingAfterBreak="0">
    <w:nsid w:val="30A024F5"/>
    <w:multiLevelType w:val="hybridMultilevel"/>
    <w:tmpl w:val="DCA6602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09" w15:restartNumberingAfterBreak="0">
    <w:nsid w:val="30A14F08"/>
    <w:multiLevelType w:val="hybridMultilevel"/>
    <w:tmpl w:val="3D822CD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0" w15:restartNumberingAfterBreak="0">
    <w:nsid w:val="316C32B0"/>
    <w:multiLevelType w:val="multilevel"/>
    <w:tmpl w:val="73FE4B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1" w15:restartNumberingAfterBreak="0">
    <w:nsid w:val="31E55173"/>
    <w:multiLevelType w:val="multilevel"/>
    <w:tmpl w:val="F40867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2" w15:restartNumberingAfterBreak="0">
    <w:nsid w:val="32703727"/>
    <w:multiLevelType w:val="multilevel"/>
    <w:tmpl w:val="26782B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3" w15:restartNumberingAfterBreak="0">
    <w:nsid w:val="32884E67"/>
    <w:multiLevelType w:val="multilevel"/>
    <w:tmpl w:val="324879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4" w15:restartNumberingAfterBreak="0">
    <w:nsid w:val="32FE7F1B"/>
    <w:multiLevelType w:val="multilevel"/>
    <w:tmpl w:val="1FECF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5" w15:restartNumberingAfterBreak="0">
    <w:nsid w:val="33505080"/>
    <w:multiLevelType w:val="multilevel"/>
    <w:tmpl w:val="197E3A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6" w15:restartNumberingAfterBreak="0">
    <w:nsid w:val="33753DBF"/>
    <w:multiLevelType w:val="multilevel"/>
    <w:tmpl w:val="01BCE3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7" w15:restartNumberingAfterBreak="0">
    <w:nsid w:val="33BF5CAA"/>
    <w:multiLevelType w:val="multilevel"/>
    <w:tmpl w:val="450E9C4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8" w15:restartNumberingAfterBreak="0">
    <w:nsid w:val="34293A5F"/>
    <w:multiLevelType w:val="multilevel"/>
    <w:tmpl w:val="2744D74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9" w15:restartNumberingAfterBreak="0">
    <w:nsid w:val="343F1734"/>
    <w:multiLevelType w:val="hybridMultilevel"/>
    <w:tmpl w:val="CC52DDB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20" w15:restartNumberingAfterBreak="0">
    <w:nsid w:val="34E60903"/>
    <w:multiLevelType w:val="hybridMultilevel"/>
    <w:tmpl w:val="BCFE0288"/>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1" w15:restartNumberingAfterBreak="0">
    <w:nsid w:val="35A369ED"/>
    <w:multiLevelType w:val="hybridMultilevel"/>
    <w:tmpl w:val="00BC7DC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22" w15:restartNumberingAfterBreak="0">
    <w:nsid w:val="35E8401B"/>
    <w:multiLevelType w:val="multilevel"/>
    <w:tmpl w:val="224067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3" w15:restartNumberingAfterBreak="0">
    <w:nsid w:val="370A2892"/>
    <w:multiLevelType w:val="multilevel"/>
    <w:tmpl w:val="28BC32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4" w15:restartNumberingAfterBreak="0">
    <w:nsid w:val="371D19DD"/>
    <w:multiLevelType w:val="hybridMultilevel"/>
    <w:tmpl w:val="EFDC7E68"/>
    <w:lvl w:ilvl="0" w:tplc="FFFFFFF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5" w15:restartNumberingAfterBreak="0">
    <w:nsid w:val="37F62634"/>
    <w:multiLevelType w:val="multilevel"/>
    <w:tmpl w:val="B2FCE7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6" w15:restartNumberingAfterBreak="0">
    <w:nsid w:val="385836CB"/>
    <w:multiLevelType w:val="multilevel"/>
    <w:tmpl w:val="87F68F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7" w15:restartNumberingAfterBreak="0">
    <w:nsid w:val="38F956A6"/>
    <w:multiLevelType w:val="hybridMultilevel"/>
    <w:tmpl w:val="D61219C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28" w15:restartNumberingAfterBreak="0">
    <w:nsid w:val="39CF6CC4"/>
    <w:multiLevelType w:val="multilevel"/>
    <w:tmpl w:val="C6E60B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9" w15:restartNumberingAfterBreak="0">
    <w:nsid w:val="39EC59F1"/>
    <w:multiLevelType w:val="multilevel"/>
    <w:tmpl w:val="7912453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0" w15:restartNumberingAfterBreak="0">
    <w:nsid w:val="3A1E6245"/>
    <w:multiLevelType w:val="hybridMultilevel"/>
    <w:tmpl w:val="7D22F312"/>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1" w15:restartNumberingAfterBreak="0">
    <w:nsid w:val="3AD6602F"/>
    <w:multiLevelType w:val="multilevel"/>
    <w:tmpl w:val="92821D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2" w15:restartNumberingAfterBreak="0">
    <w:nsid w:val="3B5C711C"/>
    <w:multiLevelType w:val="multilevel"/>
    <w:tmpl w:val="2F182C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3" w15:restartNumberingAfterBreak="0">
    <w:nsid w:val="3B736A56"/>
    <w:multiLevelType w:val="hybridMultilevel"/>
    <w:tmpl w:val="432419D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34" w15:restartNumberingAfterBreak="0">
    <w:nsid w:val="3C3E4F61"/>
    <w:multiLevelType w:val="multilevel"/>
    <w:tmpl w:val="26D411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5" w15:restartNumberingAfterBreak="0">
    <w:nsid w:val="3C50096D"/>
    <w:multiLevelType w:val="hybridMultilevel"/>
    <w:tmpl w:val="A87E6B9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6" w15:restartNumberingAfterBreak="0">
    <w:nsid w:val="3CAE1309"/>
    <w:multiLevelType w:val="multilevel"/>
    <w:tmpl w:val="F6B40C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7" w15:restartNumberingAfterBreak="0">
    <w:nsid w:val="3D110688"/>
    <w:multiLevelType w:val="multilevel"/>
    <w:tmpl w:val="623280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8" w15:restartNumberingAfterBreak="0">
    <w:nsid w:val="3EB31343"/>
    <w:multiLevelType w:val="multilevel"/>
    <w:tmpl w:val="520ADC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9" w15:restartNumberingAfterBreak="0">
    <w:nsid w:val="40511609"/>
    <w:multiLevelType w:val="hybridMultilevel"/>
    <w:tmpl w:val="086ED9BA"/>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40" w15:restartNumberingAfterBreak="0">
    <w:nsid w:val="40A35F39"/>
    <w:multiLevelType w:val="hybridMultilevel"/>
    <w:tmpl w:val="9FB0BD2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1" w15:restartNumberingAfterBreak="0">
    <w:nsid w:val="40EF5BD6"/>
    <w:multiLevelType w:val="multilevel"/>
    <w:tmpl w:val="CE34551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2" w15:restartNumberingAfterBreak="0">
    <w:nsid w:val="41615E0D"/>
    <w:multiLevelType w:val="hybridMultilevel"/>
    <w:tmpl w:val="E2B276A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43" w15:restartNumberingAfterBreak="0">
    <w:nsid w:val="41B80325"/>
    <w:multiLevelType w:val="multilevel"/>
    <w:tmpl w:val="A9D024C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4" w15:restartNumberingAfterBreak="0">
    <w:nsid w:val="42C079F2"/>
    <w:multiLevelType w:val="hybridMultilevel"/>
    <w:tmpl w:val="3B22E8D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5" w15:restartNumberingAfterBreak="0">
    <w:nsid w:val="43E73017"/>
    <w:multiLevelType w:val="multilevel"/>
    <w:tmpl w:val="59380C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6" w15:restartNumberingAfterBreak="0">
    <w:nsid w:val="43ED1A95"/>
    <w:multiLevelType w:val="hybridMultilevel"/>
    <w:tmpl w:val="D7BA85BE"/>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7" w15:restartNumberingAfterBreak="0">
    <w:nsid w:val="443A23AE"/>
    <w:multiLevelType w:val="multilevel"/>
    <w:tmpl w:val="17BE31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8" w15:restartNumberingAfterBreak="0">
    <w:nsid w:val="447D2C29"/>
    <w:multiLevelType w:val="hybridMultilevel"/>
    <w:tmpl w:val="A0DA6D1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9" w15:restartNumberingAfterBreak="0">
    <w:nsid w:val="44D857BA"/>
    <w:multiLevelType w:val="hybridMultilevel"/>
    <w:tmpl w:val="9078CB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0" w15:restartNumberingAfterBreak="0">
    <w:nsid w:val="45964000"/>
    <w:multiLevelType w:val="multilevel"/>
    <w:tmpl w:val="FC40CA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1" w15:restartNumberingAfterBreak="0">
    <w:nsid w:val="45C434F3"/>
    <w:multiLevelType w:val="hybridMultilevel"/>
    <w:tmpl w:val="364202B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2" w15:restartNumberingAfterBreak="0">
    <w:nsid w:val="46765AFA"/>
    <w:multiLevelType w:val="hybridMultilevel"/>
    <w:tmpl w:val="E6C82974"/>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53" w15:restartNumberingAfterBreak="0">
    <w:nsid w:val="46BE1AA9"/>
    <w:multiLevelType w:val="multilevel"/>
    <w:tmpl w:val="F1585B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4" w15:restartNumberingAfterBreak="0">
    <w:nsid w:val="47221E7F"/>
    <w:multiLevelType w:val="multilevel"/>
    <w:tmpl w:val="44480C7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5" w15:restartNumberingAfterBreak="0">
    <w:nsid w:val="47EB4D87"/>
    <w:multiLevelType w:val="multilevel"/>
    <w:tmpl w:val="FF2831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6" w15:restartNumberingAfterBreak="0">
    <w:nsid w:val="48214F7B"/>
    <w:multiLevelType w:val="multilevel"/>
    <w:tmpl w:val="B75491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7" w15:restartNumberingAfterBreak="0">
    <w:nsid w:val="486C0881"/>
    <w:multiLevelType w:val="multilevel"/>
    <w:tmpl w:val="F14CA7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8" w15:restartNumberingAfterBreak="0">
    <w:nsid w:val="48AC3D3A"/>
    <w:multiLevelType w:val="multilevel"/>
    <w:tmpl w:val="3500C0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9" w15:restartNumberingAfterBreak="0">
    <w:nsid w:val="4BA41FA3"/>
    <w:multiLevelType w:val="multilevel"/>
    <w:tmpl w:val="AEFA4C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0" w15:restartNumberingAfterBreak="0">
    <w:nsid w:val="4BE26DD2"/>
    <w:multiLevelType w:val="hybridMultilevel"/>
    <w:tmpl w:val="47D420B2"/>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1" w15:restartNumberingAfterBreak="0">
    <w:nsid w:val="4CAF07CA"/>
    <w:multiLevelType w:val="multilevel"/>
    <w:tmpl w:val="45148FEC"/>
    <w:styleLink w:val="CurrentList1"/>
    <w:lvl w:ilvl="0">
      <w:start w:val="1"/>
      <w:numFmt w:val="decimal"/>
      <w:lvlText w:val="%1."/>
      <w:lvlJc w:val="left"/>
      <w:pPr>
        <w:ind w:left="720" w:hanging="360"/>
      </w:pPr>
      <w:rPr>
        <w:rFonts w:hint="default"/>
        <w:b/>
        <w:color w:val="173324" w:themeColor="accent2"/>
        <w:u w:color="DCDDD7" w:themeColor="accen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62" w15:restartNumberingAfterBreak="0">
    <w:nsid w:val="4CC13A40"/>
    <w:multiLevelType w:val="multilevel"/>
    <w:tmpl w:val="E4D0A1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3" w15:restartNumberingAfterBreak="0">
    <w:nsid w:val="4D557CE7"/>
    <w:multiLevelType w:val="multilevel"/>
    <w:tmpl w:val="FE28CE9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4" w15:restartNumberingAfterBreak="0">
    <w:nsid w:val="4DA028AB"/>
    <w:multiLevelType w:val="multilevel"/>
    <w:tmpl w:val="D5D6F580"/>
    <w:lvl w:ilvl="0">
      <w:start w:val="5"/>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5" w15:restartNumberingAfterBreak="0">
    <w:nsid w:val="4DB84B3A"/>
    <w:multiLevelType w:val="multilevel"/>
    <w:tmpl w:val="525AA55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6" w15:restartNumberingAfterBreak="0">
    <w:nsid w:val="4DEE6232"/>
    <w:multiLevelType w:val="multilevel"/>
    <w:tmpl w:val="CDF6CB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7" w15:restartNumberingAfterBreak="0">
    <w:nsid w:val="4E071EC0"/>
    <w:multiLevelType w:val="multilevel"/>
    <w:tmpl w:val="DED66D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8" w15:restartNumberingAfterBreak="0">
    <w:nsid w:val="4E1B382A"/>
    <w:multiLevelType w:val="multilevel"/>
    <w:tmpl w:val="D83C1E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9" w15:restartNumberingAfterBreak="0">
    <w:nsid w:val="4F7D43E1"/>
    <w:multiLevelType w:val="multilevel"/>
    <w:tmpl w:val="924275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0" w15:restartNumberingAfterBreak="0">
    <w:nsid w:val="506F780D"/>
    <w:multiLevelType w:val="multilevel"/>
    <w:tmpl w:val="93EA03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1" w15:restartNumberingAfterBreak="0">
    <w:nsid w:val="50754D36"/>
    <w:multiLevelType w:val="multilevel"/>
    <w:tmpl w:val="B91E46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2" w15:restartNumberingAfterBreak="0">
    <w:nsid w:val="51420DD5"/>
    <w:multiLevelType w:val="hybridMultilevel"/>
    <w:tmpl w:val="95067E8C"/>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3" w15:restartNumberingAfterBreak="0">
    <w:nsid w:val="51894ADB"/>
    <w:multiLevelType w:val="multilevel"/>
    <w:tmpl w:val="F1CCAA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4" w15:restartNumberingAfterBreak="0">
    <w:nsid w:val="51E160BF"/>
    <w:multiLevelType w:val="multilevel"/>
    <w:tmpl w:val="9C7478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5" w15:restartNumberingAfterBreak="0">
    <w:nsid w:val="52205D33"/>
    <w:multiLevelType w:val="multilevel"/>
    <w:tmpl w:val="53487C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6" w15:restartNumberingAfterBreak="0">
    <w:nsid w:val="52373F9A"/>
    <w:multiLevelType w:val="hybridMultilevel"/>
    <w:tmpl w:val="87D214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7" w15:restartNumberingAfterBreak="0">
    <w:nsid w:val="528C1828"/>
    <w:multiLevelType w:val="hybridMultilevel"/>
    <w:tmpl w:val="006C8A0C"/>
    <w:lvl w:ilvl="0" w:tplc="7362E708">
      <w:start w:val="1"/>
      <w:numFmt w:val="decimal"/>
      <w:pStyle w:val="ListNumber"/>
      <w:lvlText w:val="%1."/>
      <w:lvlJc w:val="left"/>
      <w:pPr>
        <w:ind w:left="360" w:hanging="360"/>
      </w:pPr>
      <w:rPr>
        <w:rFonts w:asciiTheme="minorHAnsi" w:hAnsiTheme="minorHAnsi" w:hint="default"/>
        <w:b/>
        <w:i w:val="0"/>
        <w:color w:val="173324" w:themeColor="accent2"/>
        <w:u w:color="DCDDD7" w:themeColor="accent1"/>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8" w15:restartNumberingAfterBreak="0">
    <w:nsid w:val="52B1214E"/>
    <w:multiLevelType w:val="multilevel"/>
    <w:tmpl w:val="E84A20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9" w15:restartNumberingAfterBreak="0">
    <w:nsid w:val="5328673D"/>
    <w:multiLevelType w:val="multilevel"/>
    <w:tmpl w:val="C87E3B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0" w15:restartNumberingAfterBreak="0">
    <w:nsid w:val="53523F43"/>
    <w:multiLevelType w:val="hybridMultilevel"/>
    <w:tmpl w:val="768A27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1" w15:restartNumberingAfterBreak="0">
    <w:nsid w:val="54B90B6A"/>
    <w:multiLevelType w:val="hybridMultilevel"/>
    <w:tmpl w:val="26D8AB6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2" w15:restartNumberingAfterBreak="0">
    <w:nsid w:val="54F92A6A"/>
    <w:multiLevelType w:val="multilevel"/>
    <w:tmpl w:val="C0B2E3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3" w15:restartNumberingAfterBreak="0">
    <w:nsid w:val="564017D7"/>
    <w:multiLevelType w:val="multilevel"/>
    <w:tmpl w:val="80E8DB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4" w15:restartNumberingAfterBreak="0">
    <w:nsid w:val="56750056"/>
    <w:multiLevelType w:val="multilevel"/>
    <w:tmpl w:val="43185A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5" w15:restartNumberingAfterBreak="0">
    <w:nsid w:val="568323B4"/>
    <w:multiLevelType w:val="hybridMultilevel"/>
    <w:tmpl w:val="D30E4A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6" w15:restartNumberingAfterBreak="0">
    <w:nsid w:val="56F372C2"/>
    <w:multiLevelType w:val="multilevel"/>
    <w:tmpl w:val="8E5CE6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7" w15:restartNumberingAfterBreak="0">
    <w:nsid w:val="57150FCD"/>
    <w:multiLevelType w:val="multilevel"/>
    <w:tmpl w:val="B78E4B3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8" w15:restartNumberingAfterBreak="0">
    <w:nsid w:val="57733190"/>
    <w:multiLevelType w:val="multilevel"/>
    <w:tmpl w:val="492C80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9" w15:restartNumberingAfterBreak="0">
    <w:nsid w:val="59E57ACF"/>
    <w:multiLevelType w:val="multilevel"/>
    <w:tmpl w:val="5792F7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0" w15:restartNumberingAfterBreak="0">
    <w:nsid w:val="59EB48C1"/>
    <w:multiLevelType w:val="multilevel"/>
    <w:tmpl w:val="C92043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1" w15:restartNumberingAfterBreak="0">
    <w:nsid w:val="5A9728DD"/>
    <w:multiLevelType w:val="hybridMultilevel"/>
    <w:tmpl w:val="E5045CDC"/>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92" w15:restartNumberingAfterBreak="0">
    <w:nsid w:val="5AC509C9"/>
    <w:multiLevelType w:val="multilevel"/>
    <w:tmpl w:val="15220B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3" w15:restartNumberingAfterBreak="0">
    <w:nsid w:val="5C683950"/>
    <w:multiLevelType w:val="hybridMultilevel"/>
    <w:tmpl w:val="F168BC36"/>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94" w15:restartNumberingAfterBreak="0">
    <w:nsid w:val="5DB11751"/>
    <w:multiLevelType w:val="hybridMultilevel"/>
    <w:tmpl w:val="7E1C83D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95" w15:restartNumberingAfterBreak="0">
    <w:nsid w:val="5DD91E3D"/>
    <w:multiLevelType w:val="multilevel"/>
    <w:tmpl w:val="79C4D1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6" w15:restartNumberingAfterBreak="0">
    <w:nsid w:val="5E81536B"/>
    <w:multiLevelType w:val="hybridMultilevel"/>
    <w:tmpl w:val="EC7AA35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97" w15:restartNumberingAfterBreak="0">
    <w:nsid w:val="5EEB309A"/>
    <w:multiLevelType w:val="hybridMultilevel"/>
    <w:tmpl w:val="6774364C"/>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98" w15:restartNumberingAfterBreak="0">
    <w:nsid w:val="5F2275C7"/>
    <w:multiLevelType w:val="multilevel"/>
    <w:tmpl w:val="5ADC17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9" w15:restartNumberingAfterBreak="0">
    <w:nsid w:val="5F3420F1"/>
    <w:multiLevelType w:val="hybridMultilevel"/>
    <w:tmpl w:val="FD48387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00" w15:restartNumberingAfterBreak="0">
    <w:nsid w:val="5F3A0399"/>
    <w:multiLevelType w:val="multilevel"/>
    <w:tmpl w:val="475CF3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1" w15:restartNumberingAfterBreak="0">
    <w:nsid w:val="5FA80397"/>
    <w:multiLevelType w:val="hybridMultilevel"/>
    <w:tmpl w:val="BC70A5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2" w15:restartNumberingAfterBreak="0">
    <w:nsid w:val="60171E7B"/>
    <w:multiLevelType w:val="multilevel"/>
    <w:tmpl w:val="23AE15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3" w15:restartNumberingAfterBreak="0">
    <w:nsid w:val="60183F5C"/>
    <w:multiLevelType w:val="hybridMultilevel"/>
    <w:tmpl w:val="30126E0C"/>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4" w15:restartNumberingAfterBreak="0">
    <w:nsid w:val="60266E58"/>
    <w:multiLevelType w:val="multilevel"/>
    <w:tmpl w:val="E50A42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5" w15:restartNumberingAfterBreak="0">
    <w:nsid w:val="609A42E1"/>
    <w:multiLevelType w:val="multilevel"/>
    <w:tmpl w:val="CB6C6C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6" w15:restartNumberingAfterBreak="0">
    <w:nsid w:val="6146137E"/>
    <w:multiLevelType w:val="multilevel"/>
    <w:tmpl w:val="F20434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7" w15:restartNumberingAfterBreak="0">
    <w:nsid w:val="61497FE1"/>
    <w:multiLevelType w:val="hybridMultilevel"/>
    <w:tmpl w:val="68B09BD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8" w15:restartNumberingAfterBreak="0">
    <w:nsid w:val="6183207F"/>
    <w:multiLevelType w:val="multilevel"/>
    <w:tmpl w:val="A5E0FF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9" w15:restartNumberingAfterBreak="0">
    <w:nsid w:val="61902B12"/>
    <w:multiLevelType w:val="hybridMultilevel"/>
    <w:tmpl w:val="0298D6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0" w15:restartNumberingAfterBreak="0">
    <w:nsid w:val="62080714"/>
    <w:multiLevelType w:val="multilevel"/>
    <w:tmpl w:val="7264DC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1" w15:restartNumberingAfterBreak="0">
    <w:nsid w:val="622323CD"/>
    <w:multiLevelType w:val="hybridMultilevel"/>
    <w:tmpl w:val="5FC8F448"/>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2" w15:restartNumberingAfterBreak="0">
    <w:nsid w:val="62B61ECC"/>
    <w:multiLevelType w:val="multilevel"/>
    <w:tmpl w:val="48C2C9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3" w15:restartNumberingAfterBreak="0">
    <w:nsid w:val="62F81D8D"/>
    <w:multiLevelType w:val="hybridMultilevel"/>
    <w:tmpl w:val="9F6A20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4" w15:restartNumberingAfterBreak="0">
    <w:nsid w:val="6382301C"/>
    <w:multiLevelType w:val="hybridMultilevel"/>
    <w:tmpl w:val="C7DA99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5" w15:restartNumberingAfterBreak="0">
    <w:nsid w:val="639941D6"/>
    <w:multiLevelType w:val="multilevel"/>
    <w:tmpl w:val="CD3E77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6" w15:restartNumberingAfterBreak="0">
    <w:nsid w:val="6476538C"/>
    <w:multiLevelType w:val="multilevel"/>
    <w:tmpl w:val="C14296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7" w15:restartNumberingAfterBreak="0">
    <w:nsid w:val="64D1681D"/>
    <w:multiLevelType w:val="hybridMultilevel"/>
    <w:tmpl w:val="BDDAEC2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18" w15:restartNumberingAfterBreak="0">
    <w:nsid w:val="674D5120"/>
    <w:multiLevelType w:val="multilevel"/>
    <w:tmpl w:val="D8D867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9" w15:restartNumberingAfterBreak="0">
    <w:nsid w:val="67811240"/>
    <w:multiLevelType w:val="multilevel"/>
    <w:tmpl w:val="B9F20A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0" w15:restartNumberingAfterBreak="0">
    <w:nsid w:val="67864D94"/>
    <w:multiLevelType w:val="multilevel"/>
    <w:tmpl w:val="C9F075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1" w15:restartNumberingAfterBreak="0">
    <w:nsid w:val="682B76A4"/>
    <w:multiLevelType w:val="multilevel"/>
    <w:tmpl w:val="70A8445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2" w15:restartNumberingAfterBreak="0">
    <w:nsid w:val="69411EFF"/>
    <w:multiLevelType w:val="multilevel"/>
    <w:tmpl w:val="8F309C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3" w15:restartNumberingAfterBreak="0">
    <w:nsid w:val="69B231B3"/>
    <w:multiLevelType w:val="multilevel"/>
    <w:tmpl w:val="D7CC70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4" w15:restartNumberingAfterBreak="0">
    <w:nsid w:val="6AB205F4"/>
    <w:multiLevelType w:val="multilevel"/>
    <w:tmpl w:val="40DA55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5" w15:restartNumberingAfterBreak="0">
    <w:nsid w:val="6B9C7FB7"/>
    <w:multiLevelType w:val="hybridMultilevel"/>
    <w:tmpl w:val="E96EE4F8"/>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26" w15:restartNumberingAfterBreak="0">
    <w:nsid w:val="6BD8144B"/>
    <w:multiLevelType w:val="multilevel"/>
    <w:tmpl w:val="4C1644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7" w15:restartNumberingAfterBreak="0">
    <w:nsid w:val="6BEF04F8"/>
    <w:multiLevelType w:val="multilevel"/>
    <w:tmpl w:val="7CF432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8" w15:restartNumberingAfterBreak="0">
    <w:nsid w:val="6C6D5662"/>
    <w:multiLevelType w:val="multilevel"/>
    <w:tmpl w:val="79D414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9" w15:restartNumberingAfterBreak="0">
    <w:nsid w:val="6D064564"/>
    <w:multiLevelType w:val="multilevel"/>
    <w:tmpl w:val="8FAAD6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0" w15:restartNumberingAfterBreak="0">
    <w:nsid w:val="6D7C71B9"/>
    <w:multiLevelType w:val="hybridMultilevel"/>
    <w:tmpl w:val="43C094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1" w15:restartNumberingAfterBreak="0">
    <w:nsid w:val="6EA801DD"/>
    <w:multiLevelType w:val="multilevel"/>
    <w:tmpl w:val="5CEAE7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2" w15:restartNumberingAfterBreak="0">
    <w:nsid w:val="6F24180C"/>
    <w:multiLevelType w:val="hybridMultilevel"/>
    <w:tmpl w:val="7F64B9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3" w15:restartNumberingAfterBreak="0">
    <w:nsid w:val="6F6717B4"/>
    <w:multiLevelType w:val="multilevel"/>
    <w:tmpl w:val="35B6F8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4" w15:restartNumberingAfterBreak="0">
    <w:nsid w:val="6FEE5B44"/>
    <w:multiLevelType w:val="hybridMultilevel"/>
    <w:tmpl w:val="32EE57D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5" w15:restartNumberingAfterBreak="0">
    <w:nsid w:val="701C22CC"/>
    <w:multiLevelType w:val="multilevel"/>
    <w:tmpl w:val="4920D8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6" w15:restartNumberingAfterBreak="0">
    <w:nsid w:val="70274FCF"/>
    <w:multiLevelType w:val="multilevel"/>
    <w:tmpl w:val="EE18D5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7" w15:restartNumberingAfterBreak="0">
    <w:nsid w:val="7030294E"/>
    <w:multiLevelType w:val="multilevel"/>
    <w:tmpl w:val="A4B2C2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8" w15:restartNumberingAfterBreak="0">
    <w:nsid w:val="709846D8"/>
    <w:multiLevelType w:val="multilevel"/>
    <w:tmpl w:val="0CF0C6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9" w15:restartNumberingAfterBreak="0">
    <w:nsid w:val="719E7A66"/>
    <w:multiLevelType w:val="multilevel"/>
    <w:tmpl w:val="017433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0" w15:restartNumberingAfterBreak="0">
    <w:nsid w:val="72061ABB"/>
    <w:multiLevelType w:val="multilevel"/>
    <w:tmpl w:val="4B0C921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1" w15:restartNumberingAfterBreak="0">
    <w:nsid w:val="722125C6"/>
    <w:multiLevelType w:val="multilevel"/>
    <w:tmpl w:val="A1501F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2" w15:restartNumberingAfterBreak="0">
    <w:nsid w:val="734864AD"/>
    <w:multiLevelType w:val="hybridMultilevel"/>
    <w:tmpl w:val="326E14E6"/>
    <w:lvl w:ilvl="0" w:tplc="04090015">
      <w:start w:val="1"/>
      <w:numFmt w:val="upp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43" w15:restartNumberingAfterBreak="0">
    <w:nsid w:val="73537A2C"/>
    <w:multiLevelType w:val="multilevel"/>
    <w:tmpl w:val="5CB4DE3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4" w15:restartNumberingAfterBreak="0">
    <w:nsid w:val="74344B42"/>
    <w:multiLevelType w:val="multilevel"/>
    <w:tmpl w:val="E736C5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5" w15:restartNumberingAfterBreak="0">
    <w:nsid w:val="7434530E"/>
    <w:multiLevelType w:val="multilevel"/>
    <w:tmpl w:val="02A0F8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6" w15:restartNumberingAfterBreak="0">
    <w:nsid w:val="746816D2"/>
    <w:multiLevelType w:val="multilevel"/>
    <w:tmpl w:val="5E24F3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7" w15:restartNumberingAfterBreak="0">
    <w:nsid w:val="74953D0F"/>
    <w:multiLevelType w:val="multilevel"/>
    <w:tmpl w:val="475272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8" w15:restartNumberingAfterBreak="0">
    <w:nsid w:val="74A41897"/>
    <w:multiLevelType w:val="hybridMultilevel"/>
    <w:tmpl w:val="39ACF0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9" w15:restartNumberingAfterBreak="0">
    <w:nsid w:val="75564081"/>
    <w:multiLevelType w:val="multilevel"/>
    <w:tmpl w:val="B3AAF6F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0" w15:restartNumberingAfterBreak="0">
    <w:nsid w:val="75E774E4"/>
    <w:multiLevelType w:val="multilevel"/>
    <w:tmpl w:val="2196000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1" w15:restartNumberingAfterBreak="0">
    <w:nsid w:val="75EB12FB"/>
    <w:multiLevelType w:val="multilevel"/>
    <w:tmpl w:val="A18E2D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2" w15:restartNumberingAfterBreak="0">
    <w:nsid w:val="76002560"/>
    <w:multiLevelType w:val="hybridMultilevel"/>
    <w:tmpl w:val="175A1D3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3" w15:restartNumberingAfterBreak="0">
    <w:nsid w:val="762A0482"/>
    <w:multiLevelType w:val="multilevel"/>
    <w:tmpl w:val="542A6A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4" w15:restartNumberingAfterBreak="0">
    <w:nsid w:val="768B0FE1"/>
    <w:multiLevelType w:val="hybridMultilevel"/>
    <w:tmpl w:val="A5B0FB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5" w15:restartNumberingAfterBreak="0">
    <w:nsid w:val="77747DF7"/>
    <w:multiLevelType w:val="multilevel"/>
    <w:tmpl w:val="6C72BA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6" w15:restartNumberingAfterBreak="0">
    <w:nsid w:val="788B2CD0"/>
    <w:multiLevelType w:val="multilevel"/>
    <w:tmpl w:val="CF383C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7" w15:restartNumberingAfterBreak="0">
    <w:nsid w:val="78E129D6"/>
    <w:multiLevelType w:val="hybridMultilevel"/>
    <w:tmpl w:val="D17E6C8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8" w15:restartNumberingAfterBreak="0">
    <w:nsid w:val="79AD465D"/>
    <w:multiLevelType w:val="hybridMultilevel"/>
    <w:tmpl w:val="3CCE246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59" w15:restartNumberingAfterBreak="0">
    <w:nsid w:val="7A346754"/>
    <w:multiLevelType w:val="multilevel"/>
    <w:tmpl w:val="96BE935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0" w15:restartNumberingAfterBreak="0">
    <w:nsid w:val="7A8E718B"/>
    <w:multiLevelType w:val="multilevel"/>
    <w:tmpl w:val="5A20F3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1" w15:restartNumberingAfterBreak="0">
    <w:nsid w:val="7B7C1E42"/>
    <w:multiLevelType w:val="hybridMultilevel"/>
    <w:tmpl w:val="0AA222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2" w15:restartNumberingAfterBreak="0">
    <w:nsid w:val="7BAB2B52"/>
    <w:multiLevelType w:val="multilevel"/>
    <w:tmpl w:val="5510B4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3" w15:restartNumberingAfterBreak="0">
    <w:nsid w:val="7BAC51FC"/>
    <w:multiLevelType w:val="multilevel"/>
    <w:tmpl w:val="CC40358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4" w15:restartNumberingAfterBreak="0">
    <w:nsid w:val="7BF00681"/>
    <w:multiLevelType w:val="multilevel"/>
    <w:tmpl w:val="6212DB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5" w15:restartNumberingAfterBreak="0">
    <w:nsid w:val="7C3E1859"/>
    <w:multiLevelType w:val="multilevel"/>
    <w:tmpl w:val="A91E75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6" w15:restartNumberingAfterBreak="0">
    <w:nsid w:val="7C8E26D7"/>
    <w:multiLevelType w:val="multilevel"/>
    <w:tmpl w:val="6A6ABE4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7" w15:restartNumberingAfterBreak="0">
    <w:nsid w:val="7CE520A5"/>
    <w:multiLevelType w:val="multilevel"/>
    <w:tmpl w:val="484E40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8" w15:restartNumberingAfterBreak="0">
    <w:nsid w:val="7D3829DE"/>
    <w:multiLevelType w:val="multilevel"/>
    <w:tmpl w:val="CB20287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9" w15:restartNumberingAfterBreak="0">
    <w:nsid w:val="7D7F4EA0"/>
    <w:multiLevelType w:val="hybridMultilevel"/>
    <w:tmpl w:val="37BED5B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70" w15:restartNumberingAfterBreak="0">
    <w:nsid w:val="7DA21224"/>
    <w:multiLevelType w:val="hybridMultilevel"/>
    <w:tmpl w:val="19FE97B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71" w15:restartNumberingAfterBreak="0">
    <w:nsid w:val="7DF33313"/>
    <w:multiLevelType w:val="hybridMultilevel"/>
    <w:tmpl w:val="24FADE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2" w15:restartNumberingAfterBreak="0">
    <w:nsid w:val="7EBD61A2"/>
    <w:multiLevelType w:val="multilevel"/>
    <w:tmpl w:val="936C36AC"/>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73" w15:restartNumberingAfterBreak="0">
    <w:nsid w:val="7EC92FBF"/>
    <w:multiLevelType w:val="multilevel"/>
    <w:tmpl w:val="F38285F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393188712">
    <w:abstractNumId w:val="5"/>
  </w:num>
  <w:num w:numId="2" w16cid:durableId="653608474">
    <w:abstractNumId w:val="177"/>
  </w:num>
  <w:num w:numId="3" w16cid:durableId="1367097303">
    <w:abstractNumId w:val="0"/>
  </w:num>
  <w:num w:numId="4" w16cid:durableId="1252815706">
    <w:abstractNumId w:val="49"/>
  </w:num>
  <w:num w:numId="5" w16cid:durableId="11492963">
    <w:abstractNumId w:val="161"/>
  </w:num>
  <w:num w:numId="6" w16cid:durableId="891423183">
    <w:abstractNumId w:val="48"/>
  </w:num>
  <w:num w:numId="7" w16cid:durableId="732123487">
    <w:abstractNumId w:val="207"/>
  </w:num>
  <w:num w:numId="8" w16cid:durableId="1815026306">
    <w:abstractNumId w:val="30"/>
  </w:num>
  <w:num w:numId="9" w16cid:durableId="2109344183">
    <w:abstractNumId w:val="193"/>
  </w:num>
  <w:num w:numId="10" w16cid:durableId="1133912622">
    <w:abstractNumId w:val="270"/>
  </w:num>
  <w:num w:numId="11" w16cid:durableId="828403254">
    <w:abstractNumId w:val="201"/>
  </w:num>
  <w:num w:numId="12" w16cid:durableId="986393967">
    <w:abstractNumId w:val="135"/>
  </w:num>
  <w:num w:numId="13" w16cid:durableId="481701794">
    <w:abstractNumId w:val="22"/>
  </w:num>
  <w:num w:numId="14" w16cid:durableId="2085445382">
    <w:abstractNumId w:val="124"/>
  </w:num>
  <w:num w:numId="15" w16cid:durableId="1282956990">
    <w:abstractNumId w:val="252"/>
  </w:num>
  <w:num w:numId="16" w16cid:durableId="387609210">
    <w:abstractNumId w:val="38"/>
  </w:num>
  <w:num w:numId="17" w16cid:durableId="1615939763">
    <w:abstractNumId w:val="106"/>
  </w:num>
  <w:num w:numId="18" w16cid:durableId="1404447080">
    <w:abstractNumId w:val="151"/>
  </w:num>
  <w:num w:numId="19" w16cid:durableId="1481459121">
    <w:abstractNumId w:val="160"/>
  </w:num>
  <w:num w:numId="20" w16cid:durableId="1679381886">
    <w:abstractNumId w:val="23"/>
  </w:num>
  <w:num w:numId="21" w16cid:durableId="196049693">
    <w:abstractNumId w:val="146"/>
  </w:num>
  <w:num w:numId="22" w16cid:durableId="144711137">
    <w:abstractNumId w:val="4"/>
  </w:num>
  <w:num w:numId="23" w16cid:durableId="1057783289">
    <w:abstractNumId w:val="32"/>
  </w:num>
  <w:num w:numId="24" w16cid:durableId="147403256">
    <w:abstractNumId w:val="85"/>
  </w:num>
  <w:num w:numId="25" w16cid:durableId="328411668">
    <w:abstractNumId w:val="269"/>
  </w:num>
  <w:num w:numId="26" w16cid:durableId="271517682">
    <w:abstractNumId w:val="258"/>
  </w:num>
  <w:num w:numId="27" w16cid:durableId="1535538910">
    <w:abstractNumId w:val="230"/>
  </w:num>
  <w:num w:numId="28" w16cid:durableId="2106415926">
    <w:abstractNumId w:val="209"/>
  </w:num>
  <w:num w:numId="29" w16cid:durableId="186875236">
    <w:abstractNumId w:val="149"/>
  </w:num>
  <w:num w:numId="30" w16cid:durableId="1308507669">
    <w:abstractNumId w:val="213"/>
  </w:num>
  <w:num w:numId="31" w16cid:durableId="511068712">
    <w:abstractNumId w:val="44"/>
  </w:num>
  <w:num w:numId="32" w16cid:durableId="1147164954">
    <w:abstractNumId w:val="261"/>
  </w:num>
  <w:num w:numId="33" w16cid:durableId="2101096291">
    <w:abstractNumId w:val="203"/>
  </w:num>
  <w:num w:numId="34" w16cid:durableId="1267813647">
    <w:abstractNumId w:val="15"/>
  </w:num>
  <w:num w:numId="35" w16cid:durableId="981232851">
    <w:abstractNumId w:val="107"/>
  </w:num>
  <w:num w:numId="36" w16cid:durableId="1535923162">
    <w:abstractNumId w:val="60"/>
  </w:num>
  <w:num w:numId="37" w16cid:durableId="1940018004">
    <w:abstractNumId w:val="254"/>
  </w:num>
  <w:num w:numId="38" w16cid:durableId="109252577">
    <w:abstractNumId w:val="180"/>
  </w:num>
  <w:num w:numId="39" w16cid:durableId="1195726032">
    <w:abstractNumId w:val="257"/>
  </w:num>
  <w:num w:numId="40" w16cid:durableId="2131895732">
    <w:abstractNumId w:val="119"/>
  </w:num>
  <w:num w:numId="41" w16cid:durableId="1030691838">
    <w:abstractNumId w:val="35"/>
  </w:num>
  <w:num w:numId="42" w16cid:durableId="417403782">
    <w:abstractNumId w:val="87"/>
  </w:num>
  <w:num w:numId="43" w16cid:durableId="1402630096">
    <w:abstractNumId w:val="172"/>
  </w:num>
  <w:num w:numId="44" w16cid:durableId="212884936">
    <w:abstractNumId w:val="42"/>
  </w:num>
  <w:num w:numId="45" w16cid:durableId="34934288">
    <w:abstractNumId w:val="105"/>
  </w:num>
  <w:num w:numId="46" w16cid:durableId="1684092001">
    <w:abstractNumId w:val="79"/>
  </w:num>
  <w:num w:numId="47" w16cid:durableId="997080185">
    <w:abstractNumId w:val="142"/>
  </w:num>
  <w:num w:numId="48" w16cid:durableId="590819415">
    <w:abstractNumId w:val="148"/>
  </w:num>
  <w:num w:numId="49" w16cid:durableId="310450703">
    <w:abstractNumId w:val="273"/>
  </w:num>
  <w:num w:numId="50" w16cid:durableId="1114901945">
    <w:abstractNumId w:val="175"/>
  </w:num>
  <w:num w:numId="51" w16cid:durableId="1295676811">
    <w:abstractNumId w:val="58"/>
  </w:num>
  <w:num w:numId="52" w16cid:durableId="1483042432">
    <w:abstractNumId w:val="214"/>
  </w:num>
  <w:num w:numId="53" w16cid:durableId="871695046">
    <w:abstractNumId w:val="54"/>
  </w:num>
  <w:num w:numId="54" w16cid:durableId="668095735">
    <w:abstractNumId w:val="185"/>
  </w:num>
  <w:num w:numId="55" w16cid:durableId="1653024517">
    <w:abstractNumId w:val="90"/>
  </w:num>
  <w:num w:numId="56" w16cid:durableId="755369184">
    <w:abstractNumId w:val="109"/>
  </w:num>
  <w:num w:numId="57" w16cid:durableId="732586349">
    <w:abstractNumId w:val="199"/>
  </w:num>
  <w:num w:numId="58" w16cid:durableId="205072522">
    <w:abstractNumId w:val="271"/>
  </w:num>
  <w:num w:numId="59" w16cid:durableId="2143770826">
    <w:abstractNumId w:val="37"/>
  </w:num>
  <w:num w:numId="60" w16cid:durableId="424033290">
    <w:abstractNumId w:val="34"/>
  </w:num>
  <w:num w:numId="61" w16cid:durableId="2089426221">
    <w:abstractNumId w:val="248"/>
  </w:num>
  <w:num w:numId="62" w16cid:durableId="1487697894">
    <w:abstractNumId w:val="18"/>
  </w:num>
  <w:num w:numId="63" w16cid:durableId="523519136">
    <w:abstractNumId w:val="234"/>
  </w:num>
  <w:num w:numId="64" w16cid:durableId="1917275702">
    <w:abstractNumId w:val="140"/>
  </w:num>
  <w:num w:numId="65" w16cid:durableId="58327057">
    <w:abstractNumId w:val="133"/>
  </w:num>
  <w:num w:numId="66" w16cid:durableId="193419880">
    <w:abstractNumId w:val="11"/>
  </w:num>
  <w:num w:numId="67" w16cid:durableId="796918197">
    <w:abstractNumId w:val="94"/>
  </w:num>
  <w:num w:numId="68" w16cid:durableId="1563639971">
    <w:abstractNumId w:val="196"/>
  </w:num>
  <w:num w:numId="69" w16cid:durableId="574708693">
    <w:abstractNumId w:val="127"/>
  </w:num>
  <w:num w:numId="70" w16cid:durableId="381641258">
    <w:abstractNumId w:val="72"/>
  </w:num>
  <w:num w:numId="71" w16cid:durableId="608390105">
    <w:abstractNumId w:val="52"/>
  </w:num>
  <w:num w:numId="72" w16cid:durableId="882600003">
    <w:abstractNumId w:val="28"/>
  </w:num>
  <w:num w:numId="73" w16cid:durableId="1449856137">
    <w:abstractNumId w:val="47"/>
  </w:num>
  <w:num w:numId="74" w16cid:durableId="1040207686">
    <w:abstractNumId w:val="217"/>
  </w:num>
  <w:num w:numId="75" w16cid:durableId="1305770651">
    <w:abstractNumId w:val="191"/>
  </w:num>
  <w:num w:numId="76" w16cid:durableId="2107993382">
    <w:abstractNumId w:val="74"/>
  </w:num>
  <w:num w:numId="77" w16cid:durableId="1367099023">
    <w:abstractNumId w:val="86"/>
  </w:num>
  <w:num w:numId="78" w16cid:durableId="1403064366">
    <w:abstractNumId w:val="232"/>
  </w:num>
  <w:num w:numId="79" w16cid:durableId="65081204">
    <w:abstractNumId w:val="3"/>
  </w:num>
  <w:num w:numId="80" w16cid:durableId="101845947">
    <w:abstractNumId w:val="99"/>
  </w:num>
  <w:num w:numId="81" w16cid:durableId="1149441746">
    <w:abstractNumId w:val="121"/>
  </w:num>
  <w:num w:numId="82" w16cid:durableId="779760288">
    <w:abstractNumId w:val="181"/>
  </w:num>
  <w:num w:numId="83" w16cid:durableId="819424369">
    <w:abstractNumId w:val="2"/>
  </w:num>
  <w:num w:numId="84" w16cid:durableId="843399336">
    <w:abstractNumId w:val="108"/>
  </w:num>
  <w:num w:numId="85" w16cid:durableId="848788825">
    <w:abstractNumId w:val="68"/>
  </w:num>
  <w:num w:numId="86" w16cid:durableId="791752210">
    <w:abstractNumId w:val="62"/>
  </w:num>
  <w:num w:numId="87" w16cid:durableId="2031682183">
    <w:abstractNumId w:val="71"/>
  </w:num>
  <w:num w:numId="88" w16cid:durableId="1303191319">
    <w:abstractNumId w:val="194"/>
  </w:num>
  <w:num w:numId="89" w16cid:durableId="293220962">
    <w:abstractNumId w:val="10"/>
  </w:num>
  <w:num w:numId="90" w16cid:durableId="896286041">
    <w:abstractNumId w:val="176"/>
  </w:num>
  <w:num w:numId="91" w16cid:durableId="1824656806">
    <w:abstractNumId w:val="144"/>
  </w:num>
  <w:num w:numId="92" w16cid:durableId="1878615371">
    <w:abstractNumId w:val="134"/>
  </w:num>
  <w:num w:numId="93" w16cid:durableId="1173373286">
    <w:abstractNumId w:val="222"/>
  </w:num>
  <w:num w:numId="94" w16cid:durableId="1335181010">
    <w:abstractNumId w:val="51"/>
  </w:num>
  <w:num w:numId="95" w16cid:durableId="1359962098">
    <w:abstractNumId w:val="147"/>
  </w:num>
  <w:num w:numId="96" w16cid:durableId="1029259878">
    <w:abstractNumId w:val="246"/>
  </w:num>
  <w:num w:numId="97" w16cid:durableId="1966962044">
    <w:abstractNumId w:val="153"/>
  </w:num>
  <w:num w:numId="98" w16cid:durableId="980691076">
    <w:abstractNumId w:val="55"/>
  </w:num>
  <w:num w:numId="99" w16cid:durableId="429817586">
    <w:abstractNumId w:val="150"/>
  </w:num>
  <w:num w:numId="100" w16cid:durableId="495460698">
    <w:abstractNumId w:val="46"/>
  </w:num>
  <w:num w:numId="101" w16cid:durableId="1784961306">
    <w:abstractNumId w:val="25"/>
  </w:num>
  <w:num w:numId="102" w16cid:durableId="1184974132">
    <w:abstractNumId w:val="36"/>
  </w:num>
  <w:num w:numId="103" w16cid:durableId="548079462">
    <w:abstractNumId w:val="174"/>
  </w:num>
  <w:num w:numId="104" w16cid:durableId="313146108">
    <w:abstractNumId w:val="192"/>
  </w:num>
  <w:num w:numId="105" w16cid:durableId="1529947862">
    <w:abstractNumId w:val="212"/>
  </w:num>
  <w:num w:numId="106" w16cid:durableId="1065639658">
    <w:abstractNumId w:val="162"/>
  </w:num>
  <w:num w:numId="107" w16cid:durableId="202866060">
    <w:abstractNumId w:val="95"/>
  </w:num>
  <w:num w:numId="108" w16cid:durableId="41251533">
    <w:abstractNumId w:val="268"/>
  </w:num>
  <w:num w:numId="109" w16cid:durableId="280919369">
    <w:abstractNumId w:val="259"/>
  </w:num>
  <w:num w:numId="110" w16cid:durableId="166293669">
    <w:abstractNumId w:val="40"/>
  </w:num>
  <w:num w:numId="111" w16cid:durableId="1134253081">
    <w:abstractNumId w:val="243"/>
  </w:num>
  <w:num w:numId="112" w16cid:durableId="372073119">
    <w:abstractNumId w:val="69"/>
  </w:num>
  <w:num w:numId="113" w16cid:durableId="1639990864">
    <w:abstractNumId w:val="20"/>
  </w:num>
  <w:num w:numId="114" w16cid:durableId="557860359">
    <w:abstractNumId w:val="219"/>
  </w:num>
  <w:num w:numId="115" w16cid:durableId="286358270">
    <w:abstractNumId w:val="64"/>
  </w:num>
  <w:num w:numId="116" w16cid:durableId="1226644281">
    <w:abstractNumId w:val="145"/>
  </w:num>
  <w:num w:numId="117" w16cid:durableId="566644336">
    <w:abstractNumId w:val="137"/>
  </w:num>
  <w:num w:numId="118" w16cid:durableId="591737908">
    <w:abstractNumId w:val="41"/>
  </w:num>
  <w:num w:numId="119" w16cid:durableId="217254007">
    <w:abstractNumId w:val="264"/>
  </w:num>
  <w:num w:numId="120" w16cid:durableId="712851459">
    <w:abstractNumId w:val="73"/>
  </w:num>
  <w:num w:numId="121" w16cid:durableId="1008218666">
    <w:abstractNumId w:val="202"/>
  </w:num>
  <w:num w:numId="122" w16cid:durableId="1275212386">
    <w:abstractNumId w:val="179"/>
  </w:num>
  <w:num w:numId="123" w16cid:durableId="1554002264">
    <w:abstractNumId w:val="205"/>
  </w:num>
  <w:num w:numId="124" w16cid:durableId="243146777">
    <w:abstractNumId w:val="117"/>
  </w:num>
  <w:num w:numId="125" w16cid:durableId="928386009">
    <w:abstractNumId w:val="228"/>
  </w:num>
  <w:num w:numId="126" w16cid:durableId="1971551826">
    <w:abstractNumId w:val="182"/>
  </w:num>
  <w:num w:numId="127" w16cid:durableId="907492497">
    <w:abstractNumId w:val="128"/>
  </w:num>
  <w:num w:numId="128" w16cid:durableId="1730689837">
    <w:abstractNumId w:val="171"/>
  </w:num>
  <w:num w:numId="129" w16cid:durableId="1797063038">
    <w:abstractNumId w:val="198"/>
  </w:num>
  <w:num w:numId="130" w16cid:durableId="1153983069">
    <w:abstractNumId w:val="78"/>
  </w:num>
  <w:num w:numId="131" w16cid:durableId="1125730298">
    <w:abstractNumId w:val="9"/>
  </w:num>
  <w:num w:numId="132" w16cid:durableId="601298240">
    <w:abstractNumId w:val="242"/>
  </w:num>
  <w:num w:numId="133" w16cid:durableId="126970643">
    <w:abstractNumId w:val="43"/>
  </w:num>
  <w:num w:numId="134" w16cid:durableId="1014572889">
    <w:abstractNumId w:val="152"/>
  </w:num>
  <w:num w:numId="135" w16cid:durableId="1099982215">
    <w:abstractNumId w:val="75"/>
  </w:num>
  <w:num w:numId="136" w16cid:durableId="449204783">
    <w:abstractNumId w:val="65"/>
  </w:num>
  <w:num w:numId="137" w16cid:durableId="972905565">
    <w:abstractNumId w:val="120"/>
  </w:num>
  <w:num w:numId="138" w16cid:durableId="930119149">
    <w:abstractNumId w:val="139"/>
  </w:num>
  <w:num w:numId="139" w16cid:durableId="2130466574">
    <w:abstractNumId w:val="6"/>
  </w:num>
  <w:num w:numId="140" w16cid:durableId="1969895237">
    <w:abstractNumId w:val="56"/>
  </w:num>
  <w:num w:numId="141" w16cid:durableId="2034188980">
    <w:abstractNumId w:val="130"/>
  </w:num>
  <w:num w:numId="142" w16cid:durableId="1172791811">
    <w:abstractNumId w:val="211"/>
  </w:num>
  <w:num w:numId="143" w16cid:durableId="988095566">
    <w:abstractNumId w:val="225"/>
  </w:num>
  <w:num w:numId="144" w16cid:durableId="856039558">
    <w:abstractNumId w:val="197"/>
  </w:num>
  <w:num w:numId="145" w16cid:durableId="228729638">
    <w:abstractNumId w:val="154"/>
  </w:num>
  <w:num w:numId="146" w16cid:durableId="1406031606">
    <w:abstractNumId w:val="101"/>
  </w:num>
  <w:num w:numId="147" w16cid:durableId="1964798379">
    <w:abstractNumId w:val="272"/>
  </w:num>
  <w:num w:numId="148" w16cid:durableId="1710763580">
    <w:abstractNumId w:val="97"/>
  </w:num>
  <w:num w:numId="149" w16cid:durableId="2065983831">
    <w:abstractNumId w:val="164"/>
  </w:num>
  <w:num w:numId="150" w16cid:durableId="207691398">
    <w:abstractNumId w:val="163"/>
  </w:num>
  <w:num w:numId="151" w16cid:durableId="463158003">
    <w:abstractNumId w:val="265"/>
  </w:num>
  <w:num w:numId="152" w16cid:durableId="172841852">
    <w:abstractNumId w:val="158"/>
  </w:num>
  <w:num w:numId="153" w16cid:durableId="224338527">
    <w:abstractNumId w:val="118"/>
  </w:num>
  <w:num w:numId="154" w16cid:durableId="1255287067">
    <w:abstractNumId w:val="166"/>
  </w:num>
  <w:num w:numId="155" w16cid:durableId="531841700">
    <w:abstractNumId w:val="100"/>
  </w:num>
  <w:num w:numId="156" w16cid:durableId="1878541945">
    <w:abstractNumId w:val="168"/>
  </w:num>
  <w:num w:numId="157" w16cid:durableId="690691471">
    <w:abstractNumId w:val="83"/>
  </w:num>
  <w:num w:numId="158" w16cid:durableId="1678843607">
    <w:abstractNumId w:val="76"/>
  </w:num>
  <w:num w:numId="159" w16cid:durableId="1007635802">
    <w:abstractNumId w:val="206"/>
  </w:num>
  <w:num w:numId="160" w16cid:durableId="377778683">
    <w:abstractNumId w:val="31"/>
  </w:num>
  <w:num w:numId="161" w16cid:durableId="1406299675">
    <w:abstractNumId w:val="204"/>
  </w:num>
  <w:num w:numId="162" w16cid:durableId="201478648">
    <w:abstractNumId w:val="263"/>
  </w:num>
  <w:num w:numId="163" w16cid:durableId="1062362731">
    <w:abstractNumId w:val="178"/>
  </w:num>
  <w:num w:numId="164" w16cid:durableId="947197368">
    <w:abstractNumId w:val="26"/>
  </w:num>
  <w:num w:numId="165" w16cid:durableId="722754208">
    <w:abstractNumId w:val="190"/>
  </w:num>
  <w:num w:numId="166" w16cid:durableId="1863548202">
    <w:abstractNumId w:val="110"/>
  </w:num>
  <w:num w:numId="167" w16cid:durableId="955798263">
    <w:abstractNumId w:val="21"/>
  </w:num>
  <w:num w:numId="168" w16cid:durableId="1621110334">
    <w:abstractNumId w:val="236"/>
  </w:num>
  <w:num w:numId="169" w16cid:durableId="366637833">
    <w:abstractNumId w:val="92"/>
  </w:num>
  <w:num w:numId="170" w16cid:durableId="320892950">
    <w:abstractNumId w:val="241"/>
  </w:num>
  <w:num w:numId="171" w16cid:durableId="1451432469">
    <w:abstractNumId w:val="195"/>
  </w:num>
  <w:num w:numId="172" w16cid:durableId="1619333091">
    <w:abstractNumId w:val="262"/>
  </w:num>
  <w:num w:numId="173" w16cid:durableId="1308320375">
    <w:abstractNumId w:val="102"/>
  </w:num>
  <w:num w:numId="174" w16cid:durableId="74473399">
    <w:abstractNumId w:val="256"/>
  </w:num>
  <w:num w:numId="175" w16cid:durableId="1232933988">
    <w:abstractNumId w:val="186"/>
  </w:num>
  <w:num w:numId="176" w16cid:durableId="1903756607">
    <w:abstractNumId w:val="132"/>
  </w:num>
  <w:num w:numId="177" w16cid:durableId="699622155">
    <w:abstractNumId w:val="103"/>
  </w:num>
  <w:num w:numId="178" w16cid:durableId="1139421477">
    <w:abstractNumId w:val="89"/>
  </w:num>
  <w:num w:numId="179" w16cid:durableId="399988634">
    <w:abstractNumId w:val="169"/>
  </w:num>
  <w:num w:numId="180" w16cid:durableId="380715427">
    <w:abstractNumId w:val="255"/>
  </w:num>
  <w:num w:numId="181" w16cid:durableId="727922955">
    <w:abstractNumId w:val="123"/>
  </w:num>
  <w:num w:numId="182" w16cid:durableId="1403796099">
    <w:abstractNumId w:val="170"/>
  </w:num>
  <w:num w:numId="183" w16cid:durableId="1007175695">
    <w:abstractNumId w:val="82"/>
  </w:num>
  <w:num w:numId="184" w16cid:durableId="1812212419">
    <w:abstractNumId w:val="238"/>
  </w:num>
  <w:num w:numId="185" w16cid:durableId="2144804226">
    <w:abstractNumId w:val="141"/>
  </w:num>
  <w:num w:numId="186" w16cid:durableId="816337658">
    <w:abstractNumId w:val="116"/>
  </w:num>
  <w:num w:numId="187" w16cid:durableId="1283684383">
    <w:abstractNumId w:val="218"/>
  </w:num>
  <w:num w:numId="188" w16cid:durableId="1331300077">
    <w:abstractNumId w:val="19"/>
  </w:num>
  <w:num w:numId="189" w16cid:durableId="1993023487">
    <w:abstractNumId w:val="27"/>
  </w:num>
  <w:num w:numId="190" w16cid:durableId="2078277806">
    <w:abstractNumId w:val="125"/>
  </w:num>
  <w:num w:numId="191" w16cid:durableId="1389912676">
    <w:abstractNumId w:val="260"/>
  </w:num>
  <w:num w:numId="192" w16cid:durableId="1289699505">
    <w:abstractNumId w:val="173"/>
  </w:num>
  <w:num w:numId="193" w16cid:durableId="916548283">
    <w:abstractNumId w:val="88"/>
  </w:num>
  <w:num w:numId="194" w16cid:durableId="497886574">
    <w:abstractNumId w:val="184"/>
  </w:num>
  <w:num w:numId="195" w16cid:durableId="862791074">
    <w:abstractNumId w:val="183"/>
  </w:num>
  <w:num w:numId="196" w16cid:durableId="253129321">
    <w:abstractNumId w:val="115"/>
  </w:num>
  <w:num w:numId="197" w16cid:durableId="359670886">
    <w:abstractNumId w:val="253"/>
  </w:num>
  <w:num w:numId="198" w16cid:durableId="93091323">
    <w:abstractNumId w:val="50"/>
  </w:num>
  <w:num w:numId="199" w16cid:durableId="898200549">
    <w:abstractNumId w:val="244"/>
  </w:num>
  <w:num w:numId="200" w16cid:durableId="1341470506">
    <w:abstractNumId w:val="267"/>
  </w:num>
  <w:num w:numId="201" w16cid:durableId="2010061485">
    <w:abstractNumId w:val="57"/>
  </w:num>
  <w:num w:numId="202" w16cid:durableId="2141651795">
    <w:abstractNumId w:val="229"/>
  </w:num>
  <w:num w:numId="203" w16cid:durableId="666327120">
    <w:abstractNumId w:val="223"/>
  </w:num>
  <w:num w:numId="204" w16cid:durableId="144323352">
    <w:abstractNumId w:val="91"/>
  </w:num>
  <w:num w:numId="205" w16cid:durableId="1742603838">
    <w:abstractNumId w:val="114"/>
  </w:num>
  <w:num w:numId="206" w16cid:durableId="1902906738">
    <w:abstractNumId w:val="245"/>
  </w:num>
  <w:num w:numId="207" w16cid:durableId="1635522690">
    <w:abstractNumId w:val="111"/>
  </w:num>
  <w:num w:numId="208" w16cid:durableId="292832553">
    <w:abstractNumId w:val="98"/>
  </w:num>
  <w:num w:numId="209" w16cid:durableId="1086265373">
    <w:abstractNumId w:val="13"/>
  </w:num>
  <w:num w:numId="210" w16cid:durableId="1340615278">
    <w:abstractNumId w:val="167"/>
  </w:num>
  <w:num w:numId="211" w16cid:durableId="111871633">
    <w:abstractNumId w:val="210"/>
  </w:num>
  <w:num w:numId="212" w16cid:durableId="1452476006">
    <w:abstractNumId w:val="189"/>
  </w:num>
  <w:num w:numId="213" w16cid:durableId="416024987">
    <w:abstractNumId w:val="67"/>
  </w:num>
  <w:num w:numId="214" w16cid:durableId="1956518457">
    <w:abstractNumId w:val="157"/>
  </w:num>
  <w:num w:numId="215" w16cid:durableId="2067143975">
    <w:abstractNumId w:val="251"/>
  </w:num>
  <w:num w:numId="216" w16cid:durableId="45614825">
    <w:abstractNumId w:val="235"/>
  </w:num>
  <w:num w:numId="217" w16cid:durableId="466053196">
    <w:abstractNumId w:val="122"/>
  </w:num>
  <w:num w:numId="218" w16cid:durableId="1950357982">
    <w:abstractNumId w:val="227"/>
  </w:num>
  <w:num w:numId="219" w16cid:durableId="177888049">
    <w:abstractNumId w:val="17"/>
  </w:num>
  <w:num w:numId="220" w16cid:durableId="1623994067">
    <w:abstractNumId w:val="7"/>
  </w:num>
  <w:num w:numId="221" w16cid:durableId="279580262">
    <w:abstractNumId w:val="136"/>
  </w:num>
  <w:num w:numId="222" w16cid:durableId="1850020124">
    <w:abstractNumId w:val="53"/>
  </w:num>
  <w:num w:numId="223" w16cid:durableId="1197307448">
    <w:abstractNumId w:val="113"/>
  </w:num>
  <w:num w:numId="224" w16cid:durableId="1225263310">
    <w:abstractNumId w:val="112"/>
  </w:num>
  <w:num w:numId="225" w16cid:durableId="2021539972">
    <w:abstractNumId w:val="224"/>
  </w:num>
  <w:num w:numId="226" w16cid:durableId="1117289231">
    <w:abstractNumId w:val="215"/>
  </w:num>
  <w:num w:numId="227" w16cid:durableId="723990433">
    <w:abstractNumId w:val="159"/>
  </w:num>
  <w:num w:numId="228" w16cid:durableId="1149445231">
    <w:abstractNumId w:val="220"/>
  </w:num>
  <w:num w:numId="229" w16cid:durableId="884827521">
    <w:abstractNumId w:val="143"/>
  </w:num>
  <w:num w:numId="230" w16cid:durableId="181093907">
    <w:abstractNumId w:val="188"/>
  </w:num>
  <w:num w:numId="231" w16cid:durableId="1119642710">
    <w:abstractNumId w:val="165"/>
  </w:num>
  <w:num w:numId="232" w16cid:durableId="1247573556">
    <w:abstractNumId w:val="138"/>
  </w:num>
  <w:num w:numId="233" w16cid:durableId="1730030138">
    <w:abstractNumId w:val="96"/>
  </w:num>
  <w:num w:numId="234" w16cid:durableId="1134063472">
    <w:abstractNumId w:val="45"/>
  </w:num>
  <w:num w:numId="235" w16cid:durableId="883324670">
    <w:abstractNumId w:val="200"/>
  </w:num>
  <w:num w:numId="236" w16cid:durableId="270088596">
    <w:abstractNumId w:val="156"/>
  </w:num>
  <w:num w:numId="237" w16cid:durableId="205920285">
    <w:abstractNumId w:val="249"/>
  </w:num>
  <w:num w:numId="238" w16cid:durableId="2122453882">
    <w:abstractNumId w:val="16"/>
  </w:num>
  <w:num w:numId="239" w16cid:durableId="457382149">
    <w:abstractNumId w:val="216"/>
  </w:num>
  <w:num w:numId="240" w16cid:durableId="1350908984">
    <w:abstractNumId w:val="250"/>
  </w:num>
  <w:num w:numId="241" w16cid:durableId="521169074">
    <w:abstractNumId w:val="93"/>
  </w:num>
  <w:num w:numId="242" w16cid:durableId="105002093">
    <w:abstractNumId w:val="247"/>
  </w:num>
  <w:num w:numId="243" w16cid:durableId="203368960">
    <w:abstractNumId w:val="104"/>
  </w:num>
  <w:num w:numId="244" w16cid:durableId="1272590654">
    <w:abstractNumId w:val="24"/>
  </w:num>
  <w:num w:numId="245" w16cid:durableId="1506164640">
    <w:abstractNumId w:val="131"/>
  </w:num>
  <w:num w:numId="246" w16cid:durableId="1018845493">
    <w:abstractNumId w:val="12"/>
  </w:num>
  <w:num w:numId="247" w16cid:durableId="1256743355">
    <w:abstractNumId w:val="233"/>
  </w:num>
  <w:num w:numId="248" w16cid:durableId="655958291">
    <w:abstractNumId w:val="59"/>
  </w:num>
  <w:num w:numId="249" w16cid:durableId="1730112554">
    <w:abstractNumId w:val="81"/>
  </w:num>
  <w:num w:numId="250" w16cid:durableId="1367945955">
    <w:abstractNumId w:val="239"/>
  </w:num>
  <w:num w:numId="251" w16cid:durableId="1807551256">
    <w:abstractNumId w:val="129"/>
  </w:num>
  <w:num w:numId="252" w16cid:durableId="97871704">
    <w:abstractNumId w:val="126"/>
  </w:num>
  <w:num w:numId="253" w16cid:durableId="650670446">
    <w:abstractNumId w:val="221"/>
  </w:num>
  <w:num w:numId="254" w16cid:durableId="2142378122">
    <w:abstractNumId w:val="208"/>
  </w:num>
  <w:num w:numId="255" w16cid:durableId="1632906474">
    <w:abstractNumId w:val="39"/>
  </w:num>
  <w:num w:numId="256" w16cid:durableId="614216337">
    <w:abstractNumId w:val="84"/>
  </w:num>
  <w:num w:numId="257" w16cid:durableId="736172231">
    <w:abstractNumId w:val="70"/>
  </w:num>
  <w:num w:numId="258" w16cid:durableId="361901370">
    <w:abstractNumId w:val="61"/>
  </w:num>
  <w:num w:numId="259" w16cid:durableId="1858885769">
    <w:abstractNumId w:val="240"/>
  </w:num>
  <w:num w:numId="260" w16cid:durableId="185365516">
    <w:abstractNumId w:val="231"/>
  </w:num>
  <w:num w:numId="261" w16cid:durableId="635185318">
    <w:abstractNumId w:val="155"/>
  </w:num>
  <w:num w:numId="262" w16cid:durableId="1681615562">
    <w:abstractNumId w:val="187"/>
  </w:num>
  <w:num w:numId="263" w16cid:durableId="154222823">
    <w:abstractNumId w:val="80"/>
  </w:num>
  <w:num w:numId="264" w16cid:durableId="953246174">
    <w:abstractNumId w:val="29"/>
  </w:num>
  <w:num w:numId="265" w16cid:durableId="575092858">
    <w:abstractNumId w:val="77"/>
  </w:num>
  <w:num w:numId="266" w16cid:durableId="1195652245">
    <w:abstractNumId w:val="266"/>
  </w:num>
  <w:num w:numId="267" w16cid:durableId="976495728">
    <w:abstractNumId w:val="33"/>
  </w:num>
  <w:num w:numId="268" w16cid:durableId="1891114006">
    <w:abstractNumId w:val="8"/>
  </w:num>
  <w:num w:numId="269" w16cid:durableId="1361861637">
    <w:abstractNumId w:val="226"/>
  </w:num>
  <w:num w:numId="270" w16cid:durableId="239172890">
    <w:abstractNumId w:val="66"/>
  </w:num>
  <w:num w:numId="271" w16cid:durableId="451095325">
    <w:abstractNumId w:val="14"/>
  </w:num>
  <w:num w:numId="272" w16cid:durableId="1962301775">
    <w:abstractNumId w:val="237"/>
  </w:num>
  <w:num w:numId="273" w16cid:durableId="193076317">
    <w:abstractNumId w:val="63"/>
  </w:num>
  <w:num w:numId="274" w16cid:durableId="1204631418">
    <w:abstractNumId w:val="1"/>
  </w:num>
  <w:numIdMacAtCleanup w:val="27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62C68"/>
    <w:rsid w:val="0000149C"/>
    <w:rsid w:val="00001F2E"/>
    <w:rsid w:val="000064DB"/>
    <w:rsid w:val="00006A2B"/>
    <w:rsid w:val="00012308"/>
    <w:rsid w:val="00012917"/>
    <w:rsid w:val="00015510"/>
    <w:rsid w:val="000155C1"/>
    <w:rsid w:val="00016B19"/>
    <w:rsid w:val="00016EED"/>
    <w:rsid w:val="00021788"/>
    <w:rsid w:val="000223F6"/>
    <w:rsid w:val="000223FE"/>
    <w:rsid w:val="0002359F"/>
    <w:rsid w:val="00025716"/>
    <w:rsid w:val="00026B77"/>
    <w:rsid w:val="000301A0"/>
    <w:rsid w:val="0003074E"/>
    <w:rsid w:val="00032257"/>
    <w:rsid w:val="00032F8F"/>
    <w:rsid w:val="000331B7"/>
    <w:rsid w:val="00033749"/>
    <w:rsid w:val="00033B48"/>
    <w:rsid w:val="00033CC5"/>
    <w:rsid w:val="00035BE1"/>
    <w:rsid w:val="000365C3"/>
    <w:rsid w:val="0003759A"/>
    <w:rsid w:val="000379CB"/>
    <w:rsid w:val="00040879"/>
    <w:rsid w:val="00041F73"/>
    <w:rsid w:val="00043E1D"/>
    <w:rsid w:val="00044900"/>
    <w:rsid w:val="000468AC"/>
    <w:rsid w:val="00051F05"/>
    <w:rsid w:val="000529DA"/>
    <w:rsid w:val="0005355D"/>
    <w:rsid w:val="00053C0D"/>
    <w:rsid w:val="00053D31"/>
    <w:rsid w:val="0005486B"/>
    <w:rsid w:val="00055849"/>
    <w:rsid w:val="00056A88"/>
    <w:rsid w:val="00056E59"/>
    <w:rsid w:val="00056EFE"/>
    <w:rsid w:val="00056F4E"/>
    <w:rsid w:val="000579C0"/>
    <w:rsid w:val="00057EAB"/>
    <w:rsid w:val="00060143"/>
    <w:rsid w:val="000605B8"/>
    <w:rsid w:val="000607E2"/>
    <w:rsid w:val="00060DF5"/>
    <w:rsid w:val="00061CE3"/>
    <w:rsid w:val="00062A38"/>
    <w:rsid w:val="00063544"/>
    <w:rsid w:val="00066DD0"/>
    <w:rsid w:val="00072A5B"/>
    <w:rsid w:val="00072C90"/>
    <w:rsid w:val="00073447"/>
    <w:rsid w:val="00073DE8"/>
    <w:rsid w:val="00075813"/>
    <w:rsid w:val="00075B5B"/>
    <w:rsid w:val="00076AF8"/>
    <w:rsid w:val="00076E9F"/>
    <w:rsid w:val="00077990"/>
    <w:rsid w:val="00081AF5"/>
    <w:rsid w:val="00081B28"/>
    <w:rsid w:val="00083886"/>
    <w:rsid w:val="00083FBA"/>
    <w:rsid w:val="00084975"/>
    <w:rsid w:val="00084C1E"/>
    <w:rsid w:val="00085225"/>
    <w:rsid w:val="0008775A"/>
    <w:rsid w:val="00087C0A"/>
    <w:rsid w:val="00087CA7"/>
    <w:rsid w:val="000924FA"/>
    <w:rsid w:val="00092B59"/>
    <w:rsid w:val="0009472D"/>
    <w:rsid w:val="00094CAE"/>
    <w:rsid w:val="00095D27"/>
    <w:rsid w:val="0009642F"/>
    <w:rsid w:val="00096D98"/>
    <w:rsid w:val="00097D18"/>
    <w:rsid w:val="000A01AE"/>
    <w:rsid w:val="000A1BDD"/>
    <w:rsid w:val="000A1E5F"/>
    <w:rsid w:val="000A21C0"/>
    <w:rsid w:val="000A258E"/>
    <w:rsid w:val="000A3E6E"/>
    <w:rsid w:val="000A4AD2"/>
    <w:rsid w:val="000A4FD2"/>
    <w:rsid w:val="000A5758"/>
    <w:rsid w:val="000A6798"/>
    <w:rsid w:val="000A76D9"/>
    <w:rsid w:val="000B0A75"/>
    <w:rsid w:val="000B11FD"/>
    <w:rsid w:val="000B137A"/>
    <w:rsid w:val="000B2067"/>
    <w:rsid w:val="000B20A5"/>
    <w:rsid w:val="000B22B2"/>
    <w:rsid w:val="000B2811"/>
    <w:rsid w:val="000B2A06"/>
    <w:rsid w:val="000B2C39"/>
    <w:rsid w:val="000B41A9"/>
    <w:rsid w:val="000B4570"/>
    <w:rsid w:val="000B4DE3"/>
    <w:rsid w:val="000B6867"/>
    <w:rsid w:val="000B6990"/>
    <w:rsid w:val="000B6CDA"/>
    <w:rsid w:val="000B7CF4"/>
    <w:rsid w:val="000C0244"/>
    <w:rsid w:val="000C06CF"/>
    <w:rsid w:val="000C0E1A"/>
    <w:rsid w:val="000C1C52"/>
    <w:rsid w:val="000C2173"/>
    <w:rsid w:val="000C3444"/>
    <w:rsid w:val="000C442F"/>
    <w:rsid w:val="000C4815"/>
    <w:rsid w:val="000C5DD2"/>
    <w:rsid w:val="000C6041"/>
    <w:rsid w:val="000C6265"/>
    <w:rsid w:val="000C6D01"/>
    <w:rsid w:val="000C6D6F"/>
    <w:rsid w:val="000C7535"/>
    <w:rsid w:val="000C7597"/>
    <w:rsid w:val="000D008C"/>
    <w:rsid w:val="000D08DD"/>
    <w:rsid w:val="000D169E"/>
    <w:rsid w:val="000D27FB"/>
    <w:rsid w:val="000D2A99"/>
    <w:rsid w:val="000D2EEA"/>
    <w:rsid w:val="000D33DD"/>
    <w:rsid w:val="000D3867"/>
    <w:rsid w:val="000D391B"/>
    <w:rsid w:val="000D3955"/>
    <w:rsid w:val="000D52CE"/>
    <w:rsid w:val="000D5317"/>
    <w:rsid w:val="000D69FA"/>
    <w:rsid w:val="000D6B7C"/>
    <w:rsid w:val="000D7D05"/>
    <w:rsid w:val="000E03A0"/>
    <w:rsid w:val="000E2B25"/>
    <w:rsid w:val="000E2FD8"/>
    <w:rsid w:val="000E3E91"/>
    <w:rsid w:val="000E44DC"/>
    <w:rsid w:val="000E452B"/>
    <w:rsid w:val="000E4CFA"/>
    <w:rsid w:val="000E5B63"/>
    <w:rsid w:val="000E65B3"/>
    <w:rsid w:val="000E7195"/>
    <w:rsid w:val="000E7AC1"/>
    <w:rsid w:val="000E7BE3"/>
    <w:rsid w:val="000F009E"/>
    <w:rsid w:val="000F10FE"/>
    <w:rsid w:val="000F1DC3"/>
    <w:rsid w:val="000F2087"/>
    <w:rsid w:val="000F3AEF"/>
    <w:rsid w:val="000F3E0E"/>
    <w:rsid w:val="000F49D7"/>
    <w:rsid w:val="000F53F3"/>
    <w:rsid w:val="0010146B"/>
    <w:rsid w:val="0010164F"/>
    <w:rsid w:val="001022F8"/>
    <w:rsid w:val="00102EB9"/>
    <w:rsid w:val="00103016"/>
    <w:rsid w:val="00103160"/>
    <w:rsid w:val="00103EB7"/>
    <w:rsid w:val="00104061"/>
    <w:rsid w:val="00105225"/>
    <w:rsid w:val="00105644"/>
    <w:rsid w:val="0010618F"/>
    <w:rsid w:val="00106678"/>
    <w:rsid w:val="00106B57"/>
    <w:rsid w:val="00106EDC"/>
    <w:rsid w:val="0011058C"/>
    <w:rsid w:val="00111787"/>
    <w:rsid w:val="00111AA6"/>
    <w:rsid w:val="00111C9F"/>
    <w:rsid w:val="00113D3D"/>
    <w:rsid w:val="00114AE9"/>
    <w:rsid w:val="00114DC0"/>
    <w:rsid w:val="0011542A"/>
    <w:rsid w:val="00115951"/>
    <w:rsid w:val="00115F0C"/>
    <w:rsid w:val="00117D85"/>
    <w:rsid w:val="00120935"/>
    <w:rsid w:val="00120C95"/>
    <w:rsid w:val="00121020"/>
    <w:rsid w:val="0012113B"/>
    <w:rsid w:val="00122374"/>
    <w:rsid w:val="0012257A"/>
    <w:rsid w:val="00122FF4"/>
    <w:rsid w:val="001231BF"/>
    <w:rsid w:val="0012450C"/>
    <w:rsid w:val="001250D5"/>
    <w:rsid w:val="0012587B"/>
    <w:rsid w:val="00126018"/>
    <w:rsid w:val="0013035D"/>
    <w:rsid w:val="00130E03"/>
    <w:rsid w:val="00132D28"/>
    <w:rsid w:val="00132D43"/>
    <w:rsid w:val="00133005"/>
    <w:rsid w:val="001352BE"/>
    <w:rsid w:val="001410D4"/>
    <w:rsid w:val="00141F44"/>
    <w:rsid w:val="0014227B"/>
    <w:rsid w:val="0014392E"/>
    <w:rsid w:val="001448D3"/>
    <w:rsid w:val="00144ACD"/>
    <w:rsid w:val="00144E88"/>
    <w:rsid w:val="001453CE"/>
    <w:rsid w:val="00146E5B"/>
    <w:rsid w:val="00147637"/>
    <w:rsid w:val="001478E8"/>
    <w:rsid w:val="00147B25"/>
    <w:rsid w:val="00150414"/>
    <w:rsid w:val="00150F1B"/>
    <w:rsid w:val="001526DB"/>
    <w:rsid w:val="001541EE"/>
    <w:rsid w:val="00154B97"/>
    <w:rsid w:val="00155533"/>
    <w:rsid w:val="00155B95"/>
    <w:rsid w:val="00155EC9"/>
    <w:rsid w:val="00160062"/>
    <w:rsid w:val="001605DA"/>
    <w:rsid w:val="00160C62"/>
    <w:rsid w:val="00162440"/>
    <w:rsid w:val="001637BC"/>
    <w:rsid w:val="00164724"/>
    <w:rsid w:val="0016524B"/>
    <w:rsid w:val="001672BF"/>
    <w:rsid w:val="0017079C"/>
    <w:rsid w:val="00173100"/>
    <w:rsid w:val="00173AD6"/>
    <w:rsid w:val="00173EB2"/>
    <w:rsid w:val="00173FE0"/>
    <w:rsid w:val="00175292"/>
    <w:rsid w:val="0017565E"/>
    <w:rsid w:val="00175F9E"/>
    <w:rsid w:val="001771D6"/>
    <w:rsid w:val="00177C95"/>
    <w:rsid w:val="00177EC4"/>
    <w:rsid w:val="001806D2"/>
    <w:rsid w:val="001849C8"/>
    <w:rsid w:val="00185347"/>
    <w:rsid w:val="00186356"/>
    <w:rsid w:val="001877D7"/>
    <w:rsid w:val="001913F2"/>
    <w:rsid w:val="00191CDB"/>
    <w:rsid w:val="0019216E"/>
    <w:rsid w:val="00192375"/>
    <w:rsid w:val="001924F0"/>
    <w:rsid w:val="00193109"/>
    <w:rsid w:val="00193524"/>
    <w:rsid w:val="001954A2"/>
    <w:rsid w:val="00195B42"/>
    <w:rsid w:val="00196935"/>
    <w:rsid w:val="001975F1"/>
    <w:rsid w:val="001A1AD6"/>
    <w:rsid w:val="001A22D7"/>
    <w:rsid w:val="001A2949"/>
    <w:rsid w:val="001A2C46"/>
    <w:rsid w:val="001A330A"/>
    <w:rsid w:val="001A369C"/>
    <w:rsid w:val="001A617F"/>
    <w:rsid w:val="001A730F"/>
    <w:rsid w:val="001A7401"/>
    <w:rsid w:val="001A7929"/>
    <w:rsid w:val="001B0794"/>
    <w:rsid w:val="001B0D89"/>
    <w:rsid w:val="001B14AE"/>
    <w:rsid w:val="001B170E"/>
    <w:rsid w:val="001B7455"/>
    <w:rsid w:val="001B792A"/>
    <w:rsid w:val="001C048C"/>
    <w:rsid w:val="001C1969"/>
    <w:rsid w:val="001C294B"/>
    <w:rsid w:val="001C2CB7"/>
    <w:rsid w:val="001C3CA0"/>
    <w:rsid w:val="001C4ACB"/>
    <w:rsid w:val="001C70EB"/>
    <w:rsid w:val="001C7231"/>
    <w:rsid w:val="001C7236"/>
    <w:rsid w:val="001C7ABC"/>
    <w:rsid w:val="001C7B54"/>
    <w:rsid w:val="001D2684"/>
    <w:rsid w:val="001D2DD3"/>
    <w:rsid w:val="001D7DB6"/>
    <w:rsid w:val="001E2BD1"/>
    <w:rsid w:val="001E41BA"/>
    <w:rsid w:val="001E469C"/>
    <w:rsid w:val="001E4D01"/>
    <w:rsid w:val="001E556A"/>
    <w:rsid w:val="001E56FE"/>
    <w:rsid w:val="001E6EF1"/>
    <w:rsid w:val="001F0CBF"/>
    <w:rsid w:val="001F0E04"/>
    <w:rsid w:val="001F14F1"/>
    <w:rsid w:val="001F2353"/>
    <w:rsid w:val="001F2B1A"/>
    <w:rsid w:val="001F40D2"/>
    <w:rsid w:val="001F4394"/>
    <w:rsid w:val="001F4460"/>
    <w:rsid w:val="001F4698"/>
    <w:rsid w:val="001F5010"/>
    <w:rsid w:val="001F55D4"/>
    <w:rsid w:val="001F57FE"/>
    <w:rsid w:val="001F5C76"/>
    <w:rsid w:val="001F5E20"/>
    <w:rsid w:val="001F60E5"/>
    <w:rsid w:val="001F68E9"/>
    <w:rsid w:val="001F6A31"/>
    <w:rsid w:val="001F74F4"/>
    <w:rsid w:val="001F7D65"/>
    <w:rsid w:val="00200041"/>
    <w:rsid w:val="00201A57"/>
    <w:rsid w:val="00201E7C"/>
    <w:rsid w:val="0020233D"/>
    <w:rsid w:val="0020396B"/>
    <w:rsid w:val="0020404E"/>
    <w:rsid w:val="00204B8D"/>
    <w:rsid w:val="00204D2F"/>
    <w:rsid w:val="00204EAC"/>
    <w:rsid w:val="00205EF3"/>
    <w:rsid w:val="002107D9"/>
    <w:rsid w:val="002109A0"/>
    <w:rsid w:val="002109B8"/>
    <w:rsid w:val="002124B1"/>
    <w:rsid w:val="00213213"/>
    <w:rsid w:val="00213E32"/>
    <w:rsid w:val="00215350"/>
    <w:rsid w:val="00215F61"/>
    <w:rsid w:val="002166A0"/>
    <w:rsid w:val="0021779D"/>
    <w:rsid w:val="00217E13"/>
    <w:rsid w:val="00217E81"/>
    <w:rsid w:val="0022010F"/>
    <w:rsid w:val="00220E85"/>
    <w:rsid w:val="00221152"/>
    <w:rsid w:val="00223AB1"/>
    <w:rsid w:val="002243D2"/>
    <w:rsid w:val="00225CC7"/>
    <w:rsid w:val="00225D46"/>
    <w:rsid w:val="002265E0"/>
    <w:rsid w:val="00227B7C"/>
    <w:rsid w:val="00227C5A"/>
    <w:rsid w:val="0023161B"/>
    <w:rsid w:val="00231C2C"/>
    <w:rsid w:val="002333BD"/>
    <w:rsid w:val="002333CF"/>
    <w:rsid w:val="00233B72"/>
    <w:rsid w:val="00233FD6"/>
    <w:rsid w:val="0023438F"/>
    <w:rsid w:val="00234ACE"/>
    <w:rsid w:val="002359A4"/>
    <w:rsid w:val="00235FF4"/>
    <w:rsid w:val="00236042"/>
    <w:rsid w:val="00236858"/>
    <w:rsid w:val="00237184"/>
    <w:rsid w:val="00240121"/>
    <w:rsid w:val="0024015F"/>
    <w:rsid w:val="002405C0"/>
    <w:rsid w:val="002415FC"/>
    <w:rsid w:val="0024193D"/>
    <w:rsid w:val="00241BFB"/>
    <w:rsid w:val="0024239B"/>
    <w:rsid w:val="00242425"/>
    <w:rsid w:val="00242B26"/>
    <w:rsid w:val="0024354A"/>
    <w:rsid w:val="00246607"/>
    <w:rsid w:val="00246B59"/>
    <w:rsid w:val="00247573"/>
    <w:rsid w:val="00251C9F"/>
    <w:rsid w:val="00251F77"/>
    <w:rsid w:val="002522C9"/>
    <w:rsid w:val="00252440"/>
    <w:rsid w:val="00253100"/>
    <w:rsid w:val="0025442B"/>
    <w:rsid w:val="00254A34"/>
    <w:rsid w:val="002578C6"/>
    <w:rsid w:val="00257CF8"/>
    <w:rsid w:val="00262C98"/>
    <w:rsid w:val="00262D2F"/>
    <w:rsid w:val="00263D52"/>
    <w:rsid w:val="00264482"/>
    <w:rsid w:val="00264DB3"/>
    <w:rsid w:val="00264FAB"/>
    <w:rsid w:val="00265387"/>
    <w:rsid w:val="002655AD"/>
    <w:rsid w:val="00266AF7"/>
    <w:rsid w:val="002679DA"/>
    <w:rsid w:val="0027343D"/>
    <w:rsid w:val="00274941"/>
    <w:rsid w:val="0027500E"/>
    <w:rsid w:val="002755B1"/>
    <w:rsid w:val="00275C78"/>
    <w:rsid w:val="00275FF3"/>
    <w:rsid w:val="002767A4"/>
    <w:rsid w:val="00276876"/>
    <w:rsid w:val="002772F0"/>
    <w:rsid w:val="00277BDD"/>
    <w:rsid w:val="002807B9"/>
    <w:rsid w:val="002809F4"/>
    <w:rsid w:val="002819AF"/>
    <w:rsid w:val="00283058"/>
    <w:rsid w:val="00283876"/>
    <w:rsid w:val="00283A0E"/>
    <w:rsid w:val="00284145"/>
    <w:rsid w:val="002849B6"/>
    <w:rsid w:val="002852F6"/>
    <w:rsid w:val="002859CF"/>
    <w:rsid w:val="00285B57"/>
    <w:rsid w:val="00285B6A"/>
    <w:rsid w:val="002860CA"/>
    <w:rsid w:val="00286A5C"/>
    <w:rsid w:val="002872DF"/>
    <w:rsid w:val="00291027"/>
    <w:rsid w:val="00291895"/>
    <w:rsid w:val="00291C83"/>
    <w:rsid w:val="00291E14"/>
    <w:rsid w:val="00292237"/>
    <w:rsid w:val="00292BE5"/>
    <w:rsid w:val="002941A5"/>
    <w:rsid w:val="002947C3"/>
    <w:rsid w:val="002948B5"/>
    <w:rsid w:val="00296958"/>
    <w:rsid w:val="00296E50"/>
    <w:rsid w:val="00297C69"/>
    <w:rsid w:val="002A1D15"/>
    <w:rsid w:val="002A222A"/>
    <w:rsid w:val="002A2ED8"/>
    <w:rsid w:val="002A3A88"/>
    <w:rsid w:val="002A42F2"/>
    <w:rsid w:val="002A4BA1"/>
    <w:rsid w:val="002A652B"/>
    <w:rsid w:val="002A67A1"/>
    <w:rsid w:val="002A6EA6"/>
    <w:rsid w:val="002A7631"/>
    <w:rsid w:val="002A78F6"/>
    <w:rsid w:val="002B07BB"/>
    <w:rsid w:val="002B1619"/>
    <w:rsid w:val="002B2E17"/>
    <w:rsid w:val="002B38C1"/>
    <w:rsid w:val="002B3EDD"/>
    <w:rsid w:val="002B45D7"/>
    <w:rsid w:val="002B5CB4"/>
    <w:rsid w:val="002B6505"/>
    <w:rsid w:val="002B6605"/>
    <w:rsid w:val="002B6B62"/>
    <w:rsid w:val="002B71D8"/>
    <w:rsid w:val="002B75BC"/>
    <w:rsid w:val="002C1F34"/>
    <w:rsid w:val="002C26B0"/>
    <w:rsid w:val="002C28C3"/>
    <w:rsid w:val="002C67D8"/>
    <w:rsid w:val="002C6CB9"/>
    <w:rsid w:val="002C70D0"/>
    <w:rsid w:val="002D2150"/>
    <w:rsid w:val="002D2418"/>
    <w:rsid w:val="002D4045"/>
    <w:rsid w:val="002D496A"/>
    <w:rsid w:val="002D6C7C"/>
    <w:rsid w:val="002E40AC"/>
    <w:rsid w:val="002E57C8"/>
    <w:rsid w:val="002E5A56"/>
    <w:rsid w:val="002E6A76"/>
    <w:rsid w:val="002E7D82"/>
    <w:rsid w:val="002F003B"/>
    <w:rsid w:val="002F0D2E"/>
    <w:rsid w:val="002F1175"/>
    <w:rsid w:val="002F17AD"/>
    <w:rsid w:val="002F3872"/>
    <w:rsid w:val="002F434B"/>
    <w:rsid w:val="002F462A"/>
    <w:rsid w:val="002F699B"/>
    <w:rsid w:val="002F75CC"/>
    <w:rsid w:val="00300E3E"/>
    <w:rsid w:val="00301C38"/>
    <w:rsid w:val="00301E52"/>
    <w:rsid w:val="003023AE"/>
    <w:rsid w:val="00302A7D"/>
    <w:rsid w:val="00303696"/>
    <w:rsid w:val="00303C76"/>
    <w:rsid w:val="00303E14"/>
    <w:rsid w:val="003048CF"/>
    <w:rsid w:val="00305F6D"/>
    <w:rsid w:val="003063A4"/>
    <w:rsid w:val="00311A92"/>
    <w:rsid w:val="00312250"/>
    <w:rsid w:val="00312DF1"/>
    <w:rsid w:val="0031324C"/>
    <w:rsid w:val="003132F0"/>
    <w:rsid w:val="0031389F"/>
    <w:rsid w:val="00313B5B"/>
    <w:rsid w:val="00315B20"/>
    <w:rsid w:val="00315C96"/>
    <w:rsid w:val="00316B4B"/>
    <w:rsid w:val="0032074A"/>
    <w:rsid w:val="00320993"/>
    <w:rsid w:val="003225A7"/>
    <w:rsid w:val="00322D3F"/>
    <w:rsid w:val="00324351"/>
    <w:rsid w:val="003259BF"/>
    <w:rsid w:val="003278B8"/>
    <w:rsid w:val="00327D2A"/>
    <w:rsid w:val="00330436"/>
    <w:rsid w:val="00331553"/>
    <w:rsid w:val="003315BA"/>
    <w:rsid w:val="00331DD9"/>
    <w:rsid w:val="00332125"/>
    <w:rsid w:val="00332EC3"/>
    <w:rsid w:val="00333279"/>
    <w:rsid w:val="00337E21"/>
    <w:rsid w:val="00340141"/>
    <w:rsid w:val="00340D14"/>
    <w:rsid w:val="00341C6E"/>
    <w:rsid w:val="00341D78"/>
    <w:rsid w:val="003425E6"/>
    <w:rsid w:val="0034414F"/>
    <w:rsid w:val="00344251"/>
    <w:rsid w:val="0034453D"/>
    <w:rsid w:val="003448BC"/>
    <w:rsid w:val="00344FB6"/>
    <w:rsid w:val="00345EBA"/>
    <w:rsid w:val="00347477"/>
    <w:rsid w:val="00347C76"/>
    <w:rsid w:val="00347D63"/>
    <w:rsid w:val="00347EBB"/>
    <w:rsid w:val="00350747"/>
    <w:rsid w:val="003517F7"/>
    <w:rsid w:val="00351B62"/>
    <w:rsid w:val="003527B6"/>
    <w:rsid w:val="0035295D"/>
    <w:rsid w:val="00352C0C"/>
    <w:rsid w:val="0035447D"/>
    <w:rsid w:val="003550D4"/>
    <w:rsid w:val="003553F9"/>
    <w:rsid w:val="00355B60"/>
    <w:rsid w:val="003577EF"/>
    <w:rsid w:val="00357B74"/>
    <w:rsid w:val="00360F34"/>
    <w:rsid w:val="003614C9"/>
    <w:rsid w:val="00361F27"/>
    <w:rsid w:val="0036234D"/>
    <w:rsid w:val="003632DC"/>
    <w:rsid w:val="00364D1A"/>
    <w:rsid w:val="0036544C"/>
    <w:rsid w:val="003656C6"/>
    <w:rsid w:val="003658D1"/>
    <w:rsid w:val="00365B2C"/>
    <w:rsid w:val="00365F1E"/>
    <w:rsid w:val="003664CE"/>
    <w:rsid w:val="0037040A"/>
    <w:rsid w:val="0037041F"/>
    <w:rsid w:val="00370A29"/>
    <w:rsid w:val="00370AB4"/>
    <w:rsid w:val="00373C68"/>
    <w:rsid w:val="00375236"/>
    <w:rsid w:val="0037617F"/>
    <w:rsid w:val="00380DD3"/>
    <w:rsid w:val="003813E9"/>
    <w:rsid w:val="00381BA2"/>
    <w:rsid w:val="00381CEE"/>
    <w:rsid w:val="00381FE6"/>
    <w:rsid w:val="00384C10"/>
    <w:rsid w:val="00384DAF"/>
    <w:rsid w:val="00385497"/>
    <w:rsid w:val="00385A74"/>
    <w:rsid w:val="00386593"/>
    <w:rsid w:val="003876A7"/>
    <w:rsid w:val="00390200"/>
    <w:rsid w:val="003914D6"/>
    <w:rsid w:val="00392320"/>
    <w:rsid w:val="003924D5"/>
    <w:rsid w:val="00393C09"/>
    <w:rsid w:val="00394395"/>
    <w:rsid w:val="00394529"/>
    <w:rsid w:val="0039776C"/>
    <w:rsid w:val="003A2F19"/>
    <w:rsid w:val="003A45AF"/>
    <w:rsid w:val="003A4C40"/>
    <w:rsid w:val="003A4F85"/>
    <w:rsid w:val="003A70E8"/>
    <w:rsid w:val="003B1128"/>
    <w:rsid w:val="003B1C0E"/>
    <w:rsid w:val="003B3243"/>
    <w:rsid w:val="003B5197"/>
    <w:rsid w:val="003B5761"/>
    <w:rsid w:val="003B5B1A"/>
    <w:rsid w:val="003B5BEB"/>
    <w:rsid w:val="003B6B94"/>
    <w:rsid w:val="003B6F69"/>
    <w:rsid w:val="003B742A"/>
    <w:rsid w:val="003C055B"/>
    <w:rsid w:val="003C0B33"/>
    <w:rsid w:val="003C1011"/>
    <w:rsid w:val="003C141F"/>
    <w:rsid w:val="003C14A8"/>
    <w:rsid w:val="003C1746"/>
    <w:rsid w:val="003C2726"/>
    <w:rsid w:val="003C287B"/>
    <w:rsid w:val="003C3A00"/>
    <w:rsid w:val="003C4EE7"/>
    <w:rsid w:val="003C4F76"/>
    <w:rsid w:val="003C685A"/>
    <w:rsid w:val="003C7101"/>
    <w:rsid w:val="003D23E5"/>
    <w:rsid w:val="003D29C8"/>
    <w:rsid w:val="003D2B85"/>
    <w:rsid w:val="003D33F9"/>
    <w:rsid w:val="003D3943"/>
    <w:rsid w:val="003D45BF"/>
    <w:rsid w:val="003D5232"/>
    <w:rsid w:val="003D576E"/>
    <w:rsid w:val="003D58DE"/>
    <w:rsid w:val="003D5A3D"/>
    <w:rsid w:val="003D68CC"/>
    <w:rsid w:val="003E060A"/>
    <w:rsid w:val="003E08A9"/>
    <w:rsid w:val="003E10CB"/>
    <w:rsid w:val="003E1B5C"/>
    <w:rsid w:val="003E4AE5"/>
    <w:rsid w:val="003E5DF2"/>
    <w:rsid w:val="003E63A4"/>
    <w:rsid w:val="003E65EA"/>
    <w:rsid w:val="003E6686"/>
    <w:rsid w:val="003E729C"/>
    <w:rsid w:val="003F06B8"/>
    <w:rsid w:val="003F1247"/>
    <w:rsid w:val="003F264B"/>
    <w:rsid w:val="003F3144"/>
    <w:rsid w:val="003F316A"/>
    <w:rsid w:val="003F44DD"/>
    <w:rsid w:val="003F464A"/>
    <w:rsid w:val="003F477E"/>
    <w:rsid w:val="003F553C"/>
    <w:rsid w:val="003F55A8"/>
    <w:rsid w:val="003F700F"/>
    <w:rsid w:val="003F712A"/>
    <w:rsid w:val="003F7D53"/>
    <w:rsid w:val="00400009"/>
    <w:rsid w:val="0040166B"/>
    <w:rsid w:val="0040287E"/>
    <w:rsid w:val="00403150"/>
    <w:rsid w:val="0040338E"/>
    <w:rsid w:val="00403C75"/>
    <w:rsid w:val="00405423"/>
    <w:rsid w:val="0040632D"/>
    <w:rsid w:val="004069B4"/>
    <w:rsid w:val="00407180"/>
    <w:rsid w:val="0040779D"/>
    <w:rsid w:val="00411B1C"/>
    <w:rsid w:val="00414AF6"/>
    <w:rsid w:val="00415714"/>
    <w:rsid w:val="00415AA5"/>
    <w:rsid w:val="004160CD"/>
    <w:rsid w:val="00417088"/>
    <w:rsid w:val="0041740B"/>
    <w:rsid w:val="00417AD9"/>
    <w:rsid w:val="00421A37"/>
    <w:rsid w:val="004224A7"/>
    <w:rsid w:val="0042318C"/>
    <w:rsid w:val="00424FAC"/>
    <w:rsid w:val="0042553F"/>
    <w:rsid w:val="004265A0"/>
    <w:rsid w:val="00426BCE"/>
    <w:rsid w:val="00430448"/>
    <w:rsid w:val="00430C85"/>
    <w:rsid w:val="00431F73"/>
    <w:rsid w:val="00435857"/>
    <w:rsid w:val="004365C3"/>
    <w:rsid w:val="004369A6"/>
    <w:rsid w:val="004372E1"/>
    <w:rsid w:val="00437AFD"/>
    <w:rsid w:val="004400B4"/>
    <w:rsid w:val="004403F1"/>
    <w:rsid w:val="004417CC"/>
    <w:rsid w:val="00442122"/>
    <w:rsid w:val="004436DB"/>
    <w:rsid w:val="00443BE2"/>
    <w:rsid w:val="004440D3"/>
    <w:rsid w:val="00444D00"/>
    <w:rsid w:val="00445966"/>
    <w:rsid w:val="004473BC"/>
    <w:rsid w:val="0045010A"/>
    <w:rsid w:val="00450521"/>
    <w:rsid w:val="00450865"/>
    <w:rsid w:val="00450DFC"/>
    <w:rsid w:val="00452072"/>
    <w:rsid w:val="00452553"/>
    <w:rsid w:val="00454BE6"/>
    <w:rsid w:val="004555C3"/>
    <w:rsid w:val="00455E15"/>
    <w:rsid w:val="0045704D"/>
    <w:rsid w:val="00457D63"/>
    <w:rsid w:val="0046005A"/>
    <w:rsid w:val="00460733"/>
    <w:rsid w:val="00460739"/>
    <w:rsid w:val="0046226C"/>
    <w:rsid w:val="0046282C"/>
    <w:rsid w:val="004633D0"/>
    <w:rsid w:val="00463A57"/>
    <w:rsid w:val="0046426A"/>
    <w:rsid w:val="0046462F"/>
    <w:rsid w:val="0046470A"/>
    <w:rsid w:val="00464E35"/>
    <w:rsid w:val="00465B7D"/>
    <w:rsid w:val="004668D3"/>
    <w:rsid w:val="004674F3"/>
    <w:rsid w:val="0046754A"/>
    <w:rsid w:val="00470727"/>
    <w:rsid w:val="00470E1C"/>
    <w:rsid w:val="004711A9"/>
    <w:rsid w:val="00472A92"/>
    <w:rsid w:val="00473C3E"/>
    <w:rsid w:val="00474C27"/>
    <w:rsid w:val="0047615E"/>
    <w:rsid w:val="004776FB"/>
    <w:rsid w:val="00480402"/>
    <w:rsid w:val="0048082F"/>
    <w:rsid w:val="0048141F"/>
    <w:rsid w:val="004816D3"/>
    <w:rsid w:val="00481CA6"/>
    <w:rsid w:val="0048381B"/>
    <w:rsid w:val="0048518D"/>
    <w:rsid w:val="00485EA5"/>
    <w:rsid w:val="00490527"/>
    <w:rsid w:val="00490950"/>
    <w:rsid w:val="0049227B"/>
    <w:rsid w:val="00492545"/>
    <w:rsid w:val="004929C4"/>
    <w:rsid w:val="00492FC5"/>
    <w:rsid w:val="00493894"/>
    <w:rsid w:val="00493ACA"/>
    <w:rsid w:val="00493E36"/>
    <w:rsid w:val="00493E9B"/>
    <w:rsid w:val="00494DFC"/>
    <w:rsid w:val="00494F91"/>
    <w:rsid w:val="004964AD"/>
    <w:rsid w:val="00496BF5"/>
    <w:rsid w:val="00497A8E"/>
    <w:rsid w:val="004A04BD"/>
    <w:rsid w:val="004A36B7"/>
    <w:rsid w:val="004A4C21"/>
    <w:rsid w:val="004A5737"/>
    <w:rsid w:val="004A5A94"/>
    <w:rsid w:val="004A6643"/>
    <w:rsid w:val="004A7211"/>
    <w:rsid w:val="004A7290"/>
    <w:rsid w:val="004A7FB0"/>
    <w:rsid w:val="004B0C4D"/>
    <w:rsid w:val="004B1BA7"/>
    <w:rsid w:val="004B292E"/>
    <w:rsid w:val="004B3769"/>
    <w:rsid w:val="004B388F"/>
    <w:rsid w:val="004B3ADC"/>
    <w:rsid w:val="004B4A3A"/>
    <w:rsid w:val="004B5856"/>
    <w:rsid w:val="004B6D71"/>
    <w:rsid w:val="004C059E"/>
    <w:rsid w:val="004C1427"/>
    <w:rsid w:val="004C1979"/>
    <w:rsid w:val="004C200E"/>
    <w:rsid w:val="004C30C8"/>
    <w:rsid w:val="004C34A9"/>
    <w:rsid w:val="004C4B6B"/>
    <w:rsid w:val="004C52EF"/>
    <w:rsid w:val="004C55E7"/>
    <w:rsid w:val="004C62A9"/>
    <w:rsid w:val="004C6BA1"/>
    <w:rsid w:val="004C72DE"/>
    <w:rsid w:val="004C792A"/>
    <w:rsid w:val="004C7C3F"/>
    <w:rsid w:val="004C7D3A"/>
    <w:rsid w:val="004D06D6"/>
    <w:rsid w:val="004D09D2"/>
    <w:rsid w:val="004D1253"/>
    <w:rsid w:val="004D2155"/>
    <w:rsid w:val="004D29B8"/>
    <w:rsid w:val="004D3A0F"/>
    <w:rsid w:val="004D3F55"/>
    <w:rsid w:val="004D428B"/>
    <w:rsid w:val="004D7905"/>
    <w:rsid w:val="004E05C9"/>
    <w:rsid w:val="004E2E8B"/>
    <w:rsid w:val="004E4916"/>
    <w:rsid w:val="004E5581"/>
    <w:rsid w:val="004E55F7"/>
    <w:rsid w:val="004E606D"/>
    <w:rsid w:val="004E63BF"/>
    <w:rsid w:val="004E68D5"/>
    <w:rsid w:val="004E6907"/>
    <w:rsid w:val="004E78BE"/>
    <w:rsid w:val="004F0060"/>
    <w:rsid w:val="004F0D32"/>
    <w:rsid w:val="004F153A"/>
    <w:rsid w:val="004F18D5"/>
    <w:rsid w:val="004F254F"/>
    <w:rsid w:val="004F31CA"/>
    <w:rsid w:val="004F3439"/>
    <w:rsid w:val="004F4476"/>
    <w:rsid w:val="004F682F"/>
    <w:rsid w:val="004F6B86"/>
    <w:rsid w:val="00500068"/>
    <w:rsid w:val="00500630"/>
    <w:rsid w:val="0050073D"/>
    <w:rsid w:val="00500E6C"/>
    <w:rsid w:val="0050105B"/>
    <w:rsid w:val="00501C1B"/>
    <w:rsid w:val="00501EE2"/>
    <w:rsid w:val="00502D13"/>
    <w:rsid w:val="005040A1"/>
    <w:rsid w:val="00505F10"/>
    <w:rsid w:val="00506733"/>
    <w:rsid w:val="0050779A"/>
    <w:rsid w:val="0051085B"/>
    <w:rsid w:val="00512B45"/>
    <w:rsid w:val="00514462"/>
    <w:rsid w:val="005144D9"/>
    <w:rsid w:val="0051500F"/>
    <w:rsid w:val="00515676"/>
    <w:rsid w:val="005173E7"/>
    <w:rsid w:val="00517FCD"/>
    <w:rsid w:val="005201D6"/>
    <w:rsid w:val="00520D4A"/>
    <w:rsid w:val="005229C5"/>
    <w:rsid w:val="00522DD6"/>
    <w:rsid w:val="00523676"/>
    <w:rsid w:val="005243F7"/>
    <w:rsid w:val="00524A1B"/>
    <w:rsid w:val="00527352"/>
    <w:rsid w:val="00530435"/>
    <w:rsid w:val="0053152A"/>
    <w:rsid w:val="00532050"/>
    <w:rsid w:val="005339A4"/>
    <w:rsid w:val="005342BA"/>
    <w:rsid w:val="00534AEF"/>
    <w:rsid w:val="00535119"/>
    <w:rsid w:val="005353C7"/>
    <w:rsid w:val="00535627"/>
    <w:rsid w:val="00535D14"/>
    <w:rsid w:val="00535DE3"/>
    <w:rsid w:val="00535FA4"/>
    <w:rsid w:val="00540D4F"/>
    <w:rsid w:val="00540FC8"/>
    <w:rsid w:val="005414F9"/>
    <w:rsid w:val="0054200F"/>
    <w:rsid w:val="0054423F"/>
    <w:rsid w:val="00544897"/>
    <w:rsid w:val="00546A1A"/>
    <w:rsid w:val="005476DA"/>
    <w:rsid w:val="005519EA"/>
    <w:rsid w:val="0055208D"/>
    <w:rsid w:val="005527D8"/>
    <w:rsid w:val="00553F15"/>
    <w:rsid w:val="005540A9"/>
    <w:rsid w:val="00554BDE"/>
    <w:rsid w:val="00555830"/>
    <w:rsid w:val="005568C0"/>
    <w:rsid w:val="00556B00"/>
    <w:rsid w:val="0056055C"/>
    <w:rsid w:val="00560CF1"/>
    <w:rsid w:val="005610BD"/>
    <w:rsid w:val="0056126D"/>
    <w:rsid w:val="00561450"/>
    <w:rsid w:val="005616D0"/>
    <w:rsid w:val="005630B0"/>
    <w:rsid w:val="005630BF"/>
    <w:rsid w:val="005630D6"/>
    <w:rsid w:val="005633CE"/>
    <w:rsid w:val="005636D5"/>
    <w:rsid w:val="00563A5E"/>
    <w:rsid w:val="005640C9"/>
    <w:rsid w:val="00564743"/>
    <w:rsid w:val="00565352"/>
    <w:rsid w:val="0056606E"/>
    <w:rsid w:val="00567ABB"/>
    <w:rsid w:val="00567D86"/>
    <w:rsid w:val="00570AED"/>
    <w:rsid w:val="00571A05"/>
    <w:rsid w:val="005727E1"/>
    <w:rsid w:val="00574252"/>
    <w:rsid w:val="00574A53"/>
    <w:rsid w:val="00575777"/>
    <w:rsid w:val="00577138"/>
    <w:rsid w:val="00582396"/>
    <w:rsid w:val="0058267C"/>
    <w:rsid w:val="00583628"/>
    <w:rsid w:val="00583B11"/>
    <w:rsid w:val="00583BE8"/>
    <w:rsid w:val="00583E3E"/>
    <w:rsid w:val="00585B48"/>
    <w:rsid w:val="00585C80"/>
    <w:rsid w:val="005861EB"/>
    <w:rsid w:val="005877F8"/>
    <w:rsid w:val="00587B92"/>
    <w:rsid w:val="005931D7"/>
    <w:rsid w:val="00595700"/>
    <w:rsid w:val="00595712"/>
    <w:rsid w:val="005970AA"/>
    <w:rsid w:val="005A03DB"/>
    <w:rsid w:val="005A34DE"/>
    <w:rsid w:val="005A35B3"/>
    <w:rsid w:val="005A3FD5"/>
    <w:rsid w:val="005A72F6"/>
    <w:rsid w:val="005A7449"/>
    <w:rsid w:val="005B2105"/>
    <w:rsid w:val="005B24A1"/>
    <w:rsid w:val="005B2DB2"/>
    <w:rsid w:val="005B4CAA"/>
    <w:rsid w:val="005B61E6"/>
    <w:rsid w:val="005C13EF"/>
    <w:rsid w:val="005C19C8"/>
    <w:rsid w:val="005C35D1"/>
    <w:rsid w:val="005C3778"/>
    <w:rsid w:val="005C4A12"/>
    <w:rsid w:val="005C4D42"/>
    <w:rsid w:val="005C4ED2"/>
    <w:rsid w:val="005C58E2"/>
    <w:rsid w:val="005C5A3E"/>
    <w:rsid w:val="005C5B48"/>
    <w:rsid w:val="005D0887"/>
    <w:rsid w:val="005D0BCD"/>
    <w:rsid w:val="005D0F4A"/>
    <w:rsid w:val="005D20D0"/>
    <w:rsid w:val="005D2FD1"/>
    <w:rsid w:val="005D31BE"/>
    <w:rsid w:val="005D3E67"/>
    <w:rsid w:val="005D4008"/>
    <w:rsid w:val="005D4048"/>
    <w:rsid w:val="005D556F"/>
    <w:rsid w:val="005E0A3D"/>
    <w:rsid w:val="005E10D6"/>
    <w:rsid w:val="005E16E6"/>
    <w:rsid w:val="005E1A06"/>
    <w:rsid w:val="005E1D2F"/>
    <w:rsid w:val="005E2AA2"/>
    <w:rsid w:val="005E3415"/>
    <w:rsid w:val="005E3AA1"/>
    <w:rsid w:val="005E4240"/>
    <w:rsid w:val="005E44C7"/>
    <w:rsid w:val="005E6182"/>
    <w:rsid w:val="005E7A4B"/>
    <w:rsid w:val="005E7E02"/>
    <w:rsid w:val="005F049C"/>
    <w:rsid w:val="005F0C54"/>
    <w:rsid w:val="005F14C8"/>
    <w:rsid w:val="005F183A"/>
    <w:rsid w:val="005F56AE"/>
    <w:rsid w:val="005F5B5A"/>
    <w:rsid w:val="005F6C7E"/>
    <w:rsid w:val="005F7979"/>
    <w:rsid w:val="00600F7A"/>
    <w:rsid w:val="00601EEF"/>
    <w:rsid w:val="0060397F"/>
    <w:rsid w:val="00603B3E"/>
    <w:rsid w:val="006043F7"/>
    <w:rsid w:val="00605E28"/>
    <w:rsid w:val="00605EAC"/>
    <w:rsid w:val="0060620D"/>
    <w:rsid w:val="00606B58"/>
    <w:rsid w:val="00606E35"/>
    <w:rsid w:val="006075E8"/>
    <w:rsid w:val="00607BF0"/>
    <w:rsid w:val="006104D0"/>
    <w:rsid w:val="00610F2A"/>
    <w:rsid w:val="0061114B"/>
    <w:rsid w:val="00612F9B"/>
    <w:rsid w:val="006148DF"/>
    <w:rsid w:val="00615320"/>
    <w:rsid w:val="00615E72"/>
    <w:rsid w:val="00615E8C"/>
    <w:rsid w:val="0061651C"/>
    <w:rsid w:val="00616FE0"/>
    <w:rsid w:val="00620DA0"/>
    <w:rsid w:val="006217F1"/>
    <w:rsid w:val="006222FB"/>
    <w:rsid w:val="00622753"/>
    <w:rsid w:val="00624987"/>
    <w:rsid w:val="00624B6C"/>
    <w:rsid w:val="00626D41"/>
    <w:rsid w:val="006277AB"/>
    <w:rsid w:val="006306FC"/>
    <w:rsid w:val="00632EF9"/>
    <w:rsid w:val="0063325D"/>
    <w:rsid w:val="00635A8F"/>
    <w:rsid w:val="00636872"/>
    <w:rsid w:val="00636EF6"/>
    <w:rsid w:val="00637550"/>
    <w:rsid w:val="0063791A"/>
    <w:rsid w:val="00637F41"/>
    <w:rsid w:val="0064083E"/>
    <w:rsid w:val="00641178"/>
    <w:rsid w:val="0064138F"/>
    <w:rsid w:val="0064211E"/>
    <w:rsid w:val="006426D4"/>
    <w:rsid w:val="006443E7"/>
    <w:rsid w:val="00644AA0"/>
    <w:rsid w:val="00645038"/>
    <w:rsid w:val="006520A5"/>
    <w:rsid w:val="00654C0A"/>
    <w:rsid w:val="006550A0"/>
    <w:rsid w:val="00656A6D"/>
    <w:rsid w:val="006571AA"/>
    <w:rsid w:val="00657BFF"/>
    <w:rsid w:val="00662D91"/>
    <w:rsid w:val="006645B6"/>
    <w:rsid w:val="0066492C"/>
    <w:rsid w:val="00664DFE"/>
    <w:rsid w:val="00666A7D"/>
    <w:rsid w:val="0066714A"/>
    <w:rsid w:val="00670D74"/>
    <w:rsid w:val="00671824"/>
    <w:rsid w:val="0067190B"/>
    <w:rsid w:val="00671CEA"/>
    <w:rsid w:val="00671CFC"/>
    <w:rsid w:val="00671D8B"/>
    <w:rsid w:val="0067299A"/>
    <w:rsid w:val="00672D8E"/>
    <w:rsid w:val="00674078"/>
    <w:rsid w:val="006749B1"/>
    <w:rsid w:val="006828C3"/>
    <w:rsid w:val="00683FF2"/>
    <w:rsid w:val="006851FD"/>
    <w:rsid w:val="00685268"/>
    <w:rsid w:val="006874D2"/>
    <w:rsid w:val="00690A18"/>
    <w:rsid w:val="00691636"/>
    <w:rsid w:val="0069294A"/>
    <w:rsid w:val="00693A7B"/>
    <w:rsid w:val="006940BA"/>
    <w:rsid w:val="006943DB"/>
    <w:rsid w:val="00694A85"/>
    <w:rsid w:val="006957FF"/>
    <w:rsid w:val="00696D73"/>
    <w:rsid w:val="006A12DA"/>
    <w:rsid w:val="006A1DFD"/>
    <w:rsid w:val="006A1F10"/>
    <w:rsid w:val="006A417B"/>
    <w:rsid w:val="006A587F"/>
    <w:rsid w:val="006A58CD"/>
    <w:rsid w:val="006A7422"/>
    <w:rsid w:val="006A7CEC"/>
    <w:rsid w:val="006B249E"/>
    <w:rsid w:val="006B3490"/>
    <w:rsid w:val="006B4587"/>
    <w:rsid w:val="006B4818"/>
    <w:rsid w:val="006B496C"/>
    <w:rsid w:val="006B4B55"/>
    <w:rsid w:val="006B5079"/>
    <w:rsid w:val="006B5DC2"/>
    <w:rsid w:val="006B68EB"/>
    <w:rsid w:val="006B6DBF"/>
    <w:rsid w:val="006B721E"/>
    <w:rsid w:val="006B7DF3"/>
    <w:rsid w:val="006C1D8A"/>
    <w:rsid w:val="006C1E4C"/>
    <w:rsid w:val="006C3487"/>
    <w:rsid w:val="006C39E7"/>
    <w:rsid w:val="006C4193"/>
    <w:rsid w:val="006C492C"/>
    <w:rsid w:val="006C4BF1"/>
    <w:rsid w:val="006C5192"/>
    <w:rsid w:val="006C5C8A"/>
    <w:rsid w:val="006C6EF3"/>
    <w:rsid w:val="006C7B9A"/>
    <w:rsid w:val="006D006B"/>
    <w:rsid w:val="006D0A73"/>
    <w:rsid w:val="006D40F7"/>
    <w:rsid w:val="006D458A"/>
    <w:rsid w:val="006D4F35"/>
    <w:rsid w:val="006D5089"/>
    <w:rsid w:val="006D5357"/>
    <w:rsid w:val="006D6309"/>
    <w:rsid w:val="006D63EB"/>
    <w:rsid w:val="006D7A76"/>
    <w:rsid w:val="006E0561"/>
    <w:rsid w:val="006E10CE"/>
    <w:rsid w:val="006E1DE7"/>
    <w:rsid w:val="006E1F48"/>
    <w:rsid w:val="006E2F0E"/>
    <w:rsid w:val="006E426D"/>
    <w:rsid w:val="006E56B5"/>
    <w:rsid w:val="006E64BE"/>
    <w:rsid w:val="006E677C"/>
    <w:rsid w:val="006E6F72"/>
    <w:rsid w:val="006E72FB"/>
    <w:rsid w:val="006E7B54"/>
    <w:rsid w:val="006F01E4"/>
    <w:rsid w:val="006F084D"/>
    <w:rsid w:val="006F1A5D"/>
    <w:rsid w:val="006F1F30"/>
    <w:rsid w:val="006F2A66"/>
    <w:rsid w:val="006F2B38"/>
    <w:rsid w:val="006F2BB8"/>
    <w:rsid w:val="006F3573"/>
    <w:rsid w:val="006F385E"/>
    <w:rsid w:val="006F38CB"/>
    <w:rsid w:val="006F3CB9"/>
    <w:rsid w:val="006F3DA6"/>
    <w:rsid w:val="006F4B7F"/>
    <w:rsid w:val="006F541B"/>
    <w:rsid w:val="006F5D19"/>
    <w:rsid w:val="006F7448"/>
    <w:rsid w:val="006F78F1"/>
    <w:rsid w:val="006F7CB0"/>
    <w:rsid w:val="006F7F9E"/>
    <w:rsid w:val="00701668"/>
    <w:rsid w:val="00702ED1"/>
    <w:rsid w:val="007033C6"/>
    <w:rsid w:val="00703715"/>
    <w:rsid w:val="0070467C"/>
    <w:rsid w:val="00705E12"/>
    <w:rsid w:val="007060B0"/>
    <w:rsid w:val="00706FE4"/>
    <w:rsid w:val="007072C7"/>
    <w:rsid w:val="00707F13"/>
    <w:rsid w:val="00710323"/>
    <w:rsid w:val="00710543"/>
    <w:rsid w:val="00710813"/>
    <w:rsid w:val="00710BA7"/>
    <w:rsid w:val="007120DC"/>
    <w:rsid w:val="0071248A"/>
    <w:rsid w:val="00713368"/>
    <w:rsid w:val="00713DFE"/>
    <w:rsid w:val="0071461E"/>
    <w:rsid w:val="00714860"/>
    <w:rsid w:val="00714892"/>
    <w:rsid w:val="007150FE"/>
    <w:rsid w:val="007158D6"/>
    <w:rsid w:val="007208DB"/>
    <w:rsid w:val="00720AF0"/>
    <w:rsid w:val="00722D9D"/>
    <w:rsid w:val="0072335B"/>
    <w:rsid w:val="00723788"/>
    <w:rsid w:val="00725EE7"/>
    <w:rsid w:val="00726181"/>
    <w:rsid w:val="00730E77"/>
    <w:rsid w:val="0073112A"/>
    <w:rsid w:val="00731B9B"/>
    <w:rsid w:val="00732135"/>
    <w:rsid w:val="00733262"/>
    <w:rsid w:val="0073397E"/>
    <w:rsid w:val="00735843"/>
    <w:rsid w:val="00735846"/>
    <w:rsid w:val="0073680C"/>
    <w:rsid w:val="00736E33"/>
    <w:rsid w:val="00737BCF"/>
    <w:rsid w:val="00740289"/>
    <w:rsid w:val="00740A93"/>
    <w:rsid w:val="00743545"/>
    <w:rsid w:val="00745F12"/>
    <w:rsid w:val="00746052"/>
    <w:rsid w:val="007460D0"/>
    <w:rsid w:val="0074733A"/>
    <w:rsid w:val="007506AB"/>
    <w:rsid w:val="007530A6"/>
    <w:rsid w:val="00754C02"/>
    <w:rsid w:val="0075621E"/>
    <w:rsid w:val="00756E9F"/>
    <w:rsid w:val="00760398"/>
    <w:rsid w:val="007605B0"/>
    <w:rsid w:val="0076096D"/>
    <w:rsid w:val="00760F92"/>
    <w:rsid w:val="00761D30"/>
    <w:rsid w:val="00762428"/>
    <w:rsid w:val="00762A0E"/>
    <w:rsid w:val="00763A46"/>
    <w:rsid w:val="007641E1"/>
    <w:rsid w:val="00764CD9"/>
    <w:rsid w:val="00766819"/>
    <w:rsid w:val="007671C0"/>
    <w:rsid w:val="00770AAE"/>
    <w:rsid w:val="00772B68"/>
    <w:rsid w:val="00773920"/>
    <w:rsid w:val="00773B76"/>
    <w:rsid w:val="00774391"/>
    <w:rsid w:val="00774608"/>
    <w:rsid w:val="007752D1"/>
    <w:rsid w:val="00776311"/>
    <w:rsid w:val="00776426"/>
    <w:rsid w:val="0077705C"/>
    <w:rsid w:val="007814B5"/>
    <w:rsid w:val="00782551"/>
    <w:rsid w:val="0078355A"/>
    <w:rsid w:val="00784B61"/>
    <w:rsid w:val="00784D34"/>
    <w:rsid w:val="0078525B"/>
    <w:rsid w:val="007852CF"/>
    <w:rsid w:val="0078674B"/>
    <w:rsid w:val="00786F2E"/>
    <w:rsid w:val="00787156"/>
    <w:rsid w:val="007900D8"/>
    <w:rsid w:val="00792529"/>
    <w:rsid w:val="00793BA2"/>
    <w:rsid w:val="00793D16"/>
    <w:rsid w:val="007959E4"/>
    <w:rsid w:val="00795E0E"/>
    <w:rsid w:val="00796679"/>
    <w:rsid w:val="00797519"/>
    <w:rsid w:val="007A0200"/>
    <w:rsid w:val="007A0456"/>
    <w:rsid w:val="007A1651"/>
    <w:rsid w:val="007A1C0F"/>
    <w:rsid w:val="007A329F"/>
    <w:rsid w:val="007A35D1"/>
    <w:rsid w:val="007A3ACB"/>
    <w:rsid w:val="007A3F45"/>
    <w:rsid w:val="007A4704"/>
    <w:rsid w:val="007A482C"/>
    <w:rsid w:val="007A497E"/>
    <w:rsid w:val="007A780D"/>
    <w:rsid w:val="007B0821"/>
    <w:rsid w:val="007B145D"/>
    <w:rsid w:val="007B1E82"/>
    <w:rsid w:val="007B232D"/>
    <w:rsid w:val="007B2E7D"/>
    <w:rsid w:val="007B35F8"/>
    <w:rsid w:val="007B3C5E"/>
    <w:rsid w:val="007C1726"/>
    <w:rsid w:val="007C209E"/>
    <w:rsid w:val="007C2130"/>
    <w:rsid w:val="007C461A"/>
    <w:rsid w:val="007C4CEA"/>
    <w:rsid w:val="007C530B"/>
    <w:rsid w:val="007C6C1A"/>
    <w:rsid w:val="007C7B1B"/>
    <w:rsid w:val="007D0D95"/>
    <w:rsid w:val="007D1055"/>
    <w:rsid w:val="007D1F6C"/>
    <w:rsid w:val="007D2B98"/>
    <w:rsid w:val="007D3468"/>
    <w:rsid w:val="007D399F"/>
    <w:rsid w:val="007D4D05"/>
    <w:rsid w:val="007D62E8"/>
    <w:rsid w:val="007D717E"/>
    <w:rsid w:val="007D7E42"/>
    <w:rsid w:val="007E085B"/>
    <w:rsid w:val="007E2617"/>
    <w:rsid w:val="007E4585"/>
    <w:rsid w:val="007E481E"/>
    <w:rsid w:val="007E6C46"/>
    <w:rsid w:val="007F01D9"/>
    <w:rsid w:val="007F0350"/>
    <w:rsid w:val="007F062C"/>
    <w:rsid w:val="007F1867"/>
    <w:rsid w:val="007F1B87"/>
    <w:rsid w:val="007F211A"/>
    <w:rsid w:val="007F23F1"/>
    <w:rsid w:val="007F2C20"/>
    <w:rsid w:val="007F2E87"/>
    <w:rsid w:val="007F3350"/>
    <w:rsid w:val="007F39EB"/>
    <w:rsid w:val="007F3C71"/>
    <w:rsid w:val="007F4816"/>
    <w:rsid w:val="007F4B12"/>
    <w:rsid w:val="007F589F"/>
    <w:rsid w:val="00804881"/>
    <w:rsid w:val="008049BF"/>
    <w:rsid w:val="00805900"/>
    <w:rsid w:val="008105C8"/>
    <w:rsid w:val="008129C8"/>
    <w:rsid w:val="00813937"/>
    <w:rsid w:val="008146AE"/>
    <w:rsid w:val="00815015"/>
    <w:rsid w:val="00816D45"/>
    <w:rsid w:val="00816FFD"/>
    <w:rsid w:val="00817091"/>
    <w:rsid w:val="0082210F"/>
    <w:rsid w:val="00822718"/>
    <w:rsid w:val="0082310B"/>
    <w:rsid w:val="00823A6B"/>
    <w:rsid w:val="00825A15"/>
    <w:rsid w:val="00825ECF"/>
    <w:rsid w:val="008261AC"/>
    <w:rsid w:val="00826362"/>
    <w:rsid w:val="00826A5B"/>
    <w:rsid w:val="0082785F"/>
    <w:rsid w:val="00830BFF"/>
    <w:rsid w:val="00831ACE"/>
    <w:rsid w:val="00832F8F"/>
    <w:rsid w:val="00833A94"/>
    <w:rsid w:val="00834176"/>
    <w:rsid w:val="00834210"/>
    <w:rsid w:val="00834331"/>
    <w:rsid w:val="008350D8"/>
    <w:rsid w:val="00835649"/>
    <w:rsid w:val="008362E3"/>
    <w:rsid w:val="00836B6C"/>
    <w:rsid w:val="00837D5F"/>
    <w:rsid w:val="0084044F"/>
    <w:rsid w:val="00840A9A"/>
    <w:rsid w:val="008414A8"/>
    <w:rsid w:val="008421DE"/>
    <w:rsid w:val="008430C9"/>
    <w:rsid w:val="00843CA3"/>
    <w:rsid w:val="00847F93"/>
    <w:rsid w:val="00850B15"/>
    <w:rsid w:val="00851997"/>
    <w:rsid w:val="008523E1"/>
    <w:rsid w:val="00853956"/>
    <w:rsid w:val="0085464E"/>
    <w:rsid w:val="008546C7"/>
    <w:rsid w:val="0085662B"/>
    <w:rsid w:val="00856826"/>
    <w:rsid w:val="008569B3"/>
    <w:rsid w:val="008576C9"/>
    <w:rsid w:val="00857FD2"/>
    <w:rsid w:val="00861EC4"/>
    <w:rsid w:val="0086245C"/>
    <w:rsid w:val="008628A3"/>
    <w:rsid w:val="008635C4"/>
    <w:rsid w:val="008638C7"/>
    <w:rsid w:val="00863F47"/>
    <w:rsid w:val="008668C2"/>
    <w:rsid w:val="00867BD9"/>
    <w:rsid w:val="00867C42"/>
    <w:rsid w:val="00867F80"/>
    <w:rsid w:val="00872DCE"/>
    <w:rsid w:val="00873AD7"/>
    <w:rsid w:val="0087513F"/>
    <w:rsid w:val="008758FD"/>
    <w:rsid w:val="008759BC"/>
    <w:rsid w:val="00875AD1"/>
    <w:rsid w:val="00876CD6"/>
    <w:rsid w:val="008772D0"/>
    <w:rsid w:val="00877439"/>
    <w:rsid w:val="00877464"/>
    <w:rsid w:val="0088036B"/>
    <w:rsid w:val="00882300"/>
    <w:rsid w:val="00882A58"/>
    <w:rsid w:val="00883129"/>
    <w:rsid w:val="0088501D"/>
    <w:rsid w:val="008856E2"/>
    <w:rsid w:val="00887264"/>
    <w:rsid w:val="00887DA3"/>
    <w:rsid w:val="00887F0A"/>
    <w:rsid w:val="00890C53"/>
    <w:rsid w:val="008913DA"/>
    <w:rsid w:val="00892773"/>
    <w:rsid w:val="008935AE"/>
    <w:rsid w:val="008943B5"/>
    <w:rsid w:val="00894AFA"/>
    <w:rsid w:val="00895B4E"/>
    <w:rsid w:val="00896103"/>
    <w:rsid w:val="0089673A"/>
    <w:rsid w:val="00897B46"/>
    <w:rsid w:val="008A27CC"/>
    <w:rsid w:val="008A3317"/>
    <w:rsid w:val="008A36F0"/>
    <w:rsid w:val="008A3A6E"/>
    <w:rsid w:val="008A5692"/>
    <w:rsid w:val="008A59D3"/>
    <w:rsid w:val="008B0ED4"/>
    <w:rsid w:val="008B1124"/>
    <w:rsid w:val="008B1823"/>
    <w:rsid w:val="008B1BF4"/>
    <w:rsid w:val="008B2DD2"/>
    <w:rsid w:val="008B3D19"/>
    <w:rsid w:val="008B3F0A"/>
    <w:rsid w:val="008B5045"/>
    <w:rsid w:val="008B5FCB"/>
    <w:rsid w:val="008B6A0D"/>
    <w:rsid w:val="008B72B9"/>
    <w:rsid w:val="008B7318"/>
    <w:rsid w:val="008B74F3"/>
    <w:rsid w:val="008C0586"/>
    <w:rsid w:val="008C0A0E"/>
    <w:rsid w:val="008C0AAA"/>
    <w:rsid w:val="008C0B89"/>
    <w:rsid w:val="008C16D3"/>
    <w:rsid w:val="008C2057"/>
    <w:rsid w:val="008C39D2"/>
    <w:rsid w:val="008C4531"/>
    <w:rsid w:val="008C486F"/>
    <w:rsid w:val="008C6CBD"/>
    <w:rsid w:val="008C74C6"/>
    <w:rsid w:val="008C7C31"/>
    <w:rsid w:val="008C7EF8"/>
    <w:rsid w:val="008D09EA"/>
    <w:rsid w:val="008D0CC2"/>
    <w:rsid w:val="008D275E"/>
    <w:rsid w:val="008D3879"/>
    <w:rsid w:val="008D4212"/>
    <w:rsid w:val="008D4FD9"/>
    <w:rsid w:val="008D554B"/>
    <w:rsid w:val="008D5637"/>
    <w:rsid w:val="008E02FB"/>
    <w:rsid w:val="008E031D"/>
    <w:rsid w:val="008E0B05"/>
    <w:rsid w:val="008E155C"/>
    <w:rsid w:val="008E2AE0"/>
    <w:rsid w:val="008E345E"/>
    <w:rsid w:val="008E38FC"/>
    <w:rsid w:val="008E5020"/>
    <w:rsid w:val="008E51A3"/>
    <w:rsid w:val="008E541A"/>
    <w:rsid w:val="008E58A3"/>
    <w:rsid w:val="008E5A13"/>
    <w:rsid w:val="008E603A"/>
    <w:rsid w:val="008E6F0F"/>
    <w:rsid w:val="008E7C4A"/>
    <w:rsid w:val="008F095D"/>
    <w:rsid w:val="008F16BE"/>
    <w:rsid w:val="008F288D"/>
    <w:rsid w:val="008F2D37"/>
    <w:rsid w:val="008F6382"/>
    <w:rsid w:val="008F63B5"/>
    <w:rsid w:val="008F6CA6"/>
    <w:rsid w:val="008F7916"/>
    <w:rsid w:val="009024A3"/>
    <w:rsid w:val="00902B91"/>
    <w:rsid w:val="0090498E"/>
    <w:rsid w:val="0090517B"/>
    <w:rsid w:val="009100AF"/>
    <w:rsid w:val="00910B39"/>
    <w:rsid w:val="00912ABA"/>
    <w:rsid w:val="00912C5B"/>
    <w:rsid w:val="009135D9"/>
    <w:rsid w:val="00913CC2"/>
    <w:rsid w:val="00916543"/>
    <w:rsid w:val="00917368"/>
    <w:rsid w:val="00920453"/>
    <w:rsid w:val="00920841"/>
    <w:rsid w:val="00920B22"/>
    <w:rsid w:val="00920F17"/>
    <w:rsid w:val="009212CD"/>
    <w:rsid w:val="00921399"/>
    <w:rsid w:val="0092390F"/>
    <w:rsid w:val="00925605"/>
    <w:rsid w:val="0092586D"/>
    <w:rsid w:val="0093023A"/>
    <w:rsid w:val="00931764"/>
    <w:rsid w:val="009339F7"/>
    <w:rsid w:val="009342CE"/>
    <w:rsid w:val="009343BF"/>
    <w:rsid w:val="00935BBD"/>
    <w:rsid w:val="009363DA"/>
    <w:rsid w:val="009373DD"/>
    <w:rsid w:val="00940628"/>
    <w:rsid w:val="00940746"/>
    <w:rsid w:val="00941651"/>
    <w:rsid w:val="00941D83"/>
    <w:rsid w:val="009439AE"/>
    <w:rsid w:val="00944DBC"/>
    <w:rsid w:val="00944EF5"/>
    <w:rsid w:val="00945328"/>
    <w:rsid w:val="00946214"/>
    <w:rsid w:val="00946843"/>
    <w:rsid w:val="00947BAD"/>
    <w:rsid w:val="00950E2C"/>
    <w:rsid w:val="009515AC"/>
    <w:rsid w:val="009527BA"/>
    <w:rsid w:val="0095364D"/>
    <w:rsid w:val="0095368B"/>
    <w:rsid w:val="00953E80"/>
    <w:rsid w:val="00954E20"/>
    <w:rsid w:val="00955675"/>
    <w:rsid w:val="00956336"/>
    <w:rsid w:val="009565C0"/>
    <w:rsid w:val="009609A2"/>
    <w:rsid w:val="009614D7"/>
    <w:rsid w:val="00963635"/>
    <w:rsid w:val="00963AD5"/>
    <w:rsid w:val="00963C34"/>
    <w:rsid w:val="009653E5"/>
    <w:rsid w:val="00966438"/>
    <w:rsid w:val="009668DD"/>
    <w:rsid w:val="00967348"/>
    <w:rsid w:val="00967432"/>
    <w:rsid w:val="00967967"/>
    <w:rsid w:val="00970B8B"/>
    <w:rsid w:val="00971A06"/>
    <w:rsid w:val="009754AE"/>
    <w:rsid w:val="00976EC9"/>
    <w:rsid w:val="00980E11"/>
    <w:rsid w:val="00980E71"/>
    <w:rsid w:val="00980F69"/>
    <w:rsid w:val="00982E7A"/>
    <w:rsid w:val="00983A4B"/>
    <w:rsid w:val="00984E7C"/>
    <w:rsid w:val="009860B5"/>
    <w:rsid w:val="009908B9"/>
    <w:rsid w:val="0099330C"/>
    <w:rsid w:val="00993885"/>
    <w:rsid w:val="00993FD2"/>
    <w:rsid w:val="00994626"/>
    <w:rsid w:val="00994CD0"/>
    <w:rsid w:val="00995468"/>
    <w:rsid w:val="00996CC8"/>
    <w:rsid w:val="00996CF6"/>
    <w:rsid w:val="009974FA"/>
    <w:rsid w:val="009978CE"/>
    <w:rsid w:val="009A0CB2"/>
    <w:rsid w:val="009A181D"/>
    <w:rsid w:val="009A223D"/>
    <w:rsid w:val="009A296D"/>
    <w:rsid w:val="009A2F5E"/>
    <w:rsid w:val="009A3522"/>
    <w:rsid w:val="009A3AB6"/>
    <w:rsid w:val="009A429F"/>
    <w:rsid w:val="009A44C3"/>
    <w:rsid w:val="009A55D5"/>
    <w:rsid w:val="009A569F"/>
    <w:rsid w:val="009A5793"/>
    <w:rsid w:val="009A6AA5"/>
    <w:rsid w:val="009B1133"/>
    <w:rsid w:val="009B13EE"/>
    <w:rsid w:val="009B192B"/>
    <w:rsid w:val="009B1EA5"/>
    <w:rsid w:val="009B2D5F"/>
    <w:rsid w:val="009B2F7D"/>
    <w:rsid w:val="009B37D4"/>
    <w:rsid w:val="009B444E"/>
    <w:rsid w:val="009B5C24"/>
    <w:rsid w:val="009B724F"/>
    <w:rsid w:val="009B757B"/>
    <w:rsid w:val="009C1B0D"/>
    <w:rsid w:val="009C3BD4"/>
    <w:rsid w:val="009C3F02"/>
    <w:rsid w:val="009C47A4"/>
    <w:rsid w:val="009C4D53"/>
    <w:rsid w:val="009C53D4"/>
    <w:rsid w:val="009C626A"/>
    <w:rsid w:val="009C628E"/>
    <w:rsid w:val="009C630D"/>
    <w:rsid w:val="009C6A3E"/>
    <w:rsid w:val="009C7048"/>
    <w:rsid w:val="009D09AC"/>
    <w:rsid w:val="009D0DF7"/>
    <w:rsid w:val="009D1511"/>
    <w:rsid w:val="009D2DE3"/>
    <w:rsid w:val="009D43A0"/>
    <w:rsid w:val="009D5674"/>
    <w:rsid w:val="009D6230"/>
    <w:rsid w:val="009D63CE"/>
    <w:rsid w:val="009D68BB"/>
    <w:rsid w:val="009E17A2"/>
    <w:rsid w:val="009E1EBA"/>
    <w:rsid w:val="009E22DA"/>
    <w:rsid w:val="009E2B64"/>
    <w:rsid w:val="009E2CE9"/>
    <w:rsid w:val="009E3D4C"/>
    <w:rsid w:val="009E42D9"/>
    <w:rsid w:val="009E4705"/>
    <w:rsid w:val="009E529A"/>
    <w:rsid w:val="009E5E31"/>
    <w:rsid w:val="009E5ECD"/>
    <w:rsid w:val="009E7C24"/>
    <w:rsid w:val="009F014A"/>
    <w:rsid w:val="009F0B47"/>
    <w:rsid w:val="009F1C05"/>
    <w:rsid w:val="009F359B"/>
    <w:rsid w:val="009F3E0D"/>
    <w:rsid w:val="009F48DC"/>
    <w:rsid w:val="009F7244"/>
    <w:rsid w:val="009F753F"/>
    <w:rsid w:val="00A008E4"/>
    <w:rsid w:val="00A00C44"/>
    <w:rsid w:val="00A01AE0"/>
    <w:rsid w:val="00A022F1"/>
    <w:rsid w:val="00A02A7E"/>
    <w:rsid w:val="00A03821"/>
    <w:rsid w:val="00A04F7E"/>
    <w:rsid w:val="00A11A10"/>
    <w:rsid w:val="00A11B4F"/>
    <w:rsid w:val="00A12E1C"/>
    <w:rsid w:val="00A13A6E"/>
    <w:rsid w:val="00A14615"/>
    <w:rsid w:val="00A1556A"/>
    <w:rsid w:val="00A15DA7"/>
    <w:rsid w:val="00A1637F"/>
    <w:rsid w:val="00A166EB"/>
    <w:rsid w:val="00A178F2"/>
    <w:rsid w:val="00A2017E"/>
    <w:rsid w:val="00A20563"/>
    <w:rsid w:val="00A217FF"/>
    <w:rsid w:val="00A2245E"/>
    <w:rsid w:val="00A22866"/>
    <w:rsid w:val="00A22EE3"/>
    <w:rsid w:val="00A23F98"/>
    <w:rsid w:val="00A26302"/>
    <w:rsid w:val="00A2725C"/>
    <w:rsid w:val="00A3078D"/>
    <w:rsid w:val="00A30C36"/>
    <w:rsid w:val="00A30D6B"/>
    <w:rsid w:val="00A330BA"/>
    <w:rsid w:val="00A3326E"/>
    <w:rsid w:val="00A33B91"/>
    <w:rsid w:val="00A33D2C"/>
    <w:rsid w:val="00A34CE6"/>
    <w:rsid w:val="00A35284"/>
    <w:rsid w:val="00A353BF"/>
    <w:rsid w:val="00A37849"/>
    <w:rsid w:val="00A41574"/>
    <w:rsid w:val="00A41B1A"/>
    <w:rsid w:val="00A41C2F"/>
    <w:rsid w:val="00A4229A"/>
    <w:rsid w:val="00A425EE"/>
    <w:rsid w:val="00A42653"/>
    <w:rsid w:val="00A430AE"/>
    <w:rsid w:val="00A46701"/>
    <w:rsid w:val="00A46AAB"/>
    <w:rsid w:val="00A510FB"/>
    <w:rsid w:val="00A52A81"/>
    <w:rsid w:val="00A52E51"/>
    <w:rsid w:val="00A53DC5"/>
    <w:rsid w:val="00A53E5B"/>
    <w:rsid w:val="00A548BC"/>
    <w:rsid w:val="00A559AB"/>
    <w:rsid w:val="00A55FB1"/>
    <w:rsid w:val="00A564D9"/>
    <w:rsid w:val="00A56D78"/>
    <w:rsid w:val="00A56FEF"/>
    <w:rsid w:val="00A5726B"/>
    <w:rsid w:val="00A60C66"/>
    <w:rsid w:val="00A62031"/>
    <w:rsid w:val="00A6298B"/>
    <w:rsid w:val="00A63556"/>
    <w:rsid w:val="00A63B76"/>
    <w:rsid w:val="00A64F24"/>
    <w:rsid w:val="00A6624F"/>
    <w:rsid w:val="00A6701D"/>
    <w:rsid w:val="00A67105"/>
    <w:rsid w:val="00A70003"/>
    <w:rsid w:val="00A70A3D"/>
    <w:rsid w:val="00A711B2"/>
    <w:rsid w:val="00A71863"/>
    <w:rsid w:val="00A71AFD"/>
    <w:rsid w:val="00A71B35"/>
    <w:rsid w:val="00A720B8"/>
    <w:rsid w:val="00A72C86"/>
    <w:rsid w:val="00A75688"/>
    <w:rsid w:val="00A76CB9"/>
    <w:rsid w:val="00A801B5"/>
    <w:rsid w:val="00A80BF1"/>
    <w:rsid w:val="00A816C1"/>
    <w:rsid w:val="00A8178D"/>
    <w:rsid w:val="00A82590"/>
    <w:rsid w:val="00A833AC"/>
    <w:rsid w:val="00A834C0"/>
    <w:rsid w:val="00A83E2F"/>
    <w:rsid w:val="00A844C0"/>
    <w:rsid w:val="00A84817"/>
    <w:rsid w:val="00A84F32"/>
    <w:rsid w:val="00A85486"/>
    <w:rsid w:val="00A85C01"/>
    <w:rsid w:val="00A86EC1"/>
    <w:rsid w:val="00A925F3"/>
    <w:rsid w:val="00A92F28"/>
    <w:rsid w:val="00A9321C"/>
    <w:rsid w:val="00A9466D"/>
    <w:rsid w:val="00A97F11"/>
    <w:rsid w:val="00AA037F"/>
    <w:rsid w:val="00AA04C0"/>
    <w:rsid w:val="00AA106F"/>
    <w:rsid w:val="00AA16EF"/>
    <w:rsid w:val="00AA1DB8"/>
    <w:rsid w:val="00AA2FA0"/>
    <w:rsid w:val="00AA3864"/>
    <w:rsid w:val="00AA4005"/>
    <w:rsid w:val="00AA44FA"/>
    <w:rsid w:val="00AA47CC"/>
    <w:rsid w:val="00AA49C0"/>
    <w:rsid w:val="00AA51D8"/>
    <w:rsid w:val="00AA531D"/>
    <w:rsid w:val="00AA682A"/>
    <w:rsid w:val="00AA6ACB"/>
    <w:rsid w:val="00AA720B"/>
    <w:rsid w:val="00AB1032"/>
    <w:rsid w:val="00AB115D"/>
    <w:rsid w:val="00AB1400"/>
    <w:rsid w:val="00AB3555"/>
    <w:rsid w:val="00AB7900"/>
    <w:rsid w:val="00AB7B9B"/>
    <w:rsid w:val="00AC1A4D"/>
    <w:rsid w:val="00AC20E7"/>
    <w:rsid w:val="00AC2888"/>
    <w:rsid w:val="00AC296A"/>
    <w:rsid w:val="00AC2BC6"/>
    <w:rsid w:val="00AC3CC3"/>
    <w:rsid w:val="00AC4017"/>
    <w:rsid w:val="00AC4ECC"/>
    <w:rsid w:val="00AC53A1"/>
    <w:rsid w:val="00AC5691"/>
    <w:rsid w:val="00AC58F1"/>
    <w:rsid w:val="00AC67F5"/>
    <w:rsid w:val="00AC6A4F"/>
    <w:rsid w:val="00AC6CEE"/>
    <w:rsid w:val="00AD088B"/>
    <w:rsid w:val="00AD0E07"/>
    <w:rsid w:val="00AD13A4"/>
    <w:rsid w:val="00AD14DD"/>
    <w:rsid w:val="00AD19FB"/>
    <w:rsid w:val="00AD1BB0"/>
    <w:rsid w:val="00AD1D69"/>
    <w:rsid w:val="00AD204C"/>
    <w:rsid w:val="00AD27BB"/>
    <w:rsid w:val="00AD3335"/>
    <w:rsid w:val="00AD37E9"/>
    <w:rsid w:val="00AD3B6D"/>
    <w:rsid w:val="00AD3FB9"/>
    <w:rsid w:val="00AD53E0"/>
    <w:rsid w:val="00AD6199"/>
    <w:rsid w:val="00AD6417"/>
    <w:rsid w:val="00AD66FC"/>
    <w:rsid w:val="00AD76C3"/>
    <w:rsid w:val="00AE040B"/>
    <w:rsid w:val="00AE15BE"/>
    <w:rsid w:val="00AE507F"/>
    <w:rsid w:val="00AE5094"/>
    <w:rsid w:val="00AE57C5"/>
    <w:rsid w:val="00AE6358"/>
    <w:rsid w:val="00AE69B5"/>
    <w:rsid w:val="00AE74E1"/>
    <w:rsid w:val="00AE75EF"/>
    <w:rsid w:val="00AF071A"/>
    <w:rsid w:val="00AF075B"/>
    <w:rsid w:val="00AF080A"/>
    <w:rsid w:val="00AF0A3F"/>
    <w:rsid w:val="00AF33CB"/>
    <w:rsid w:val="00AF4937"/>
    <w:rsid w:val="00AF58D7"/>
    <w:rsid w:val="00AF5957"/>
    <w:rsid w:val="00AF5985"/>
    <w:rsid w:val="00AF71EA"/>
    <w:rsid w:val="00AF77D6"/>
    <w:rsid w:val="00AF78DA"/>
    <w:rsid w:val="00B00692"/>
    <w:rsid w:val="00B018AD"/>
    <w:rsid w:val="00B01B58"/>
    <w:rsid w:val="00B024B8"/>
    <w:rsid w:val="00B026A0"/>
    <w:rsid w:val="00B0299D"/>
    <w:rsid w:val="00B03A5A"/>
    <w:rsid w:val="00B040DC"/>
    <w:rsid w:val="00B07D1D"/>
    <w:rsid w:val="00B11FB1"/>
    <w:rsid w:val="00B1211D"/>
    <w:rsid w:val="00B13BDA"/>
    <w:rsid w:val="00B13EBC"/>
    <w:rsid w:val="00B15553"/>
    <w:rsid w:val="00B1659E"/>
    <w:rsid w:val="00B16D3A"/>
    <w:rsid w:val="00B170C5"/>
    <w:rsid w:val="00B20483"/>
    <w:rsid w:val="00B20696"/>
    <w:rsid w:val="00B213C3"/>
    <w:rsid w:val="00B224EE"/>
    <w:rsid w:val="00B24267"/>
    <w:rsid w:val="00B24DF1"/>
    <w:rsid w:val="00B25D74"/>
    <w:rsid w:val="00B2651D"/>
    <w:rsid w:val="00B30C6F"/>
    <w:rsid w:val="00B31397"/>
    <w:rsid w:val="00B318B2"/>
    <w:rsid w:val="00B344E9"/>
    <w:rsid w:val="00B34A56"/>
    <w:rsid w:val="00B35156"/>
    <w:rsid w:val="00B35C4E"/>
    <w:rsid w:val="00B3649B"/>
    <w:rsid w:val="00B36EFC"/>
    <w:rsid w:val="00B37206"/>
    <w:rsid w:val="00B378C3"/>
    <w:rsid w:val="00B41A40"/>
    <w:rsid w:val="00B42479"/>
    <w:rsid w:val="00B43299"/>
    <w:rsid w:val="00B46B19"/>
    <w:rsid w:val="00B46EFB"/>
    <w:rsid w:val="00B476F4"/>
    <w:rsid w:val="00B47ABA"/>
    <w:rsid w:val="00B47CD0"/>
    <w:rsid w:val="00B5012F"/>
    <w:rsid w:val="00B50867"/>
    <w:rsid w:val="00B51922"/>
    <w:rsid w:val="00B51C2A"/>
    <w:rsid w:val="00B52851"/>
    <w:rsid w:val="00B52D13"/>
    <w:rsid w:val="00B546DB"/>
    <w:rsid w:val="00B5512F"/>
    <w:rsid w:val="00B5575C"/>
    <w:rsid w:val="00B55841"/>
    <w:rsid w:val="00B558C0"/>
    <w:rsid w:val="00B631D1"/>
    <w:rsid w:val="00B637E5"/>
    <w:rsid w:val="00B63CAD"/>
    <w:rsid w:val="00B63E2A"/>
    <w:rsid w:val="00B665FB"/>
    <w:rsid w:val="00B66868"/>
    <w:rsid w:val="00B66BF7"/>
    <w:rsid w:val="00B67D21"/>
    <w:rsid w:val="00B7017F"/>
    <w:rsid w:val="00B709D8"/>
    <w:rsid w:val="00B719C0"/>
    <w:rsid w:val="00B73020"/>
    <w:rsid w:val="00B74066"/>
    <w:rsid w:val="00B750AA"/>
    <w:rsid w:val="00B7538A"/>
    <w:rsid w:val="00B75DCC"/>
    <w:rsid w:val="00B75DF4"/>
    <w:rsid w:val="00B75E35"/>
    <w:rsid w:val="00B770C2"/>
    <w:rsid w:val="00B80CD2"/>
    <w:rsid w:val="00B81747"/>
    <w:rsid w:val="00B81758"/>
    <w:rsid w:val="00B8252B"/>
    <w:rsid w:val="00B82766"/>
    <w:rsid w:val="00B85621"/>
    <w:rsid w:val="00B85E6C"/>
    <w:rsid w:val="00B85FDC"/>
    <w:rsid w:val="00B8603F"/>
    <w:rsid w:val="00B861B8"/>
    <w:rsid w:val="00B87214"/>
    <w:rsid w:val="00B87899"/>
    <w:rsid w:val="00B90687"/>
    <w:rsid w:val="00B90A68"/>
    <w:rsid w:val="00B9110A"/>
    <w:rsid w:val="00B92144"/>
    <w:rsid w:val="00B93098"/>
    <w:rsid w:val="00B95732"/>
    <w:rsid w:val="00B965E8"/>
    <w:rsid w:val="00B968EC"/>
    <w:rsid w:val="00B97068"/>
    <w:rsid w:val="00B97282"/>
    <w:rsid w:val="00B9758A"/>
    <w:rsid w:val="00BA004B"/>
    <w:rsid w:val="00BA17D1"/>
    <w:rsid w:val="00BA1A0A"/>
    <w:rsid w:val="00BA1A65"/>
    <w:rsid w:val="00BA1F8B"/>
    <w:rsid w:val="00BA2A34"/>
    <w:rsid w:val="00BA4987"/>
    <w:rsid w:val="00BA4A5F"/>
    <w:rsid w:val="00BA4CE8"/>
    <w:rsid w:val="00BA5E13"/>
    <w:rsid w:val="00BB0315"/>
    <w:rsid w:val="00BB0494"/>
    <w:rsid w:val="00BB1A08"/>
    <w:rsid w:val="00BB1A2A"/>
    <w:rsid w:val="00BB1C2B"/>
    <w:rsid w:val="00BB3C67"/>
    <w:rsid w:val="00BB488B"/>
    <w:rsid w:val="00BB492B"/>
    <w:rsid w:val="00BB5FC7"/>
    <w:rsid w:val="00BB6E94"/>
    <w:rsid w:val="00BC0D97"/>
    <w:rsid w:val="00BC0F7D"/>
    <w:rsid w:val="00BC0F8E"/>
    <w:rsid w:val="00BC15AB"/>
    <w:rsid w:val="00BC2373"/>
    <w:rsid w:val="00BC418C"/>
    <w:rsid w:val="00BC5188"/>
    <w:rsid w:val="00BC5940"/>
    <w:rsid w:val="00BC5DD6"/>
    <w:rsid w:val="00BC6007"/>
    <w:rsid w:val="00BC6E34"/>
    <w:rsid w:val="00BD17C7"/>
    <w:rsid w:val="00BD17D1"/>
    <w:rsid w:val="00BD1D82"/>
    <w:rsid w:val="00BD3270"/>
    <w:rsid w:val="00BD39BE"/>
    <w:rsid w:val="00BD3A7F"/>
    <w:rsid w:val="00BD3BA6"/>
    <w:rsid w:val="00BD3FE6"/>
    <w:rsid w:val="00BD4F58"/>
    <w:rsid w:val="00BE0291"/>
    <w:rsid w:val="00BE0376"/>
    <w:rsid w:val="00BE0CDF"/>
    <w:rsid w:val="00BE0FB5"/>
    <w:rsid w:val="00BE2363"/>
    <w:rsid w:val="00BE37CD"/>
    <w:rsid w:val="00BE55F3"/>
    <w:rsid w:val="00BE6839"/>
    <w:rsid w:val="00BE6C30"/>
    <w:rsid w:val="00BF02A7"/>
    <w:rsid w:val="00BF0C43"/>
    <w:rsid w:val="00BF323A"/>
    <w:rsid w:val="00BF34B3"/>
    <w:rsid w:val="00BF48E3"/>
    <w:rsid w:val="00BF5337"/>
    <w:rsid w:val="00BF5834"/>
    <w:rsid w:val="00BF6D95"/>
    <w:rsid w:val="00BF776F"/>
    <w:rsid w:val="00C00BE5"/>
    <w:rsid w:val="00C0293A"/>
    <w:rsid w:val="00C02CE3"/>
    <w:rsid w:val="00C03436"/>
    <w:rsid w:val="00C03646"/>
    <w:rsid w:val="00C03B3F"/>
    <w:rsid w:val="00C07C22"/>
    <w:rsid w:val="00C114F9"/>
    <w:rsid w:val="00C12D32"/>
    <w:rsid w:val="00C1394D"/>
    <w:rsid w:val="00C13D04"/>
    <w:rsid w:val="00C141D7"/>
    <w:rsid w:val="00C14FC6"/>
    <w:rsid w:val="00C1560B"/>
    <w:rsid w:val="00C17AEF"/>
    <w:rsid w:val="00C20081"/>
    <w:rsid w:val="00C21C62"/>
    <w:rsid w:val="00C22F6D"/>
    <w:rsid w:val="00C23087"/>
    <w:rsid w:val="00C2465D"/>
    <w:rsid w:val="00C25422"/>
    <w:rsid w:val="00C256C1"/>
    <w:rsid w:val="00C25885"/>
    <w:rsid w:val="00C25A59"/>
    <w:rsid w:val="00C261BF"/>
    <w:rsid w:val="00C2763C"/>
    <w:rsid w:val="00C276BA"/>
    <w:rsid w:val="00C276D8"/>
    <w:rsid w:val="00C2799D"/>
    <w:rsid w:val="00C30E38"/>
    <w:rsid w:val="00C3201B"/>
    <w:rsid w:val="00C327AE"/>
    <w:rsid w:val="00C32A54"/>
    <w:rsid w:val="00C32E7A"/>
    <w:rsid w:val="00C332DD"/>
    <w:rsid w:val="00C33820"/>
    <w:rsid w:val="00C34DCA"/>
    <w:rsid w:val="00C35D3A"/>
    <w:rsid w:val="00C368F1"/>
    <w:rsid w:val="00C369B4"/>
    <w:rsid w:val="00C36A67"/>
    <w:rsid w:val="00C40272"/>
    <w:rsid w:val="00C40BFA"/>
    <w:rsid w:val="00C40F96"/>
    <w:rsid w:val="00C4161D"/>
    <w:rsid w:val="00C43FDB"/>
    <w:rsid w:val="00C4430E"/>
    <w:rsid w:val="00C4435B"/>
    <w:rsid w:val="00C465AB"/>
    <w:rsid w:val="00C46BBA"/>
    <w:rsid w:val="00C47D19"/>
    <w:rsid w:val="00C5194F"/>
    <w:rsid w:val="00C51D47"/>
    <w:rsid w:val="00C54833"/>
    <w:rsid w:val="00C548DC"/>
    <w:rsid w:val="00C55A39"/>
    <w:rsid w:val="00C5683D"/>
    <w:rsid w:val="00C56A11"/>
    <w:rsid w:val="00C570B4"/>
    <w:rsid w:val="00C609FC"/>
    <w:rsid w:val="00C60A5A"/>
    <w:rsid w:val="00C6160E"/>
    <w:rsid w:val="00C617D1"/>
    <w:rsid w:val="00C6288B"/>
    <w:rsid w:val="00C62AE0"/>
    <w:rsid w:val="00C639DA"/>
    <w:rsid w:val="00C65771"/>
    <w:rsid w:val="00C66400"/>
    <w:rsid w:val="00C6651B"/>
    <w:rsid w:val="00C66F66"/>
    <w:rsid w:val="00C70573"/>
    <w:rsid w:val="00C70782"/>
    <w:rsid w:val="00C708C8"/>
    <w:rsid w:val="00C70FAE"/>
    <w:rsid w:val="00C71C4E"/>
    <w:rsid w:val="00C72767"/>
    <w:rsid w:val="00C72F15"/>
    <w:rsid w:val="00C73DB9"/>
    <w:rsid w:val="00C752A4"/>
    <w:rsid w:val="00C7665B"/>
    <w:rsid w:val="00C80B57"/>
    <w:rsid w:val="00C819E4"/>
    <w:rsid w:val="00C83D56"/>
    <w:rsid w:val="00C83F4B"/>
    <w:rsid w:val="00C84BCB"/>
    <w:rsid w:val="00C85A4F"/>
    <w:rsid w:val="00C87BF5"/>
    <w:rsid w:val="00C87DCC"/>
    <w:rsid w:val="00C90F8C"/>
    <w:rsid w:val="00C9118A"/>
    <w:rsid w:val="00C91256"/>
    <w:rsid w:val="00C944C6"/>
    <w:rsid w:val="00C94752"/>
    <w:rsid w:val="00C95676"/>
    <w:rsid w:val="00C9615E"/>
    <w:rsid w:val="00C9621D"/>
    <w:rsid w:val="00C9665B"/>
    <w:rsid w:val="00C96F11"/>
    <w:rsid w:val="00C9727C"/>
    <w:rsid w:val="00C97925"/>
    <w:rsid w:val="00CA1711"/>
    <w:rsid w:val="00CA2A92"/>
    <w:rsid w:val="00CA325F"/>
    <w:rsid w:val="00CA35A2"/>
    <w:rsid w:val="00CA3A77"/>
    <w:rsid w:val="00CA3B70"/>
    <w:rsid w:val="00CA3F1B"/>
    <w:rsid w:val="00CA40EF"/>
    <w:rsid w:val="00CA4137"/>
    <w:rsid w:val="00CA629D"/>
    <w:rsid w:val="00CA6C94"/>
    <w:rsid w:val="00CB0FD5"/>
    <w:rsid w:val="00CB237F"/>
    <w:rsid w:val="00CB252F"/>
    <w:rsid w:val="00CB27C6"/>
    <w:rsid w:val="00CB318D"/>
    <w:rsid w:val="00CB35A8"/>
    <w:rsid w:val="00CB4426"/>
    <w:rsid w:val="00CB671E"/>
    <w:rsid w:val="00CB71BB"/>
    <w:rsid w:val="00CB7A5A"/>
    <w:rsid w:val="00CB7D39"/>
    <w:rsid w:val="00CC06E0"/>
    <w:rsid w:val="00CC0BCB"/>
    <w:rsid w:val="00CC0F1D"/>
    <w:rsid w:val="00CC1D99"/>
    <w:rsid w:val="00CC2B9A"/>
    <w:rsid w:val="00CC30D9"/>
    <w:rsid w:val="00CC3E62"/>
    <w:rsid w:val="00CC4968"/>
    <w:rsid w:val="00CC520A"/>
    <w:rsid w:val="00CC6055"/>
    <w:rsid w:val="00CC678A"/>
    <w:rsid w:val="00CC6865"/>
    <w:rsid w:val="00CC6F03"/>
    <w:rsid w:val="00CD0048"/>
    <w:rsid w:val="00CD096A"/>
    <w:rsid w:val="00CD1574"/>
    <w:rsid w:val="00CD1B10"/>
    <w:rsid w:val="00CD1F23"/>
    <w:rsid w:val="00CD29D5"/>
    <w:rsid w:val="00CD43CA"/>
    <w:rsid w:val="00CD608E"/>
    <w:rsid w:val="00CD7768"/>
    <w:rsid w:val="00CE3D1E"/>
    <w:rsid w:val="00CE436B"/>
    <w:rsid w:val="00CE5A34"/>
    <w:rsid w:val="00CE6044"/>
    <w:rsid w:val="00CE6214"/>
    <w:rsid w:val="00CE6803"/>
    <w:rsid w:val="00CE68E9"/>
    <w:rsid w:val="00CE6DCF"/>
    <w:rsid w:val="00CF07AF"/>
    <w:rsid w:val="00CF0A40"/>
    <w:rsid w:val="00CF20B7"/>
    <w:rsid w:val="00CF3CC2"/>
    <w:rsid w:val="00CF4590"/>
    <w:rsid w:val="00CF5414"/>
    <w:rsid w:val="00CF541E"/>
    <w:rsid w:val="00CF6AF8"/>
    <w:rsid w:val="00CF7361"/>
    <w:rsid w:val="00D0022B"/>
    <w:rsid w:val="00D00CAC"/>
    <w:rsid w:val="00D0152C"/>
    <w:rsid w:val="00D01A19"/>
    <w:rsid w:val="00D03789"/>
    <w:rsid w:val="00D03804"/>
    <w:rsid w:val="00D0464A"/>
    <w:rsid w:val="00D0502B"/>
    <w:rsid w:val="00D0606C"/>
    <w:rsid w:val="00D06806"/>
    <w:rsid w:val="00D124FD"/>
    <w:rsid w:val="00D12CED"/>
    <w:rsid w:val="00D12E57"/>
    <w:rsid w:val="00D1393E"/>
    <w:rsid w:val="00D140F4"/>
    <w:rsid w:val="00D14224"/>
    <w:rsid w:val="00D14949"/>
    <w:rsid w:val="00D14BF8"/>
    <w:rsid w:val="00D151D9"/>
    <w:rsid w:val="00D1665A"/>
    <w:rsid w:val="00D16A53"/>
    <w:rsid w:val="00D16D5B"/>
    <w:rsid w:val="00D172E6"/>
    <w:rsid w:val="00D20195"/>
    <w:rsid w:val="00D211A6"/>
    <w:rsid w:val="00D222E3"/>
    <w:rsid w:val="00D227D0"/>
    <w:rsid w:val="00D22BE7"/>
    <w:rsid w:val="00D23058"/>
    <w:rsid w:val="00D234AD"/>
    <w:rsid w:val="00D236D6"/>
    <w:rsid w:val="00D239FF"/>
    <w:rsid w:val="00D24202"/>
    <w:rsid w:val="00D2441E"/>
    <w:rsid w:val="00D24F4A"/>
    <w:rsid w:val="00D2529B"/>
    <w:rsid w:val="00D25799"/>
    <w:rsid w:val="00D25A4E"/>
    <w:rsid w:val="00D260BB"/>
    <w:rsid w:val="00D2668C"/>
    <w:rsid w:val="00D26889"/>
    <w:rsid w:val="00D26891"/>
    <w:rsid w:val="00D27BF7"/>
    <w:rsid w:val="00D3160F"/>
    <w:rsid w:val="00D34EA8"/>
    <w:rsid w:val="00D353C9"/>
    <w:rsid w:val="00D35C8D"/>
    <w:rsid w:val="00D362DF"/>
    <w:rsid w:val="00D37A7E"/>
    <w:rsid w:val="00D413B5"/>
    <w:rsid w:val="00D41F86"/>
    <w:rsid w:val="00D4220F"/>
    <w:rsid w:val="00D43008"/>
    <w:rsid w:val="00D436A1"/>
    <w:rsid w:val="00D44083"/>
    <w:rsid w:val="00D457B6"/>
    <w:rsid w:val="00D46CE9"/>
    <w:rsid w:val="00D51042"/>
    <w:rsid w:val="00D5491E"/>
    <w:rsid w:val="00D55FB9"/>
    <w:rsid w:val="00D56C06"/>
    <w:rsid w:val="00D5713D"/>
    <w:rsid w:val="00D57C32"/>
    <w:rsid w:val="00D57E69"/>
    <w:rsid w:val="00D611A9"/>
    <w:rsid w:val="00D61956"/>
    <w:rsid w:val="00D628C3"/>
    <w:rsid w:val="00D63801"/>
    <w:rsid w:val="00D64923"/>
    <w:rsid w:val="00D657D9"/>
    <w:rsid w:val="00D66FE5"/>
    <w:rsid w:val="00D672D1"/>
    <w:rsid w:val="00D67CCE"/>
    <w:rsid w:val="00D710D9"/>
    <w:rsid w:val="00D710E1"/>
    <w:rsid w:val="00D71977"/>
    <w:rsid w:val="00D71ECA"/>
    <w:rsid w:val="00D72830"/>
    <w:rsid w:val="00D731BB"/>
    <w:rsid w:val="00D73D88"/>
    <w:rsid w:val="00D74521"/>
    <w:rsid w:val="00D7571C"/>
    <w:rsid w:val="00D758C4"/>
    <w:rsid w:val="00D80EC5"/>
    <w:rsid w:val="00D81555"/>
    <w:rsid w:val="00D822C9"/>
    <w:rsid w:val="00D82414"/>
    <w:rsid w:val="00D84267"/>
    <w:rsid w:val="00D84605"/>
    <w:rsid w:val="00D84B4C"/>
    <w:rsid w:val="00D84DBC"/>
    <w:rsid w:val="00D85882"/>
    <w:rsid w:val="00D85C89"/>
    <w:rsid w:val="00D86B1C"/>
    <w:rsid w:val="00D92392"/>
    <w:rsid w:val="00D9296B"/>
    <w:rsid w:val="00D9328A"/>
    <w:rsid w:val="00D95F56"/>
    <w:rsid w:val="00D978C2"/>
    <w:rsid w:val="00D979AF"/>
    <w:rsid w:val="00DA030C"/>
    <w:rsid w:val="00DA0960"/>
    <w:rsid w:val="00DA0F24"/>
    <w:rsid w:val="00DA1280"/>
    <w:rsid w:val="00DA33B2"/>
    <w:rsid w:val="00DA39F4"/>
    <w:rsid w:val="00DA3C10"/>
    <w:rsid w:val="00DB0F1A"/>
    <w:rsid w:val="00DB236F"/>
    <w:rsid w:val="00DB2EC5"/>
    <w:rsid w:val="00DB3C4C"/>
    <w:rsid w:val="00DB4555"/>
    <w:rsid w:val="00DB6436"/>
    <w:rsid w:val="00DC098B"/>
    <w:rsid w:val="00DC0ECA"/>
    <w:rsid w:val="00DC1D1C"/>
    <w:rsid w:val="00DC1FDC"/>
    <w:rsid w:val="00DC237E"/>
    <w:rsid w:val="00DC3EFC"/>
    <w:rsid w:val="00DC4773"/>
    <w:rsid w:val="00DC5A87"/>
    <w:rsid w:val="00DC5CA3"/>
    <w:rsid w:val="00DC5FC0"/>
    <w:rsid w:val="00DC6867"/>
    <w:rsid w:val="00DC6B95"/>
    <w:rsid w:val="00DC70E1"/>
    <w:rsid w:val="00DC796F"/>
    <w:rsid w:val="00DD13E6"/>
    <w:rsid w:val="00DD2992"/>
    <w:rsid w:val="00DD3F5C"/>
    <w:rsid w:val="00DD5137"/>
    <w:rsid w:val="00DD6090"/>
    <w:rsid w:val="00DD6DF1"/>
    <w:rsid w:val="00DD6E02"/>
    <w:rsid w:val="00DE0DAE"/>
    <w:rsid w:val="00DE0FBF"/>
    <w:rsid w:val="00DE3EA6"/>
    <w:rsid w:val="00DE4684"/>
    <w:rsid w:val="00DE49DC"/>
    <w:rsid w:val="00DE4FF9"/>
    <w:rsid w:val="00DE68C6"/>
    <w:rsid w:val="00DE6C23"/>
    <w:rsid w:val="00DF02C9"/>
    <w:rsid w:val="00DF0BF9"/>
    <w:rsid w:val="00DF0D59"/>
    <w:rsid w:val="00DF2C96"/>
    <w:rsid w:val="00DF4D82"/>
    <w:rsid w:val="00DF4D83"/>
    <w:rsid w:val="00DF4DC6"/>
    <w:rsid w:val="00DF4F45"/>
    <w:rsid w:val="00DF6EB4"/>
    <w:rsid w:val="00DF7308"/>
    <w:rsid w:val="00E00D09"/>
    <w:rsid w:val="00E0137F"/>
    <w:rsid w:val="00E02824"/>
    <w:rsid w:val="00E029C1"/>
    <w:rsid w:val="00E0513A"/>
    <w:rsid w:val="00E0514F"/>
    <w:rsid w:val="00E05A00"/>
    <w:rsid w:val="00E05DB0"/>
    <w:rsid w:val="00E07D9E"/>
    <w:rsid w:val="00E07FA2"/>
    <w:rsid w:val="00E10AE6"/>
    <w:rsid w:val="00E113CD"/>
    <w:rsid w:val="00E119A8"/>
    <w:rsid w:val="00E11F9B"/>
    <w:rsid w:val="00E1263E"/>
    <w:rsid w:val="00E12EEB"/>
    <w:rsid w:val="00E1468F"/>
    <w:rsid w:val="00E160CC"/>
    <w:rsid w:val="00E203E4"/>
    <w:rsid w:val="00E2275A"/>
    <w:rsid w:val="00E242F7"/>
    <w:rsid w:val="00E24666"/>
    <w:rsid w:val="00E24965"/>
    <w:rsid w:val="00E25650"/>
    <w:rsid w:val="00E2634D"/>
    <w:rsid w:val="00E26D0E"/>
    <w:rsid w:val="00E2733C"/>
    <w:rsid w:val="00E276C6"/>
    <w:rsid w:val="00E3033D"/>
    <w:rsid w:val="00E32A22"/>
    <w:rsid w:val="00E32AE6"/>
    <w:rsid w:val="00E330CB"/>
    <w:rsid w:val="00E333FD"/>
    <w:rsid w:val="00E3353D"/>
    <w:rsid w:val="00E37049"/>
    <w:rsid w:val="00E4256E"/>
    <w:rsid w:val="00E42632"/>
    <w:rsid w:val="00E43CBE"/>
    <w:rsid w:val="00E447BD"/>
    <w:rsid w:val="00E44853"/>
    <w:rsid w:val="00E449BE"/>
    <w:rsid w:val="00E45506"/>
    <w:rsid w:val="00E46739"/>
    <w:rsid w:val="00E5146F"/>
    <w:rsid w:val="00E52487"/>
    <w:rsid w:val="00E54229"/>
    <w:rsid w:val="00E545CB"/>
    <w:rsid w:val="00E54627"/>
    <w:rsid w:val="00E557D1"/>
    <w:rsid w:val="00E56E21"/>
    <w:rsid w:val="00E60346"/>
    <w:rsid w:val="00E6038E"/>
    <w:rsid w:val="00E6118F"/>
    <w:rsid w:val="00E62681"/>
    <w:rsid w:val="00E629D9"/>
    <w:rsid w:val="00E63135"/>
    <w:rsid w:val="00E65299"/>
    <w:rsid w:val="00E65BF5"/>
    <w:rsid w:val="00E65C41"/>
    <w:rsid w:val="00E67504"/>
    <w:rsid w:val="00E707AD"/>
    <w:rsid w:val="00E719F8"/>
    <w:rsid w:val="00E71D52"/>
    <w:rsid w:val="00E71FC4"/>
    <w:rsid w:val="00E72B12"/>
    <w:rsid w:val="00E72EFA"/>
    <w:rsid w:val="00E72F5F"/>
    <w:rsid w:val="00E73BA3"/>
    <w:rsid w:val="00E747B5"/>
    <w:rsid w:val="00E75BE7"/>
    <w:rsid w:val="00E803C6"/>
    <w:rsid w:val="00E8061D"/>
    <w:rsid w:val="00E822A3"/>
    <w:rsid w:val="00E82D1D"/>
    <w:rsid w:val="00E84F13"/>
    <w:rsid w:val="00E85BB2"/>
    <w:rsid w:val="00E8731A"/>
    <w:rsid w:val="00E9075E"/>
    <w:rsid w:val="00E914DF"/>
    <w:rsid w:val="00E946E3"/>
    <w:rsid w:val="00E9486D"/>
    <w:rsid w:val="00E9565F"/>
    <w:rsid w:val="00E95ABC"/>
    <w:rsid w:val="00E95C9A"/>
    <w:rsid w:val="00E95DCE"/>
    <w:rsid w:val="00E9677F"/>
    <w:rsid w:val="00EA0D48"/>
    <w:rsid w:val="00EA13CC"/>
    <w:rsid w:val="00EA1C3F"/>
    <w:rsid w:val="00EA2712"/>
    <w:rsid w:val="00EA314C"/>
    <w:rsid w:val="00EA3433"/>
    <w:rsid w:val="00EA5E9E"/>
    <w:rsid w:val="00EA5FFB"/>
    <w:rsid w:val="00EB1061"/>
    <w:rsid w:val="00EB24A9"/>
    <w:rsid w:val="00EB2530"/>
    <w:rsid w:val="00EB6F39"/>
    <w:rsid w:val="00EB77C1"/>
    <w:rsid w:val="00EC0944"/>
    <w:rsid w:val="00EC177A"/>
    <w:rsid w:val="00EC1FC0"/>
    <w:rsid w:val="00EC3D30"/>
    <w:rsid w:val="00EC4652"/>
    <w:rsid w:val="00EC4803"/>
    <w:rsid w:val="00EC5769"/>
    <w:rsid w:val="00EC6944"/>
    <w:rsid w:val="00EC6CFC"/>
    <w:rsid w:val="00EC6EE6"/>
    <w:rsid w:val="00EC7195"/>
    <w:rsid w:val="00EC759D"/>
    <w:rsid w:val="00EC7792"/>
    <w:rsid w:val="00EC7B0F"/>
    <w:rsid w:val="00ED0A70"/>
    <w:rsid w:val="00ED13E6"/>
    <w:rsid w:val="00ED1A38"/>
    <w:rsid w:val="00ED1FCE"/>
    <w:rsid w:val="00ED2F4A"/>
    <w:rsid w:val="00ED746A"/>
    <w:rsid w:val="00ED77D0"/>
    <w:rsid w:val="00EE0967"/>
    <w:rsid w:val="00EE09DA"/>
    <w:rsid w:val="00EE24C6"/>
    <w:rsid w:val="00EE4078"/>
    <w:rsid w:val="00EE4F13"/>
    <w:rsid w:val="00EE5444"/>
    <w:rsid w:val="00EE5599"/>
    <w:rsid w:val="00EE5800"/>
    <w:rsid w:val="00EE5C43"/>
    <w:rsid w:val="00EE72C5"/>
    <w:rsid w:val="00EE74CC"/>
    <w:rsid w:val="00EE74E4"/>
    <w:rsid w:val="00EE7622"/>
    <w:rsid w:val="00EF06F3"/>
    <w:rsid w:val="00EF188B"/>
    <w:rsid w:val="00EF193A"/>
    <w:rsid w:val="00EF1D98"/>
    <w:rsid w:val="00EF2BD0"/>
    <w:rsid w:val="00EF3A3A"/>
    <w:rsid w:val="00EF3E2D"/>
    <w:rsid w:val="00EF4D05"/>
    <w:rsid w:val="00EF4F23"/>
    <w:rsid w:val="00EF503D"/>
    <w:rsid w:val="00EF5C29"/>
    <w:rsid w:val="00EF5EA4"/>
    <w:rsid w:val="00EF62C3"/>
    <w:rsid w:val="00EF703B"/>
    <w:rsid w:val="00EF70E2"/>
    <w:rsid w:val="00EF76C6"/>
    <w:rsid w:val="00F011DB"/>
    <w:rsid w:val="00F0266A"/>
    <w:rsid w:val="00F02F24"/>
    <w:rsid w:val="00F03DD1"/>
    <w:rsid w:val="00F04B83"/>
    <w:rsid w:val="00F06413"/>
    <w:rsid w:val="00F06A9D"/>
    <w:rsid w:val="00F06EFE"/>
    <w:rsid w:val="00F06FF7"/>
    <w:rsid w:val="00F0715C"/>
    <w:rsid w:val="00F07559"/>
    <w:rsid w:val="00F07C14"/>
    <w:rsid w:val="00F07D81"/>
    <w:rsid w:val="00F10991"/>
    <w:rsid w:val="00F11617"/>
    <w:rsid w:val="00F15458"/>
    <w:rsid w:val="00F161A2"/>
    <w:rsid w:val="00F16F07"/>
    <w:rsid w:val="00F1770C"/>
    <w:rsid w:val="00F17788"/>
    <w:rsid w:val="00F17A6E"/>
    <w:rsid w:val="00F20004"/>
    <w:rsid w:val="00F20510"/>
    <w:rsid w:val="00F20E2D"/>
    <w:rsid w:val="00F22022"/>
    <w:rsid w:val="00F22DD7"/>
    <w:rsid w:val="00F2430B"/>
    <w:rsid w:val="00F25AC2"/>
    <w:rsid w:val="00F266D8"/>
    <w:rsid w:val="00F270B8"/>
    <w:rsid w:val="00F31540"/>
    <w:rsid w:val="00F31B42"/>
    <w:rsid w:val="00F32670"/>
    <w:rsid w:val="00F32D7D"/>
    <w:rsid w:val="00F332C6"/>
    <w:rsid w:val="00F33741"/>
    <w:rsid w:val="00F340A1"/>
    <w:rsid w:val="00F360C6"/>
    <w:rsid w:val="00F4315B"/>
    <w:rsid w:val="00F44991"/>
    <w:rsid w:val="00F4547A"/>
    <w:rsid w:val="00F46246"/>
    <w:rsid w:val="00F5035D"/>
    <w:rsid w:val="00F50F19"/>
    <w:rsid w:val="00F5209F"/>
    <w:rsid w:val="00F527D9"/>
    <w:rsid w:val="00F52A11"/>
    <w:rsid w:val="00F540E7"/>
    <w:rsid w:val="00F5518B"/>
    <w:rsid w:val="00F556DC"/>
    <w:rsid w:val="00F56BD4"/>
    <w:rsid w:val="00F612B0"/>
    <w:rsid w:val="00F61440"/>
    <w:rsid w:val="00F623DD"/>
    <w:rsid w:val="00F62C68"/>
    <w:rsid w:val="00F62CEF"/>
    <w:rsid w:val="00F63737"/>
    <w:rsid w:val="00F659F7"/>
    <w:rsid w:val="00F71E0F"/>
    <w:rsid w:val="00F73C5D"/>
    <w:rsid w:val="00F74A54"/>
    <w:rsid w:val="00F75892"/>
    <w:rsid w:val="00F76348"/>
    <w:rsid w:val="00F7789A"/>
    <w:rsid w:val="00F80D88"/>
    <w:rsid w:val="00F81C96"/>
    <w:rsid w:val="00F8255A"/>
    <w:rsid w:val="00F83C05"/>
    <w:rsid w:val="00F84E0C"/>
    <w:rsid w:val="00F84F0C"/>
    <w:rsid w:val="00F85237"/>
    <w:rsid w:val="00F85840"/>
    <w:rsid w:val="00F858DE"/>
    <w:rsid w:val="00F86FF4"/>
    <w:rsid w:val="00F91ADE"/>
    <w:rsid w:val="00F91CAC"/>
    <w:rsid w:val="00F91F12"/>
    <w:rsid w:val="00F9323E"/>
    <w:rsid w:val="00F93943"/>
    <w:rsid w:val="00F93BA2"/>
    <w:rsid w:val="00F94CDA"/>
    <w:rsid w:val="00F94D4A"/>
    <w:rsid w:val="00F9585C"/>
    <w:rsid w:val="00F95F16"/>
    <w:rsid w:val="00F96BEE"/>
    <w:rsid w:val="00F977A3"/>
    <w:rsid w:val="00FA1407"/>
    <w:rsid w:val="00FA2846"/>
    <w:rsid w:val="00FA2AA5"/>
    <w:rsid w:val="00FA5884"/>
    <w:rsid w:val="00FA5E15"/>
    <w:rsid w:val="00FA60E6"/>
    <w:rsid w:val="00FA7BFA"/>
    <w:rsid w:val="00FB0D9C"/>
    <w:rsid w:val="00FB1146"/>
    <w:rsid w:val="00FB1A7E"/>
    <w:rsid w:val="00FB2B40"/>
    <w:rsid w:val="00FB4412"/>
    <w:rsid w:val="00FB487E"/>
    <w:rsid w:val="00FB4C67"/>
    <w:rsid w:val="00FB4D4B"/>
    <w:rsid w:val="00FB5F7D"/>
    <w:rsid w:val="00FB669D"/>
    <w:rsid w:val="00FB78F8"/>
    <w:rsid w:val="00FC034F"/>
    <w:rsid w:val="00FC354F"/>
    <w:rsid w:val="00FC3B04"/>
    <w:rsid w:val="00FC5E0B"/>
    <w:rsid w:val="00FC6B92"/>
    <w:rsid w:val="00FC6DBB"/>
    <w:rsid w:val="00FD18BF"/>
    <w:rsid w:val="00FD1C9B"/>
    <w:rsid w:val="00FD2005"/>
    <w:rsid w:val="00FD2E1C"/>
    <w:rsid w:val="00FD2FDD"/>
    <w:rsid w:val="00FD5190"/>
    <w:rsid w:val="00FD5645"/>
    <w:rsid w:val="00FD6F54"/>
    <w:rsid w:val="00FD718F"/>
    <w:rsid w:val="00FE0827"/>
    <w:rsid w:val="00FE0DDE"/>
    <w:rsid w:val="00FE4073"/>
    <w:rsid w:val="00FE4A32"/>
    <w:rsid w:val="00FE5E27"/>
    <w:rsid w:val="00FE67C4"/>
    <w:rsid w:val="00FF03B5"/>
    <w:rsid w:val="00FF0C8A"/>
    <w:rsid w:val="00FF12F1"/>
    <w:rsid w:val="00FF1E85"/>
    <w:rsid w:val="00FF34CF"/>
    <w:rsid w:val="00FF3744"/>
    <w:rsid w:val="00FF38EF"/>
    <w:rsid w:val="00FF3B54"/>
    <w:rsid w:val="00FF4500"/>
    <w:rsid w:val="00FF4552"/>
    <w:rsid w:val="00FF5AD7"/>
    <w:rsid w:val="00FF5CAA"/>
    <w:rsid w:val="00FF64EF"/>
    <w:rsid w:val="00FF6BE5"/>
    <w:rsid w:val="00FF76A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88E670D"/>
  <w15:chartTrackingRefBased/>
  <w15:docId w15:val="{54E9281D-56CC-4A87-9FE0-BB2EDC5336F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lsdException w:name="Unresolved Mention" w:semiHidden="1" w:unhideWhenUsed="1"/>
    <w:lsdException w:name="Smart Link" w:semiHidden="1" w:unhideWhenUsed="1"/>
  </w:latentStyles>
  <w:style w:type="paragraph" w:default="1" w:styleId="Normal">
    <w:name w:val="Normal"/>
    <w:qFormat/>
    <w:rsid w:val="00114AE9"/>
    <w:pPr>
      <w:spacing w:line="264" w:lineRule="auto"/>
    </w:pPr>
    <w:rPr>
      <w:rFonts w:eastAsiaTheme="minorEastAsia"/>
      <w:color w:val="595959" w:themeColor="text1" w:themeTint="A6"/>
      <w:kern w:val="0"/>
      <w:szCs w:val="22"/>
      <w14:ligatures w14:val="none"/>
    </w:rPr>
  </w:style>
  <w:style w:type="paragraph" w:styleId="Heading1">
    <w:name w:val="heading 1"/>
    <w:basedOn w:val="Normal"/>
    <w:next w:val="Normal"/>
    <w:link w:val="Heading1Char"/>
    <w:uiPriority w:val="9"/>
    <w:qFormat/>
    <w:rsid w:val="00D74521"/>
    <w:pPr>
      <w:keepNext/>
      <w:spacing w:line="278" w:lineRule="auto"/>
      <w:outlineLvl w:val="0"/>
    </w:pPr>
    <w:rPr>
      <w:rFonts w:asciiTheme="majorHAnsi" w:hAnsiTheme="majorHAnsi"/>
      <w:b/>
      <w:caps/>
      <w:color w:val="000000" w:themeColor="text1"/>
      <w:spacing w:val="20"/>
      <w:kern w:val="36"/>
      <w:sz w:val="36"/>
    </w:rPr>
  </w:style>
  <w:style w:type="paragraph" w:styleId="Heading2">
    <w:name w:val="heading 2"/>
    <w:basedOn w:val="Normal"/>
    <w:next w:val="Normal"/>
    <w:link w:val="Heading2Char"/>
    <w:uiPriority w:val="9"/>
    <w:qFormat/>
    <w:rsid w:val="00674078"/>
    <w:pPr>
      <w:keepNext/>
      <w:keepLines/>
      <w:spacing w:before="160" w:after="80"/>
      <w:outlineLvl w:val="1"/>
    </w:pPr>
    <w:rPr>
      <w:rFonts w:asciiTheme="majorHAnsi" w:eastAsiaTheme="majorEastAsia" w:hAnsiTheme="majorHAnsi" w:cstheme="majorBidi"/>
      <w:color w:val="A8AA9B" w:themeColor="accent1" w:themeShade="BF"/>
      <w:sz w:val="32"/>
      <w:szCs w:val="32"/>
    </w:rPr>
  </w:style>
  <w:style w:type="paragraph" w:styleId="Heading3">
    <w:name w:val="heading 3"/>
    <w:basedOn w:val="Normal"/>
    <w:next w:val="Normal"/>
    <w:link w:val="Heading3Char"/>
    <w:uiPriority w:val="9"/>
    <w:qFormat/>
    <w:rsid w:val="00674078"/>
    <w:pPr>
      <w:keepNext/>
      <w:keepLines/>
      <w:spacing w:before="160" w:after="80"/>
      <w:outlineLvl w:val="2"/>
    </w:pPr>
    <w:rPr>
      <w:rFonts w:eastAsiaTheme="majorEastAsia" w:cstheme="majorBidi"/>
      <w:color w:val="A8AA9B" w:themeColor="accent1" w:themeShade="BF"/>
      <w:sz w:val="28"/>
      <w:szCs w:val="28"/>
    </w:rPr>
  </w:style>
  <w:style w:type="paragraph" w:styleId="Heading4">
    <w:name w:val="heading 4"/>
    <w:basedOn w:val="Normal"/>
    <w:next w:val="Normal"/>
    <w:link w:val="Heading4Char"/>
    <w:uiPriority w:val="9"/>
    <w:semiHidden/>
    <w:qFormat/>
    <w:rsid w:val="00674078"/>
    <w:pPr>
      <w:keepNext/>
      <w:keepLines/>
      <w:spacing w:before="80" w:after="40"/>
      <w:outlineLvl w:val="3"/>
    </w:pPr>
    <w:rPr>
      <w:rFonts w:eastAsiaTheme="majorEastAsia" w:cstheme="majorBidi"/>
      <w:i/>
      <w:iCs/>
      <w:color w:val="A8AA9B" w:themeColor="accent1" w:themeShade="BF"/>
    </w:rPr>
  </w:style>
  <w:style w:type="paragraph" w:styleId="Heading5">
    <w:name w:val="heading 5"/>
    <w:basedOn w:val="Normal"/>
    <w:next w:val="Normal"/>
    <w:link w:val="Heading5Char"/>
    <w:uiPriority w:val="9"/>
    <w:semiHidden/>
    <w:qFormat/>
    <w:rsid w:val="00674078"/>
    <w:pPr>
      <w:keepNext/>
      <w:keepLines/>
      <w:spacing w:before="80" w:after="40"/>
      <w:outlineLvl w:val="4"/>
    </w:pPr>
    <w:rPr>
      <w:rFonts w:eastAsiaTheme="majorEastAsia" w:cstheme="majorBidi"/>
      <w:color w:val="A8AA9B" w:themeColor="accent1" w:themeShade="BF"/>
    </w:rPr>
  </w:style>
  <w:style w:type="paragraph" w:styleId="Heading6">
    <w:name w:val="heading 6"/>
    <w:basedOn w:val="Normal"/>
    <w:next w:val="Normal"/>
    <w:link w:val="Heading6Char"/>
    <w:uiPriority w:val="9"/>
    <w:semiHidden/>
    <w:qFormat/>
    <w:rsid w:val="00674078"/>
    <w:pPr>
      <w:keepNext/>
      <w:keepLines/>
      <w:spacing w:before="40" w:after="0"/>
      <w:outlineLvl w:val="5"/>
    </w:pPr>
    <w:rPr>
      <w:rFonts w:eastAsiaTheme="majorEastAsia" w:cstheme="majorBidi"/>
      <w:i/>
      <w:iCs/>
    </w:rPr>
  </w:style>
  <w:style w:type="paragraph" w:styleId="Heading7">
    <w:name w:val="heading 7"/>
    <w:basedOn w:val="Normal"/>
    <w:next w:val="Normal"/>
    <w:link w:val="Heading7Char"/>
    <w:uiPriority w:val="9"/>
    <w:semiHidden/>
    <w:qFormat/>
    <w:rsid w:val="00674078"/>
    <w:pPr>
      <w:keepNext/>
      <w:keepLines/>
      <w:spacing w:before="40" w:after="0"/>
      <w:outlineLvl w:val="6"/>
    </w:pPr>
    <w:rPr>
      <w:rFonts w:eastAsiaTheme="majorEastAsia" w:cstheme="majorBidi"/>
    </w:rPr>
  </w:style>
  <w:style w:type="paragraph" w:styleId="Heading8">
    <w:name w:val="heading 8"/>
    <w:basedOn w:val="Normal"/>
    <w:next w:val="Normal"/>
    <w:link w:val="Heading8Char"/>
    <w:uiPriority w:val="9"/>
    <w:semiHidden/>
    <w:qFormat/>
    <w:rsid w:val="00674078"/>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qFormat/>
    <w:rsid w:val="00674078"/>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D74521"/>
    <w:rPr>
      <w:rFonts w:asciiTheme="majorHAnsi" w:eastAsiaTheme="minorEastAsia" w:hAnsiTheme="majorHAnsi"/>
      <w:b/>
      <w:caps/>
      <w:color w:val="000000" w:themeColor="text1"/>
      <w:spacing w:val="20"/>
      <w:kern w:val="36"/>
      <w:sz w:val="36"/>
      <w:szCs w:val="22"/>
      <w14:ligatures w14:val="none"/>
    </w:rPr>
  </w:style>
  <w:style w:type="character" w:customStyle="1" w:styleId="Heading2Char">
    <w:name w:val="Heading 2 Char"/>
    <w:basedOn w:val="DefaultParagraphFont"/>
    <w:link w:val="Heading2"/>
    <w:uiPriority w:val="9"/>
    <w:rsid w:val="00761D30"/>
    <w:rPr>
      <w:rFonts w:asciiTheme="majorHAnsi" w:eastAsiaTheme="majorEastAsia" w:hAnsiTheme="majorHAnsi" w:cstheme="majorBidi"/>
      <w:color w:val="A8AA9B" w:themeColor="accent1" w:themeShade="BF"/>
      <w:kern w:val="0"/>
      <w:sz w:val="32"/>
      <w:szCs w:val="32"/>
      <w14:ligatures w14:val="none"/>
    </w:rPr>
  </w:style>
  <w:style w:type="character" w:customStyle="1" w:styleId="Heading3Char">
    <w:name w:val="Heading 3 Char"/>
    <w:basedOn w:val="DefaultParagraphFont"/>
    <w:link w:val="Heading3"/>
    <w:uiPriority w:val="9"/>
    <w:semiHidden/>
    <w:rsid w:val="00761D30"/>
    <w:rPr>
      <w:rFonts w:eastAsiaTheme="majorEastAsia" w:cstheme="majorBidi"/>
      <w:color w:val="A8AA9B" w:themeColor="accent1" w:themeShade="BF"/>
      <w:kern w:val="0"/>
      <w:sz w:val="28"/>
      <w:szCs w:val="28"/>
      <w14:ligatures w14:val="none"/>
    </w:rPr>
  </w:style>
  <w:style w:type="character" w:customStyle="1" w:styleId="Heading4Char">
    <w:name w:val="Heading 4 Char"/>
    <w:basedOn w:val="DefaultParagraphFont"/>
    <w:link w:val="Heading4"/>
    <w:uiPriority w:val="9"/>
    <w:semiHidden/>
    <w:rsid w:val="00761D30"/>
    <w:rPr>
      <w:rFonts w:eastAsiaTheme="majorEastAsia" w:cstheme="majorBidi"/>
      <w:i/>
      <w:iCs/>
      <w:color w:val="A8AA9B" w:themeColor="accent1" w:themeShade="BF"/>
      <w:kern w:val="0"/>
      <w:szCs w:val="22"/>
      <w14:ligatures w14:val="none"/>
    </w:rPr>
  </w:style>
  <w:style w:type="character" w:customStyle="1" w:styleId="Heading5Char">
    <w:name w:val="Heading 5 Char"/>
    <w:basedOn w:val="DefaultParagraphFont"/>
    <w:link w:val="Heading5"/>
    <w:uiPriority w:val="9"/>
    <w:semiHidden/>
    <w:rsid w:val="00761D30"/>
    <w:rPr>
      <w:rFonts w:eastAsiaTheme="majorEastAsia" w:cstheme="majorBidi"/>
      <w:color w:val="A8AA9B" w:themeColor="accent1" w:themeShade="BF"/>
      <w:kern w:val="0"/>
      <w:szCs w:val="22"/>
      <w14:ligatures w14:val="none"/>
    </w:rPr>
  </w:style>
  <w:style w:type="character" w:customStyle="1" w:styleId="Heading6Char">
    <w:name w:val="Heading 6 Char"/>
    <w:basedOn w:val="DefaultParagraphFont"/>
    <w:link w:val="Heading6"/>
    <w:uiPriority w:val="9"/>
    <w:semiHidden/>
    <w:rsid w:val="00761D30"/>
    <w:rPr>
      <w:rFonts w:eastAsiaTheme="majorEastAsia" w:cstheme="majorBidi"/>
      <w:i/>
      <w:iCs/>
      <w:color w:val="595959" w:themeColor="text1" w:themeTint="A6"/>
      <w:kern w:val="0"/>
      <w:szCs w:val="22"/>
      <w14:ligatures w14:val="none"/>
    </w:rPr>
  </w:style>
  <w:style w:type="character" w:customStyle="1" w:styleId="Heading7Char">
    <w:name w:val="Heading 7 Char"/>
    <w:basedOn w:val="DefaultParagraphFont"/>
    <w:link w:val="Heading7"/>
    <w:uiPriority w:val="9"/>
    <w:semiHidden/>
    <w:rsid w:val="00761D30"/>
    <w:rPr>
      <w:rFonts w:eastAsiaTheme="majorEastAsia" w:cstheme="majorBidi"/>
      <w:color w:val="595959" w:themeColor="text1" w:themeTint="A6"/>
      <w:kern w:val="0"/>
      <w:szCs w:val="22"/>
      <w14:ligatures w14:val="none"/>
    </w:rPr>
  </w:style>
  <w:style w:type="character" w:customStyle="1" w:styleId="Heading8Char">
    <w:name w:val="Heading 8 Char"/>
    <w:basedOn w:val="DefaultParagraphFont"/>
    <w:link w:val="Heading8"/>
    <w:uiPriority w:val="9"/>
    <w:semiHidden/>
    <w:rsid w:val="00761D30"/>
    <w:rPr>
      <w:rFonts w:eastAsiaTheme="majorEastAsia" w:cstheme="majorBidi"/>
      <w:i/>
      <w:iCs/>
      <w:color w:val="272727" w:themeColor="text1" w:themeTint="D8"/>
      <w:kern w:val="0"/>
      <w:szCs w:val="22"/>
      <w14:ligatures w14:val="none"/>
    </w:rPr>
  </w:style>
  <w:style w:type="character" w:customStyle="1" w:styleId="Heading9Char">
    <w:name w:val="Heading 9 Char"/>
    <w:basedOn w:val="DefaultParagraphFont"/>
    <w:link w:val="Heading9"/>
    <w:uiPriority w:val="9"/>
    <w:semiHidden/>
    <w:rsid w:val="00761D30"/>
    <w:rPr>
      <w:rFonts w:eastAsiaTheme="majorEastAsia" w:cstheme="majorBidi"/>
      <w:color w:val="272727" w:themeColor="text1" w:themeTint="D8"/>
      <w:kern w:val="0"/>
      <w:szCs w:val="22"/>
      <w14:ligatures w14:val="none"/>
    </w:rPr>
  </w:style>
  <w:style w:type="paragraph" w:styleId="Title">
    <w:name w:val="Title"/>
    <w:basedOn w:val="Normal"/>
    <w:next w:val="Normal"/>
    <w:link w:val="TitleChar"/>
    <w:uiPriority w:val="10"/>
    <w:qFormat/>
    <w:rsid w:val="00D74521"/>
    <w:pPr>
      <w:spacing w:after="0" w:line="192" w:lineRule="auto"/>
      <w:contextualSpacing/>
    </w:pPr>
    <w:rPr>
      <w:rFonts w:eastAsiaTheme="majorEastAsia" w:cstheme="majorBidi"/>
      <w:color w:val="000000" w:themeColor="text1"/>
      <w:spacing w:val="-10"/>
      <w:kern w:val="28"/>
      <w:sz w:val="96"/>
      <w:szCs w:val="96"/>
      <w14:ligatures w14:val="standardContextual"/>
    </w:rPr>
  </w:style>
  <w:style w:type="character" w:customStyle="1" w:styleId="TitleChar">
    <w:name w:val="Title Char"/>
    <w:basedOn w:val="DefaultParagraphFont"/>
    <w:link w:val="Title"/>
    <w:uiPriority w:val="10"/>
    <w:rsid w:val="00D74521"/>
    <w:rPr>
      <w:rFonts w:eastAsiaTheme="majorEastAsia" w:cstheme="majorBidi"/>
      <w:color w:val="000000" w:themeColor="text1"/>
      <w:spacing w:val="-10"/>
      <w:kern w:val="28"/>
      <w:sz w:val="96"/>
      <w:szCs w:val="96"/>
    </w:rPr>
  </w:style>
  <w:style w:type="paragraph" w:styleId="Subtitle">
    <w:name w:val="Subtitle"/>
    <w:basedOn w:val="Normal"/>
    <w:next w:val="Normal"/>
    <w:link w:val="SubtitleChar"/>
    <w:uiPriority w:val="11"/>
    <w:qFormat/>
    <w:rsid w:val="00D26889"/>
    <w:pPr>
      <w:numPr>
        <w:ilvl w:val="1"/>
      </w:numPr>
      <w:spacing w:line="278" w:lineRule="auto"/>
    </w:pPr>
    <w:rPr>
      <w:rFonts w:asciiTheme="majorHAnsi" w:eastAsiaTheme="majorEastAsia" w:hAnsiTheme="majorHAnsi" w:cs="Times New Roman (Headings CS)"/>
      <w:b/>
      <w:bCs/>
      <w:caps/>
      <w:color w:val="000000" w:themeColor="text1"/>
      <w:spacing w:val="20"/>
      <w:kern w:val="2"/>
      <w:sz w:val="36"/>
      <w:szCs w:val="40"/>
      <w14:ligatures w14:val="standardContextual"/>
    </w:rPr>
  </w:style>
  <w:style w:type="character" w:customStyle="1" w:styleId="SubtitleChar">
    <w:name w:val="Subtitle Char"/>
    <w:basedOn w:val="DefaultParagraphFont"/>
    <w:link w:val="Subtitle"/>
    <w:uiPriority w:val="11"/>
    <w:rsid w:val="00D26889"/>
    <w:rPr>
      <w:rFonts w:asciiTheme="majorHAnsi" w:eastAsiaTheme="majorEastAsia" w:hAnsiTheme="majorHAnsi" w:cs="Times New Roman (Headings CS)"/>
      <w:b/>
      <w:bCs/>
      <w:caps/>
      <w:color w:val="000000" w:themeColor="text1"/>
      <w:spacing w:val="20"/>
      <w:sz w:val="36"/>
      <w:szCs w:val="40"/>
    </w:rPr>
  </w:style>
  <w:style w:type="paragraph" w:styleId="Quote">
    <w:name w:val="Quote"/>
    <w:basedOn w:val="Normal"/>
    <w:next w:val="Normal"/>
    <w:link w:val="QuoteChar"/>
    <w:uiPriority w:val="29"/>
    <w:semiHidden/>
    <w:qFormat/>
    <w:rsid w:val="00674078"/>
    <w:pPr>
      <w:spacing w:before="160"/>
      <w:jc w:val="center"/>
    </w:pPr>
    <w:rPr>
      <w:i/>
      <w:iCs/>
      <w:color w:val="404040" w:themeColor="text1" w:themeTint="BF"/>
    </w:rPr>
  </w:style>
  <w:style w:type="character" w:customStyle="1" w:styleId="QuoteChar">
    <w:name w:val="Quote Char"/>
    <w:basedOn w:val="DefaultParagraphFont"/>
    <w:link w:val="Quote"/>
    <w:uiPriority w:val="29"/>
    <w:semiHidden/>
    <w:rsid w:val="00761D30"/>
    <w:rPr>
      <w:rFonts w:eastAsiaTheme="minorEastAsia"/>
      <w:i/>
      <w:iCs/>
      <w:color w:val="404040" w:themeColor="text1" w:themeTint="BF"/>
      <w:kern w:val="0"/>
      <w:szCs w:val="22"/>
      <w14:ligatures w14:val="none"/>
    </w:rPr>
  </w:style>
  <w:style w:type="paragraph" w:styleId="ListParagraph">
    <w:name w:val="List Paragraph"/>
    <w:basedOn w:val="Normal"/>
    <w:uiPriority w:val="34"/>
    <w:semiHidden/>
    <w:qFormat/>
    <w:rsid w:val="00674078"/>
    <w:pPr>
      <w:ind w:left="720"/>
      <w:contextualSpacing/>
    </w:pPr>
  </w:style>
  <w:style w:type="character" w:styleId="IntenseEmphasis">
    <w:name w:val="Intense Emphasis"/>
    <w:basedOn w:val="DefaultParagraphFont"/>
    <w:uiPriority w:val="21"/>
    <w:semiHidden/>
    <w:qFormat/>
    <w:rsid w:val="00674078"/>
    <w:rPr>
      <w:i/>
      <w:iCs/>
      <w:color w:val="A8AA9B" w:themeColor="accent1" w:themeShade="BF"/>
    </w:rPr>
  </w:style>
  <w:style w:type="paragraph" w:styleId="IntenseQuote">
    <w:name w:val="Intense Quote"/>
    <w:basedOn w:val="Normal"/>
    <w:next w:val="Normal"/>
    <w:link w:val="IntenseQuoteChar"/>
    <w:uiPriority w:val="30"/>
    <w:semiHidden/>
    <w:qFormat/>
    <w:rsid w:val="00674078"/>
    <w:pPr>
      <w:pBdr>
        <w:top w:val="single" w:sz="4" w:space="10" w:color="A8AA9B" w:themeColor="accent1" w:themeShade="BF"/>
        <w:bottom w:val="single" w:sz="4" w:space="10" w:color="A8AA9B" w:themeColor="accent1" w:themeShade="BF"/>
      </w:pBdr>
      <w:spacing w:before="360" w:after="360"/>
      <w:ind w:left="864" w:right="864"/>
      <w:jc w:val="center"/>
    </w:pPr>
    <w:rPr>
      <w:i/>
      <w:iCs/>
      <w:color w:val="A8AA9B" w:themeColor="accent1" w:themeShade="BF"/>
    </w:rPr>
  </w:style>
  <w:style w:type="character" w:customStyle="1" w:styleId="IntenseQuoteChar">
    <w:name w:val="Intense Quote Char"/>
    <w:basedOn w:val="DefaultParagraphFont"/>
    <w:link w:val="IntenseQuote"/>
    <w:uiPriority w:val="30"/>
    <w:semiHidden/>
    <w:rsid w:val="00761D30"/>
    <w:rPr>
      <w:rFonts w:eastAsiaTheme="minorEastAsia"/>
      <w:i/>
      <w:iCs/>
      <w:color w:val="A8AA9B" w:themeColor="accent1" w:themeShade="BF"/>
      <w:kern w:val="0"/>
      <w:szCs w:val="22"/>
      <w14:ligatures w14:val="none"/>
    </w:rPr>
  </w:style>
  <w:style w:type="character" w:styleId="IntenseReference">
    <w:name w:val="Intense Reference"/>
    <w:basedOn w:val="DefaultParagraphFont"/>
    <w:uiPriority w:val="32"/>
    <w:semiHidden/>
    <w:qFormat/>
    <w:rsid w:val="00674078"/>
    <w:rPr>
      <w:b/>
      <w:bCs/>
      <w:smallCaps/>
      <w:color w:val="A8AA9B" w:themeColor="accent1" w:themeShade="BF"/>
      <w:spacing w:val="5"/>
    </w:rPr>
  </w:style>
  <w:style w:type="table" w:styleId="TableGrid">
    <w:name w:val="Table Grid"/>
    <w:basedOn w:val="TableNormal"/>
    <w:uiPriority w:val="39"/>
    <w:rsid w:val="0067407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qFormat/>
    <w:rsid w:val="005D556F"/>
    <w:pPr>
      <w:tabs>
        <w:tab w:val="center" w:pos="4680"/>
        <w:tab w:val="right" w:pos="9360"/>
      </w:tabs>
      <w:spacing w:after="0"/>
    </w:pPr>
  </w:style>
  <w:style w:type="character" w:customStyle="1" w:styleId="HeaderChar">
    <w:name w:val="Header Char"/>
    <w:basedOn w:val="DefaultParagraphFont"/>
    <w:link w:val="Header"/>
    <w:uiPriority w:val="99"/>
    <w:rsid w:val="00114AE9"/>
    <w:rPr>
      <w:rFonts w:eastAsiaTheme="minorEastAsia"/>
      <w:color w:val="595959" w:themeColor="text1" w:themeTint="A6"/>
      <w:kern w:val="0"/>
      <w:szCs w:val="22"/>
      <w14:ligatures w14:val="none"/>
    </w:rPr>
  </w:style>
  <w:style w:type="paragraph" w:styleId="Footer">
    <w:name w:val="footer"/>
    <w:basedOn w:val="Normal"/>
    <w:link w:val="FooterChar"/>
    <w:uiPriority w:val="99"/>
    <w:unhideWhenUsed/>
    <w:rsid w:val="00DE6C23"/>
    <w:pPr>
      <w:tabs>
        <w:tab w:val="right" w:pos="9270"/>
      </w:tabs>
      <w:spacing w:after="0"/>
    </w:pPr>
    <w:rPr>
      <w:rFonts w:ascii="Avenir Next LT Pro Demi" w:hAnsi="Avenir Next LT Pro Demi" w:cs="Times New Roman (Body CS)"/>
      <w:b/>
      <w:caps/>
      <w:color w:val="7F7F7F" w:themeColor="text1" w:themeTint="80"/>
      <w:spacing w:val="30"/>
      <w:sz w:val="16"/>
    </w:rPr>
  </w:style>
  <w:style w:type="character" w:customStyle="1" w:styleId="FooterChar">
    <w:name w:val="Footer Char"/>
    <w:basedOn w:val="DefaultParagraphFont"/>
    <w:link w:val="Footer"/>
    <w:uiPriority w:val="99"/>
    <w:rsid w:val="00DE6C23"/>
    <w:rPr>
      <w:rFonts w:ascii="Avenir Next LT Pro Demi" w:eastAsiaTheme="minorEastAsia" w:hAnsi="Avenir Next LT Pro Demi" w:cs="Times New Roman (Body CS)"/>
      <w:b/>
      <w:caps/>
      <w:color w:val="7F7F7F" w:themeColor="text1" w:themeTint="80"/>
      <w:spacing w:val="30"/>
      <w:kern w:val="0"/>
      <w:sz w:val="16"/>
      <w:szCs w:val="22"/>
      <w14:ligatures w14:val="none"/>
    </w:rPr>
  </w:style>
  <w:style w:type="character" w:styleId="PageNumber">
    <w:name w:val="page number"/>
    <w:basedOn w:val="DefaultParagraphFont"/>
    <w:uiPriority w:val="99"/>
    <w:semiHidden/>
    <w:unhideWhenUsed/>
    <w:rsid w:val="005D556F"/>
  </w:style>
  <w:style w:type="paragraph" w:styleId="ListBullet">
    <w:name w:val="List Bullet"/>
    <w:basedOn w:val="Normal"/>
    <w:uiPriority w:val="99"/>
    <w:rsid w:val="005D556F"/>
    <w:pPr>
      <w:numPr>
        <w:numId w:val="1"/>
      </w:numPr>
    </w:pPr>
  </w:style>
  <w:style w:type="paragraph" w:styleId="ListNumber">
    <w:name w:val="List Number"/>
    <w:basedOn w:val="Normal"/>
    <w:uiPriority w:val="99"/>
    <w:rsid w:val="005D556F"/>
    <w:pPr>
      <w:numPr>
        <w:numId w:val="2"/>
      </w:numPr>
    </w:pPr>
  </w:style>
  <w:style w:type="character" w:styleId="Strong">
    <w:name w:val="Strong"/>
    <w:basedOn w:val="DefaultParagraphFont"/>
    <w:uiPriority w:val="22"/>
    <w:qFormat/>
    <w:rsid w:val="005D556F"/>
    <w:rPr>
      <w:b/>
      <w:bCs/>
    </w:rPr>
  </w:style>
  <w:style w:type="character" w:customStyle="1" w:styleId="Bold">
    <w:name w:val="Bold"/>
    <w:uiPriority w:val="1"/>
    <w:qFormat/>
    <w:rsid w:val="005D556F"/>
    <w:rPr>
      <w:b/>
      <w:bCs/>
      <w:sz w:val="24"/>
      <w:szCs w:val="18"/>
    </w:rPr>
  </w:style>
  <w:style w:type="paragraph" w:styleId="ListBullet2">
    <w:name w:val="List Bullet 2"/>
    <w:basedOn w:val="Normal"/>
    <w:uiPriority w:val="99"/>
    <w:rsid w:val="00B35156"/>
    <w:pPr>
      <w:numPr>
        <w:numId w:val="3"/>
      </w:numPr>
      <w:contextualSpacing/>
    </w:pPr>
  </w:style>
  <w:style w:type="character" w:styleId="CommentReference">
    <w:name w:val="annotation reference"/>
    <w:basedOn w:val="DefaultParagraphFont"/>
    <w:uiPriority w:val="99"/>
    <w:semiHidden/>
    <w:unhideWhenUsed/>
    <w:rsid w:val="001231BF"/>
    <w:rPr>
      <w:sz w:val="16"/>
      <w:szCs w:val="16"/>
    </w:rPr>
  </w:style>
  <w:style w:type="paragraph" w:customStyle="1" w:styleId="Graphheading1">
    <w:name w:val="Graph heading 1"/>
    <w:basedOn w:val="Normal"/>
    <w:qFormat/>
    <w:rsid w:val="00F161A2"/>
    <w:pPr>
      <w:spacing w:after="120" w:line="240" w:lineRule="auto"/>
    </w:pPr>
    <w:rPr>
      <w:rFonts w:ascii="Avenir Next LT Pro Demi" w:hAnsi="Avenir Next LT Pro Demi" w:cs="Times New Roman (Body CS)"/>
      <w:b/>
      <w:caps/>
      <w:color w:val="000000" w:themeColor="text1"/>
      <w:spacing w:val="20"/>
    </w:rPr>
  </w:style>
  <w:style w:type="paragraph" w:customStyle="1" w:styleId="Graphbullet">
    <w:name w:val="Graph bullet"/>
    <w:basedOn w:val="Normal"/>
    <w:qFormat/>
    <w:rsid w:val="00F161A2"/>
    <w:pPr>
      <w:numPr>
        <w:numId w:val="4"/>
      </w:numPr>
      <w:spacing w:after="60" w:line="240" w:lineRule="auto"/>
      <w:ind w:left="576" w:hanging="288"/>
    </w:pPr>
    <w:rPr>
      <w:color w:val="000000" w:themeColor="text1"/>
      <w:sz w:val="20"/>
    </w:rPr>
  </w:style>
  <w:style w:type="paragraph" w:customStyle="1" w:styleId="TableTextLarge">
    <w:name w:val="Table Text Large"/>
    <w:basedOn w:val="Normal"/>
    <w:qFormat/>
    <w:rsid w:val="00DE6C23"/>
    <w:pPr>
      <w:spacing w:after="0" w:line="240" w:lineRule="auto"/>
    </w:pPr>
    <w:rPr>
      <w:rFonts w:eastAsiaTheme="minorHAnsi"/>
      <w:sz w:val="18"/>
    </w:rPr>
  </w:style>
  <w:style w:type="paragraph" w:customStyle="1" w:styleId="TableHeadingStyle">
    <w:name w:val="Table Heading Style"/>
    <w:basedOn w:val="Normal"/>
    <w:qFormat/>
    <w:rsid w:val="00D73D88"/>
    <w:pPr>
      <w:spacing w:after="0" w:line="216" w:lineRule="auto"/>
      <w:ind w:left="85"/>
    </w:pPr>
    <w:rPr>
      <w:rFonts w:ascii="Avenir Next LT Pro Demi" w:eastAsiaTheme="minorHAnsi" w:hAnsi="Avenir Next LT Pro Demi"/>
      <w:b/>
      <w:caps/>
      <w:color w:val="000000" w:themeColor="text1"/>
      <w:sz w:val="18"/>
      <w:szCs w:val="18"/>
    </w:rPr>
  </w:style>
  <w:style w:type="paragraph" w:customStyle="1" w:styleId="Tabletotal">
    <w:name w:val="Table total"/>
    <w:basedOn w:val="Normal"/>
    <w:next w:val="Normal"/>
    <w:link w:val="TabletotalChar"/>
    <w:qFormat/>
    <w:rsid w:val="00D73D88"/>
    <w:pPr>
      <w:spacing w:after="0" w:line="256" w:lineRule="auto"/>
    </w:pPr>
    <w:rPr>
      <w:rFonts w:ascii="Avenir Next LT Pro Demi" w:eastAsia="Arial" w:hAnsi="Avenir Next LT Pro Demi" w:cs="Times New Roman"/>
      <w:b/>
      <w:bCs/>
      <w:caps/>
      <w:color w:val="000000" w:themeColor="text1"/>
      <w:sz w:val="18"/>
    </w:rPr>
  </w:style>
  <w:style w:type="character" w:customStyle="1" w:styleId="TabletotalChar">
    <w:name w:val="Table total Char"/>
    <w:basedOn w:val="DefaultParagraphFont"/>
    <w:link w:val="Tabletotal"/>
    <w:rsid w:val="00D73D88"/>
    <w:rPr>
      <w:rFonts w:ascii="Avenir Next LT Pro Demi" w:eastAsia="Arial" w:hAnsi="Avenir Next LT Pro Demi" w:cs="Times New Roman"/>
      <w:b/>
      <w:bCs/>
      <w:caps/>
      <w:color w:val="000000" w:themeColor="text1"/>
      <w:kern w:val="0"/>
      <w:sz w:val="18"/>
      <w:szCs w:val="22"/>
      <w14:ligatures w14:val="none"/>
    </w:rPr>
  </w:style>
  <w:style w:type="table" w:styleId="ListTable1Light-Accent1">
    <w:name w:val="List Table 1 Light Accent 1"/>
    <w:basedOn w:val="TableNormal"/>
    <w:uiPriority w:val="46"/>
    <w:rsid w:val="001B0794"/>
    <w:pPr>
      <w:spacing w:after="0" w:line="240" w:lineRule="auto"/>
    </w:pPr>
    <w:rPr>
      <w:kern w:val="0"/>
      <w:sz w:val="22"/>
      <w:szCs w:val="22"/>
      <w14:ligatures w14:val="none"/>
    </w:rPr>
    <w:tblPr>
      <w:tblStyleRowBandSize w:val="1"/>
      <w:tblStyleColBandSize w:val="1"/>
    </w:tblPr>
    <w:tblStylePr w:type="firstRow">
      <w:rPr>
        <w:b/>
        <w:bCs/>
      </w:rPr>
      <w:tblPr/>
      <w:tcPr>
        <w:tcBorders>
          <w:bottom w:val="single" w:sz="4" w:space="0" w:color="E9EAE6" w:themeColor="accent1" w:themeTint="99"/>
        </w:tcBorders>
      </w:tcPr>
    </w:tblStylePr>
    <w:tblStylePr w:type="lastRow">
      <w:rPr>
        <w:b/>
        <w:bCs/>
      </w:rPr>
      <w:tblPr/>
      <w:tcPr>
        <w:tcBorders>
          <w:top w:val="single" w:sz="4" w:space="0" w:color="E9EAE6" w:themeColor="accent1" w:themeTint="99"/>
        </w:tcBorders>
      </w:tcPr>
    </w:tblStylePr>
    <w:tblStylePr w:type="firstCol">
      <w:rPr>
        <w:b/>
        <w:bCs/>
      </w:rPr>
    </w:tblStylePr>
    <w:tblStylePr w:type="lastCol">
      <w:rPr>
        <w:b/>
        <w:bCs/>
      </w:rPr>
    </w:tblStylePr>
    <w:tblStylePr w:type="band1Vert">
      <w:tblPr/>
      <w:tcPr>
        <w:shd w:val="clear" w:color="auto" w:fill="F7F8F6" w:themeFill="accent1" w:themeFillTint="33"/>
      </w:tcPr>
    </w:tblStylePr>
    <w:tblStylePr w:type="band1Horz">
      <w:tblPr/>
      <w:tcPr>
        <w:shd w:val="clear" w:color="auto" w:fill="F7F8F6" w:themeFill="accent1" w:themeFillTint="33"/>
      </w:tcPr>
    </w:tblStylePr>
  </w:style>
  <w:style w:type="character" w:styleId="PlaceholderText">
    <w:name w:val="Placeholder Text"/>
    <w:basedOn w:val="DefaultParagraphFont"/>
    <w:uiPriority w:val="99"/>
    <w:semiHidden/>
    <w:rsid w:val="00D73D88"/>
    <w:rPr>
      <w:color w:val="808080"/>
    </w:rPr>
  </w:style>
  <w:style w:type="paragraph" w:customStyle="1" w:styleId="Default">
    <w:name w:val="Default"/>
    <w:semiHidden/>
    <w:rsid w:val="00D73D88"/>
    <w:pPr>
      <w:autoSpaceDE w:val="0"/>
      <w:autoSpaceDN w:val="0"/>
      <w:adjustRightInd w:val="0"/>
      <w:spacing w:after="0" w:line="240" w:lineRule="auto"/>
    </w:pPr>
    <w:rPr>
      <w:rFonts w:ascii="Arial" w:hAnsi="Arial" w:cs="Arial"/>
      <w:color w:val="000000"/>
      <w:kern w:val="0"/>
      <w14:ligatures w14:val="none"/>
    </w:rPr>
  </w:style>
  <w:style w:type="character" w:customStyle="1" w:styleId="A3">
    <w:name w:val="A3"/>
    <w:uiPriority w:val="99"/>
    <w:semiHidden/>
    <w:rsid w:val="00D73D88"/>
    <w:rPr>
      <w:i/>
      <w:iCs/>
      <w:color w:val="545758"/>
      <w:sz w:val="28"/>
      <w:szCs w:val="28"/>
    </w:rPr>
  </w:style>
  <w:style w:type="character" w:styleId="SubtleEmphasis">
    <w:name w:val="Subtle Emphasis"/>
    <w:uiPriority w:val="19"/>
    <w:semiHidden/>
    <w:rsid w:val="00D73D88"/>
    <w:rPr>
      <w:rFonts w:asciiTheme="majorHAnsi" w:hAnsiTheme="majorHAnsi"/>
      <w:b/>
      <w:i w:val="0"/>
      <w:color w:val="173324" w:themeColor="accent2"/>
      <w:sz w:val="28"/>
    </w:rPr>
  </w:style>
  <w:style w:type="character" w:styleId="Emphasis">
    <w:name w:val="Emphasis"/>
    <w:uiPriority w:val="20"/>
    <w:qFormat/>
    <w:rsid w:val="00D73D88"/>
    <w:rPr>
      <w:rFonts w:cstheme="minorHAnsi"/>
      <w:i/>
      <w:color w:val="262626" w:themeColor="text1" w:themeTint="D9"/>
    </w:rPr>
  </w:style>
  <w:style w:type="paragraph" w:styleId="BalloonText">
    <w:name w:val="Balloon Text"/>
    <w:basedOn w:val="Normal"/>
    <w:link w:val="BalloonTextChar"/>
    <w:uiPriority w:val="99"/>
    <w:semiHidden/>
    <w:unhideWhenUsed/>
    <w:rsid w:val="00D73D88"/>
    <w:pPr>
      <w:spacing w:after="0" w:line="240" w:lineRule="auto"/>
    </w:pPr>
    <w:rPr>
      <w:rFonts w:ascii="Segoe UI" w:eastAsiaTheme="minorHAnsi" w:hAnsi="Segoe UI" w:cs="Segoe UI"/>
      <w:sz w:val="18"/>
      <w:szCs w:val="18"/>
    </w:rPr>
  </w:style>
  <w:style w:type="character" w:customStyle="1" w:styleId="BalloonTextChar">
    <w:name w:val="Balloon Text Char"/>
    <w:basedOn w:val="DefaultParagraphFont"/>
    <w:link w:val="BalloonText"/>
    <w:uiPriority w:val="99"/>
    <w:semiHidden/>
    <w:rsid w:val="00D73D88"/>
    <w:rPr>
      <w:rFonts w:ascii="Segoe UI" w:hAnsi="Segoe UI" w:cs="Segoe UI"/>
      <w:color w:val="595959" w:themeColor="text1" w:themeTint="A6"/>
      <w:kern w:val="0"/>
      <w:sz w:val="18"/>
      <w:szCs w:val="18"/>
      <w14:ligatures w14:val="none"/>
    </w:rPr>
  </w:style>
  <w:style w:type="paragraph" w:styleId="TOCHeading">
    <w:name w:val="TOC Heading"/>
    <w:basedOn w:val="Normal"/>
    <w:next w:val="Normal"/>
    <w:uiPriority w:val="39"/>
    <w:qFormat/>
    <w:rsid w:val="00D74521"/>
    <w:pPr>
      <w:spacing w:line="192" w:lineRule="auto"/>
    </w:pPr>
    <w:rPr>
      <w:color w:val="000000" w:themeColor="text1"/>
      <w:spacing w:val="-10"/>
      <w:sz w:val="96"/>
    </w:rPr>
  </w:style>
  <w:style w:type="paragraph" w:styleId="TOC1">
    <w:name w:val="toc 1"/>
    <w:basedOn w:val="Normal"/>
    <w:next w:val="Normal"/>
    <w:autoRedefine/>
    <w:uiPriority w:val="39"/>
    <w:rsid w:val="00DE6C23"/>
    <w:pPr>
      <w:tabs>
        <w:tab w:val="right" w:pos="440"/>
        <w:tab w:val="right" w:pos="491"/>
        <w:tab w:val="right" w:pos="4901"/>
        <w:tab w:val="right" w:leader="dot" w:pos="10790"/>
      </w:tabs>
      <w:spacing w:after="120" w:line="240" w:lineRule="auto"/>
      <w:ind w:right="642"/>
    </w:pPr>
    <w:rPr>
      <w:rFonts w:eastAsiaTheme="minorHAnsi" w:cs="Times New Roman (Body CS)"/>
      <w:noProof/>
      <w:color w:val="000000" w:themeColor="text1"/>
    </w:rPr>
  </w:style>
  <w:style w:type="character" w:styleId="Hyperlink">
    <w:name w:val="Hyperlink"/>
    <w:basedOn w:val="DefaultParagraphFont"/>
    <w:uiPriority w:val="99"/>
    <w:rsid w:val="00D73D88"/>
    <w:rPr>
      <w:color w:val="467886" w:themeColor="hyperlink"/>
      <w:u w:val="single"/>
    </w:rPr>
  </w:style>
  <w:style w:type="paragraph" w:styleId="TOC2">
    <w:name w:val="toc 2"/>
    <w:basedOn w:val="Normal"/>
    <w:next w:val="Normal"/>
    <w:autoRedefine/>
    <w:uiPriority w:val="39"/>
    <w:rsid w:val="00AA1DB8"/>
    <w:pPr>
      <w:tabs>
        <w:tab w:val="right" w:leader="dot" w:pos="4905"/>
      </w:tabs>
      <w:spacing w:after="120" w:line="240" w:lineRule="auto"/>
      <w:ind w:left="360"/>
    </w:pPr>
    <w:rPr>
      <w:rFonts w:eastAsiaTheme="minorHAnsi" w:cs="Times New Roman (Body CS)"/>
      <w:noProof/>
      <w:color w:val="000000" w:themeColor="text1"/>
    </w:rPr>
  </w:style>
  <w:style w:type="paragraph" w:styleId="NoSpacing">
    <w:name w:val="No Spacing"/>
    <w:uiPriority w:val="1"/>
    <w:qFormat/>
    <w:rsid w:val="00D73D88"/>
    <w:pPr>
      <w:spacing w:after="0" w:line="240" w:lineRule="auto"/>
    </w:pPr>
    <w:rPr>
      <w:i/>
      <w:color w:val="595959" w:themeColor="text1" w:themeTint="A6"/>
      <w:kern w:val="0"/>
      <w:szCs w:val="22"/>
      <w14:ligatures w14:val="none"/>
    </w:rPr>
  </w:style>
  <w:style w:type="character" w:styleId="UnresolvedMention">
    <w:name w:val="Unresolved Mention"/>
    <w:basedOn w:val="DefaultParagraphFont"/>
    <w:uiPriority w:val="99"/>
    <w:semiHidden/>
    <w:unhideWhenUsed/>
    <w:rsid w:val="007E6C46"/>
    <w:rPr>
      <w:color w:val="605E5C"/>
      <w:shd w:val="clear" w:color="auto" w:fill="E1DFDD"/>
    </w:rPr>
  </w:style>
  <w:style w:type="paragraph" w:customStyle="1" w:styleId="Header2">
    <w:name w:val="Header2"/>
    <w:basedOn w:val="Normal"/>
    <w:link w:val="Header2Char"/>
    <w:uiPriority w:val="99"/>
    <w:semiHidden/>
    <w:qFormat/>
    <w:rsid w:val="00D73D88"/>
    <w:pPr>
      <w:spacing w:after="240" w:line="240" w:lineRule="auto"/>
    </w:pPr>
    <w:rPr>
      <w:rFonts w:eastAsiaTheme="minorHAnsi"/>
      <w:i/>
    </w:rPr>
  </w:style>
  <w:style w:type="character" w:customStyle="1" w:styleId="Header2Char">
    <w:name w:val="Header2 Char"/>
    <w:basedOn w:val="DefaultParagraphFont"/>
    <w:link w:val="Header2"/>
    <w:uiPriority w:val="99"/>
    <w:semiHidden/>
    <w:rsid w:val="00114AE9"/>
    <w:rPr>
      <w:i/>
      <w:color w:val="595959" w:themeColor="text1" w:themeTint="A6"/>
      <w:kern w:val="0"/>
      <w:szCs w:val="22"/>
      <w14:ligatures w14:val="none"/>
    </w:rPr>
  </w:style>
  <w:style w:type="paragraph" w:styleId="CommentText">
    <w:name w:val="annotation text"/>
    <w:basedOn w:val="Normal"/>
    <w:link w:val="CommentTextChar"/>
    <w:uiPriority w:val="99"/>
    <w:semiHidden/>
    <w:rsid w:val="00D73D88"/>
    <w:pPr>
      <w:spacing w:after="240" w:line="240" w:lineRule="auto"/>
    </w:pPr>
    <w:rPr>
      <w:rFonts w:eastAsiaTheme="minorHAnsi"/>
      <w:sz w:val="20"/>
      <w:szCs w:val="20"/>
    </w:rPr>
  </w:style>
  <w:style w:type="character" w:customStyle="1" w:styleId="CommentTextChar">
    <w:name w:val="Comment Text Char"/>
    <w:basedOn w:val="DefaultParagraphFont"/>
    <w:link w:val="CommentText"/>
    <w:uiPriority w:val="99"/>
    <w:semiHidden/>
    <w:rsid w:val="00761D30"/>
    <w:rPr>
      <w:color w:val="595959" w:themeColor="text1" w:themeTint="A6"/>
      <w:kern w:val="0"/>
      <w:sz w:val="20"/>
      <w:szCs w:val="20"/>
      <w14:ligatures w14:val="none"/>
    </w:rPr>
  </w:style>
  <w:style w:type="paragraph" w:styleId="CommentSubject">
    <w:name w:val="annotation subject"/>
    <w:basedOn w:val="CommentText"/>
    <w:next w:val="CommentText"/>
    <w:link w:val="CommentSubjectChar"/>
    <w:uiPriority w:val="99"/>
    <w:semiHidden/>
    <w:unhideWhenUsed/>
    <w:rsid w:val="00D73D88"/>
    <w:rPr>
      <w:b/>
      <w:bCs/>
    </w:rPr>
  </w:style>
  <w:style w:type="character" w:customStyle="1" w:styleId="CommentSubjectChar">
    <w:name w:val="Comment Subject Char"/>
    <w:basedOn w:val="CommentTextChar"/>
    <w:link w:val="CommentSubject"/>
    <w:uiPriority w:val="99"/>
    <w:semiHidden/>
    <w:rsid w:val="00D73D88"/>
    <w:rPr>
      <w:rFonts w:ascii="Avenir Next LT Pro" w:hAnsi="Avenir Next LT Pro"/>
      <w:b/>
      <w:bCs/>
      <w:color w:val="595959" w:themeColor="text1" w:themeTint="A6"/>
      <w:kern w:val="0"/>
      <w:sz w:val="20"/>
      <w:szCs w:val="20"/>
      <w14:ligatures w14:val="none"/>
    </w:rPr>
  </w:style>
  <w:style w:type="character" w:styleId="Mention">
    <w:name w:val="Mention"/>
    <w:basedOn w:val="DefaultParagraphFont"/>
    <w:uiPriority w:val="99"/>
    <w:semiHidden/>
    <w:rsid w:val="00D73D88"/>
    <w:rPr>
      <w:color w:val="2B579A"/>
      <w:shd w:val="clear" w:color="auto" w:fill="E1DFDD"/>
    </w:rPr>
  </w:style>
  <w:style w:type="numbering" w:customStyle="1" w:styleId="CurrentList1">
    <w:name w:val="Current List1"/>
    <w:uiPriority w:val="99"/>
    <w:rsid w:val="00D73D88"/>
    <w:pPr>
      <w:numPr>
        <w:numId w:val="5"/>
      </w:numPr>
    </w:pPr>
  </w:style>
  <w:style w:type="numbering" w:customStyle="1" w:styleId="CurrentList2">
    <w:name w:val="Current List2"/>
    <w:uiPriority w:val="99"/>
    <w:rsid w:val="00D73D88"/>
    <w:pPr>
      <w:numPr>
        <w:numId w:val="6"/>
      </w:numPr>
    </w:pPr>
  </w:style>
  <w:style w:type="table" w:styleId="PlainTable3">
    <w:name w:val="Plain Table 3"/>
    <w:basedOn w:val="TableNormal"/>
    <w:uiPriority w:val="43"/>
    <w:rsid w:val="00D73D88"/>
    <w:pPr>
      <w:spacing w:after="0" w:line="240" w:lineRule="auto"/>
    </w:pPr>
    <w:rPr>
      <w:kern w:val="0"/>
      <w:sz w:val="22"/>
      <w:szCs w:val="22"/>
      <w14:ligatures w14:val="none"/>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D73D88"/>
    <w:pPr>
      <w:spacing w:after="0" w:line="240" w:lineRule="auto"/>
    </w:pPr>
    <w:rPr>
      <w:kern w:val="0"/>
      <w:sz w:val="22"/>
      <w:szCs w:val="22"/>
      <w14:ligatures w14:val="none"/>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GridTable2-Accent2">
    <w:name w:val="Grid Table 2 Accent 2"/>
    <w:basedOn w:val="TableNormal"/>
    <w:uiPriority w:val="47"/>
    <w:rsid w:val="00D73D88"/>
    <w:pPr>
      <w:spacing w:after="0" w:line="240" w:lineRule="auto"/>
    </w:pPr>
    <w:rPr>
      <w:kern w:val="0"/>
      <w:sz w:val="22"/>
      <w:szCs w:val="22"/>
      <w14:ligatures w14:val="none"/>
    </w:rPr>
    <w:tblPr>
      <w:tblStyleRowBandSize w:val="1"/>
      <w:tblStyleColBandSize w:val="1"/>
      <w:tblBorders>
        <w:top w:val="single" w:sz="2" w:space="0" w:color="4DAB78" w:themeColor="accent2" w:themeTint="99"/>
        <w:bottom w:val="single" w:sz="2" w:space="0" w:color="4DAB78" w:themeColor="accent2" w:themeTint="99"/>
        <w:insideH w:val="single" w:sz="2" w:space="0" w:color="4DAB78" w:themeColor="accent2" w:themeTint="99"/>
        <w:insideV w:val="single" w:sz="2" w:space="0" w:color="4DAB78" w:themeColor="accent2" w:themeTint="99"/>
      </w:tblBorders>
    </w:tblPr>
    <w:tblStylePr w:type="firstRow">
      <w:rPr>
        <w:b/>
        <w:bCs/>
      </w:rPr>
      <w:tblPr/>
      <w:tcPr>
        <w:tcBorders>
          <w:top w:val="nil"/>
          <w:bottom w:val="single" w:sz="12" w:space="0" w:color="4DAB78" w:themeColor="accent2" w:themeTint="99"/>
          <w:insideH w:val="nil"/>
          <w:insideV w:val="nil"/>
        </w:tcBorders>
        <w:shd w:val="clear" w:color="auto" w:fill="FFFFFF" w:themeFill="background1"/>
      </w:tcPr>
    </w:tblStylePr>
    <w:tblStylePr w:type="lastRow">
      <w:rPr>
        <w:b/>
        <w:bCs/>
      </w:rPr>
      <w:tblPr/>
      <w:tcPr>
        <w:tcBorders>
          <w:top w:val="double" w:sz="2" w:space="0" w:color="4DAB7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E3D2" w:themeFill="accent2" w:themeFillTint="33"/>
      </w:tcPr>
    </w:tblStylePr>
    <w:tblStylePr w:type="band1Horz">
      <w:tblPr/>
      <w:tcPr>
        <w:shd w:val="clear" w:color="auto" w:fill="C2E3D2" w:themeFill="accent2" w:themeFillTint="33"/>
      </w:tcPr>
    </w:tblStylePr>
  </w:style>
  <w:style w:type="table" w:styleId="GridTable1Light-Accent6">
    <w:name w:val="Grid Table 1 Light Accent 6"/>
    <w:basedOn w:val="TableNormal"/>
    <w:uiPriority w:val="46"/>
    <w:rsid w:val="00D73D88"/>
    <w:pPr>
      <w:spacing w:after="0" w:line="240" w:lineRule="auto"/>
    </w:pPr>
    <w:rPr>
      <w:kern w:val="0"/>
      <w:sz w:val="22"/>
      <w:szCs w:val="22"/>
      <w14:ligatures w14:val="none"/>
    </w:rPr>
    <w:tblPr>
      <w:tblStyleRowBandSize w:val="1"/>
      <w:tblStyleColBandSize w:val="1"/>
      <w:tblBorders>
        <w:top w:val="single" w:sz="4" w:space="0" w:color="EBDCB5" w:themeColor="accent6" w:themeTint="66"/>
        <w:left w:val="single" w:sz="4" w:space="0" w:color="EBDCB5" w:themeColor="accent6" w:themeTint="66"/>
        <w:bottom w:val="single" w:sz="4" w:space="0" w:color="EBDCB5" w:themeColor="accent6" w:themeTint="66"/>
        <w:right w:val="single" w:sz="4" w:space="0" w:color="EBDCB5" w:themeColor="accent6" w:themeTint="66"/>
        <w:insideH w:val="single" w:sz="4" w:space="0" w:color="EBDCB5" w:themeColor="accent6" w:themeTint="66"/>
        <w:insideV w:val="single" w:sz="4" w:space="0" w:color="EBDCB5" w:themeColor="accent6" w:themeTint="66"/>
      </w:tblBorders>
    </w:tblPr>
    <w:tblStylePr w:type="firstRow">
      <w:rPr>
        <w:b/>
        <w:bCs/>
      </w:rPr>
      <w:tblPr/>
      <w:tcPr>
        <w:tcBorders>
          <w:bottom w:val="single" w:sz="12" w:space="0" w:color="E1CA91" w:themeColor="accent6" w:themeTint="99"/>
        </w:tcBorders>
      </w:tcPr>
    </w:tblStylePr>
    <w:tblStylePr w:type="lastRow">
      <w:rPr>
        <w:b/>
        <w:bCs/>
      </w:rPr>
      <w:tblPr/>
      <w:tcPr>
        <w:tcBorders>
          <w:top w:val="double" w:sz="2" w:space="0" w:color="E1CA91" w:themeColor="accent6"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D73D88"/>
    <w:pPr>
      <w:spacing w:after="0" w:line="240" w:lineRule="auto"/>
    </w:pPr>
    <w:rPr>
      <w:kern w:val="0"/>
      <w:sz w:val="22"/>
      <w:szCs w:val="22"/>
      <w14:ligatures w14:val="none"/>
    </w:rPr>
    <w:tblPr>
      <w:tblStyleRowBandSize w:val="1"/>
      <w:tblStyleColBandSize w:val="1"/>
      <w:tblBorders>
        <w:top w:val="single" w:sz="4" w:space="0" w:color="E3BDB3" w:themeColor="accent5" w:themeTint="66"/>
        <w:left w:val="single" w:sz="4" w:space="0" w:color="E3BDB3" w:themeColor="accent5" w:themeTint="66"/>
        <w:bottom w:val="single" w:sz="4" w:space="0" w:color="E3BDB3" w:themeColor="accent5" w:themeTint="66"/>
        <w:right w:val="single" w:sz="4" w:space="0" w:color="E3BDB3" w:themeColor="accent5" w:themeTint="66"/>
        <w:insideH w:val="single" w:sz="4" w:space="0" w:color="E3BDB3" w:themeColor="accent5" w:themeTint="66"/>
        <w:insideV w:val="single" w:sz="4" w:space="0" w:color="E3BDB3" w:themeColor="accent5" w:themeTint="66"/>
      </w:tblBorders>
    </w:tblPr>
    <w:tblStylePr w:type="firstRow">
      <w:rPr>
        <w:b/>
        <w:bCs/>
      </w:rPr>
      <w:tblPr/>
      <w:tcPr>
        <w:tcBorders>
          <w:bottom w:val="single" w:sz="12" w:space="0" w:color="D59D8D" w:themeColor="accent5" w:themeTint="99"/>
        </w:tcBorders>
      </w:tcPr>
    </w:tblStylePr>
    <w:tblStylePr w:type="lastRow">
      <w:rPr>
        <w:b/>
        <w:bCs/>
      </w:rPr>
      <w:tblPr/>
      <w:tcPr>
        <w:tcBorders>
          <w:top w:val="double" w:sz="2" w:space="0" w:color="D59D8D" w:themeColor="accent5" w:themeTint="99"/>
        </w:tcBorders>
      </w:tcPr>
    </w:tblStylePr>
    <w:tblStylePr w:type="firstCol">
      <w:rPr>
        <w:b/>
        <w:bCs/>
      </w:rPr>
    </w:tblStylePr>
    <w:tblStylePr w:type="lastCol">
      <w:rPr>
        <w:b/>
        <w:bCs/>
      </w:rPr>
    </w:tblStylePr>
  </w:style>
  <w:style w:type="table" w:styleId="ListTable2-Accent3">
    <w:name w:val="List Table 2 Accent 3"/>
    <w:basedOn w:val="TableNormal"/>
    <w:uiPriority w:val="47"/>
    <w:rsid w:val="00D73D88"/>
    <w:pPr>
      <w:spacing w:after="0" w:line="240" w:lineRule="auto"/>
    </w:pPr>
    <w:rPr>
      <w:kern w:val="0"/>
      <w:sz w:val="22"/>
      <w:szCs w:val="22"/>
      <w14:ligatures w14:val="none"/>
    </w:rPr>
    <w:tblPr>
      <w:tblStyleRowBandSize w:val="1"/>
      <w:tblStyleColBandSize w:val="1"/>
      <w:tblBorders>
        <w:top w:val="single" w:sz="4" w:space="0" w:color="B29072" w:themeColor="accent3" w:themeTint="99"/>
        <w:bottom w:val="single" w:sz="4" w:space="0" w:color="B29072" w:themeColor="accent3" w:themeTint="99"/>
        <w:insideH w:val="single" w:sz="4" w:space="0" w:color="B29072"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ACF" w:themeFill="accent3" w:themeFillTint="33"/>
      </w:tcPr>
    </w:tblStylePr>
    <w:tblStylePr w:type="band1Horz">
      <w:tblPr/>
      <w:tcPr>
        <w:shd w:val="clear" w:color="auto" w:fill="E5DACF" w:themeFill="accent3" w:themeFillTint="33"/>
      </w:tcPr>
    </w:tblStylePr>
  </w:style>
  <w:style w:type="table" w:styleId="ListTable1Light-Accent6">
    <w:name w:val="List Table 1 Light Accent 6"/>
    <w:basedOn w:val="TableNormal"/>
    <w:uiPriority w:val="46"/>
    <w:rsid w:val="00D73D88"/>
    <w:pPr>
      <w:spacing w:after="0" w:line="240" w:lineRule="auto"/>
    </w:pPr>
    <w:rPr>
      <w:kern w:val="0"/>
      <w:sz w:val="22"/>
      <w:szCs w:val="22"/>
      <w14:ligatures w14:val="none"/>
    </w:rPr>
    <w:tblPr>
      <w:tblStyleRowBandSize w:val="1"/>
      <w:tblStyleColBandSize w:val="1"/>
    </w:tblPr>
    <w:tblStylePr w:type="firstRow">
      <w:rPr>
        <w:b/>
        <w:bCs/>
      </w:rPr>
      <w:tblPr/>
      <w:tcPr>
        <w:tcBorders>
          <w:bottom w:val="single" w:sz="4" w:space="0" w:color="E1CA91" w:themeColor="accent6" w:themeTint="99"/>
        </w:tcBorders>
      </w:tcPr>
    </w:tblStylePr>
    <w:tblStylePr w:type="lastRow">
      <w:rPr>
        <w:b/>
        <w:bCs/>
      </w:rPr>
      <w:tblPr/>
      <w:tcPr>
        <w:tcBorders>
          <w:top w:val="single" w:sz="4" w:space="0" w:color="E1CA91" w:themeColor="accent6" w:themeTint="99"/>
        </w:tcBorders>
      </w:tcPr>
    </w:tblStylePr>
    <w:tblStylePr w:type="firstCol">
      <w:rPr>
        <w:b/>
        <w:bCs/>
      </w:rPr>
    </w:tblStylePr>
    <w:tblStylePr w:type="lastCol">
      <w:rPr>
        <w:b/>
        <w:bCs/>
      </w:rPr>
    </w:tblStylePr>
    <w:tblStylePr w:type="band1Vert">
      <w:tblPr/>
      <w:tcPr>
        <w:shd w:val="clear" w:color="auto" w:fill="F5EDDA" w:themeFill="accent6" w:themeFillTint="33"/>
      </w:tcPr>
    </w:tblStylePr>
    <w:tblStylePr w:type="band1Horz">
      <w:tblPr/>
      <w:tcPr>
        <w:shd w:val="clear" w:color="auto" w:fill="F5EDDA" w:themeFill="accent6" w:themeFillTint="33"/>
      </w:tcPr>
    </w:tblStylePr>
  </w:style>
  <w:style w:type="table" w:styleId="ListTable1Light-Accent4">
    <w:name w:val="List Table 1 Light Accent 4"/>
    <w:basedOn w:val="TableNormal"/>
    <w:uiPriority w:val="46"/>
    <w:rsid w:val="00D73D88"/>
    <w:pPr>
      <w:spacing w:after="0" w:line="240" w:lineRule="auto"/>
    </w:pPr>
    <w:rPr>
      <w:kern w:val="0"/>
      <w:sz w:val="22"/>
      <w:szCs w:val="22"/>
      <w14:ligatures w14:val="none"/>
    </w:rPr>
    <w:tblPr>
      <w:tblStyleRowBandSize w:val="1"/>
      <w:tblStyleColBandSize w:val="1"/>
    </w:tblPr>
    <w:tblStylePr w:type="firstRow">
      <w:rPr>
        <w:b/>
        <w:bCs/>
      </w:rPr>
      <w:tblPr/>
      <w:tcPr>
        <w:tcBorders>
          <w:bottom w:val="single" w:sz="4" w:space="0" w:color="CE4E7B" w:themeColor="accent4" w:themeTint="99"/>
        </w:tcBorders>
      </w:tcPr>
    </w:tblStylePr>
    <w:tblStylePr w:type="lastRow">
      <w:rPr>
        <w:b/>
        <w:bCs/>
      </w:rPr>
      <w:tblPr/>
      <w:tcPr>
        <w:tcBorders>
          <w:top w:val="single" w:sz="4" w:space="0" w:color="CE4E7B" w:themeColor="accent4" w:themeTint="99"/>
        </w:tcBorders>
      </w:tcPr>
    </w:tblStylePr>
    <w:tblStylePr w:type="firstCol">
      <w:rPr>
        <w:b/>
        <w:bCs/>
      </w:rPr>
    </w:tblStylePr>
    <w:tblStylePr w:type="lastCol">
      <w:rPr>
        <w:b/>
        <w:bCs/>
      </w:rPr>
    </w:tblStylePr>
    <w:tblStylePr w:type="band1Vert">
      <w:tblPr/>
      <w:tcPr>
        <w:shd w:val="clear" w:color="auto" w:fill="EEC3D3" w:themeFill="accent4" w:themeFillTint="33"/>
      </w:tcPr>
    </w:tblStylePr>
    <w:tblStylePr w:type="band1Horz">
      <w:tblPr/>
      <w:tcPr>
        <w:shd w:val="clear" w:color="auto" w:fill="EEC3D3" w:themeFill="accent4" w:themeFillTint="33"/>
      </w:tcPr>
    </w:tblStylePr>
  </w:style>
  <w:style w:type="table" w:styleId="GridTable3-Accent3">
    <w:name w:val="Grid Table 3 Accent 3"/>
    <w:basedOn w:val="TableNormal"/>
    <w:uiPriority w:val="48"/>
    <w:rsid w:val="00D73D88"/>
    <w:pPr>
      <w:spacing w:after="0" w:line="240" w:lineRule="auto"/>
    </w:pPr>
    <w:rPr>
      <w:kern w:val="0"/>
      <w:sz w:val="22"/>
      <w:szCs w:val="22"/>
      <w14:ligatures w14:val="none"/>
    </w:rPr>
    <w:tblPr>
      <w:tblStyleRowBandSize w:val="1"/>
      <w:tblStyleColBandSize w:val="1"/>
      <w:tblBorders>
        <w:top w:val="single" w:sz="4" w:space="0" w:color="B29072" w:themeColor="accent3" w:themeTint="99"/>
        <w:left w:val="single" w:sz="4" w:space="0" w:color="B29072" w:themeColor="accent3" w:themeTint="99"/>
        <w:bottom w:val="single" w:sz="4" w:space="0" w:color="B29072" w:themeColor="accent3" w:themeTint="99"/>
        <w:right w:val="single" w:sz="4" w:space="0" w:color="B29072" w:themeColor="accent3" w:themeTint="99"/>
        <w:insideH w:val="single" w:sz="4" w:space="0" w:color="B29072" w:themeColor="accent3" w:themeTint="99"/>
        <w:insideV w:val="single" w:sz="4" w:space="0" w:color="B29072"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ACF" w:themeFill="accent3" w:themeFillTint="33"/>
      </w:tcPr>
    </w:tblStylePr>
    <w:tblStylePr w:type="band1Horz">
      <w:tblPr/>
      <w:tcPr>
        <w:shd w:val="clear" w:color="auto" w:fill="E5DACF" w:themeFill="accent3" w:themeFillTint="33"/>
      </w:tcPr>
    </w:tblStylePr>
    <w:tblStylePr w:type="neCell">
      <w:tblPr/>
      <w:tcPr>
        <w:tcBorders>
          <w:bottom w:val="single" w:sz="4" w:space="0" w:color="B29072" w:themeColor="accent3" w:themeTint="99"/>
        </w:tcBorders>
      </w:tcPr>
    </w:tblStylePr>
    <w:tblStylePr w:type="nwCell">
      <w:tblPr/>
      <w:tcPr>
        <w:tcBorders>
          <w:bottom w:val="single" w:sz="4" w:space="0" w:color="B29072" w:themeColor="accent3" w:themeTint="99"/>
        </w:tcBorders>
      </w:tcPr>
    </w:tblStylePr>
    <w:tblStylePr w:type="seCell">
      <w:tblPr/>
      <w:tcPr>
        <w:tcBorders>
          <w:top w:val="single" w:sz="4" w:space="0" w:color="B29072" w:themeColor="accent3" w:themeTint="99"/>
        </w:tcBorders>
      </w:tcPr>
    </w:tblStylePr>
    <w:tblStylePr w:type="swCell">
      <w:tblPr/>
      <w:tcPr>
        <w:tcBorders>
          <w:top w:val="single" w:sz="4" w:space="0" w:color="B29072" w:themeColor="accent3" w:themeTint="99"/>
        </w:tcBorders>
      </w:tcPr>
    </w:tblStylePr>
  </w:style>
  <w:style w:type="table" w:styleId="GridTable3-Accent2">
    <w:name w:val="Grid Table 3 Accent 2"/>
    <w:basedOn w:val="TableNormal"/>
    <w:uiPriority w:val="48"/>
    <w:rsid w:val="00D73D88"/>
    <w:pPr>
      <w:spacing w:after="0" w:line="240" w:lineRule="auto"/>
    </w:pPr>
    <w:rPr>
      <w:kern w:val="0"/>
      <w:sz w:val="22"/>
      <w:szCs w:val="22"/>
      <w14:ligatures w14:val="none"/>
    </w:rPr>
    <w:tblPr>
      <w:tblStyleRowBandSize w:val="1"/>
      <w:tblStyleColBandSize w:val="1"/>
      <w:tblBorders>
        <w:top w:val="single" w:sz="4" w:space="0" w:color="4DAB78" w:themeColor="accent2" w:themeTint="99"/>
        <w:left w:val="single" w:sz="4" w:space="0" w:color="4DAB78" w:themeColor="accent2" w:themeTint="99"/>
        <w:bottom w:val="single" w:sz="4" w:space="0" w:color="4DAB78" w:themeColor="accent2" w:themeTint="99"/>
        <w:right w:val="single" w:sz="4" w:space="0" w:color="4DAB78" w:themeColor="accent2" w:themeTint="99"/>
        <w:insideH w:val="single" w:sz="4" w:space="0" w:color="4DAB78" w:themeColor="accent2" w:themeTint="99"/>
        <w:insideV w:val="single" w:sz="4" w:space="0" w:color="4DAB7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D2" w:themeFill="accent2" w:themeFillTint="33"/>
      </w:tcPr>
    </w:tblStylePr>
    <w:tblStylePr w:type="band1Horz">
      <w:tblPr/>
      <w:tcPr>
        <w:shd w:val="clear" w:color="auto" w:fill="C2E3D2" w:themeFill="accent2" w:themeFillTint="33"/>
      </w:tcPr>
    </w:tblStylePr>
    <w:tblStylePr w:type="neCell">
      <w:tblPr/>
      <w:tcPr>
        <w:tcBorders>
          <w:bottom w:val="single" w:sz="4" w:space="0" w:color="4DAB78" w:themeColor="accent2" w:themeTint="99"/>
        </w:tcBorders>
      </w:tcPr>
    </w:tblStylePr>
    <w:tblStylePr w:type="nwCell">
      <w:tblPr/>
      <w:tcPr>
        <w:tcBorders>
          <w:bottom w:val="single" w:sz="4" w:space="0" w:color="4DAB78" w:themeColor="accent2" w:themeTint="99"/>
        </w:tcBorders>
      </w:tcPr>
    </w:tblStylePr>
    <w:tblStylePr w:type="seCell">
      <w:tblPr/>
      <w:tcPr>
        <w:tcBorders>
          <w:top w:val="single" w:sz="4" w:space="0" w:color="4DAB78" w:themeColor="accent2" w:themeTint="99"/>
        </w:tcBorders>
      </w:tcPr>
    </w:tblStylePr>
    <w:tblStylePr w:type="swCell">
      <w:tblPr/>
      <w:tcPr>
        <w:tcBorders>
          <w:top w:val="single" w:sz="4" w:space="0" w:color="4DAB78" w:themeColor="accent2" w:themeTint="99"/>
        </w:tcBorders>
      </w:tcPr>
    </w:tblStylePr>
  </w:style>
  <w:style w:type="table" w:styleId="GridTable3-Accent4">
    <w:name w:val="Grid Table 3 Accent 4"/>
    <w:basedOn w:val="TableNormal"/>
    <w:uiPriority w:val="48"/>
    <w:rsid w:val="00D73D88"/>
    <w:pPr>
      <w:spacing w:after="0" w:line="240" w:lineRule="auto"/>
    </w:pPr>
    <w:rPr>
      <w:kern w:val="0"/>
      <w:sz w:val="22"/>
      <w:szCs w:val="22"/>
      <w14:ligatures w14:val="none"/>
    </w:rPr>
    <w:tblPr>
      <w:tblStyleRowBandSize w:val="1"/>
      <w:tblStyleColBandSize w:val="1"/>
      <w:tblBorders>
        <w:top w:val="single" w:sz="4" w:space="0" w:color="CE4E7B" w:themeColor="accent4" w:themeTint="99"/>
        <w:left w:val="single" w:sz="4" w:space="0" w:color="CE4E7B" w:themeColor="accent4" w:themeTint="99"/>
        <w:bottom w:val="single" w:sz="4" w:space="0" w:color="CE4E7B" w:themeColor="accent4" w:themeTint="99"/>
        <w:right w:val="single" w:sz="4" w:space="0" w:color="CE4E7B" w:themeColor="accent4" w:themeTint="99"/>
        <w:insideH w:val="single" w:sz="4" w:space="0" w:color="CE4E7B" w:themeColor="accent4" w:themeTint="99"/>
        <w:insideV w:val="single" w:sz="4" w:space="0" w:color="CE4E7B"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C3D3" w:themeFill="accent4" w:themeFillTint="33"/>
      </w:tcPr>
    </w:tblStylePr>
    <w:tblStylePr w:type="band1Horz">
      <w:tblPr/>
      <w:tcPr>
        <w:shd w:val="clear" w:color="auto" w:fill="EEC3D3" w:themeFill="accent4" w:themeFillTint="33"/>
      </w:tcPr>
    </w:tblStylePr>
    <w:tblStylePr w:type="neCell">
      <w:tblPr/>
      <w:tcPr>
        <w:tcBorders>
          <w:bottom w:val="single" w:sz="4" w:space="0" w:color="CE4E7B" w:themeColor="accent4" w:themeTint="99"/>
        </w:tcBorders>
      </w:tcPr>
    </w:tblStylePr>
    <w:tblStylePr w:type="nwCell">
      <w:tblPr/>
      <w:tcPr>
        <w:tcBorders>
          <w:bottom w:val="single" w:sz="4" w:space="0" w:color="CE4E7B" w:themeColor="accent4" w:themeTint="99"/>
        </w:tcBorders>
      </w:tcPr>
    </w:tblStylePr>
    <w:tblStylePr w:type="seCell">
      <w:tblPr/>
      <w:tcPr>
        <w:tcBorders>
          <w:top w:val="single" w:sz="4" w:space="0" w:color="CE4E7B" w:themeColor="accent4" w:themeTint="99"/>
        </w:tcBorders>
      </w:tcPr>
    </w:tblStylePr>
    <w:tblStylePr w:type="swCell">
      <w:tblPr/>
      <w:tcPr>
        <w:tcBorders>
          <w:top w:val="single" w:sz="4" w:space="0" w:color="CE4E7B" w:themeColor="accent4" w:themeTint="99"/>
        </w:tcBorders>
      </w:tcPr>
    </w:tblStylePr>
  </w:style>
  <w:style w:type="table" w:styleId="GridTable3-Accent5">
    <w:name w:val="Grid Table 3 Accent 5"/>
    <w:basedOn w:val="TableNormal"/>
    <w:uiPriority w:val="48"/>
    <w:rsid w:val="00D73D88"/>
    <w:pPr>
      <w:spacing w:after="0" w:line="240" w:lineRule="auto"/>
    </w:pPr>
    <w:rPr>
      <w:kern w:val="0"/>
      <w:sz w:val="22"/>
      <w:szCs w:val="22"/>
      <w14:ligatures w14:val="none"/>
    </w:rPr>
    <w:tblPr>
      <w:tblStyleRowBandSize w:val="1"/>
      <w:tblStyleColBandSize w:val="1"/>
      <w:tblBorders>
        <w:top w:val="single" w:sz="4" w:space="0" w:color="D59D8D" w:themeColor="accent5" w:themeTint="99"/>
        <w:left w:val="single" w:sz="4" w:space="0" w:color="D59D8D" w:themeColor="accent5" w:themeTint="99"/>
        <w:bottom w:val="single" w:sz="4" w:space="0" w:color="D59D8D" w:themeColor="accent5" w:themeTint="99"/>
        <w:right w:val="single" w:sz="4" w:space="0" w:color="D59D8D" w:themeColor="accent5" w:themeTint="99"/>
        <w:insideH w:val="single" w:sz="4" w:space="0" w:color="D59D8D" w:themeColor="accent5" w:themeTint="99"/>
        <w:insideV w:val="single" w:sz="4" w:space="0" w:color="D59D8D"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1DED9" w:themeFill="accent5" w:themeFillTint="33"/>
      </w:tcPr>
    </w:tblStylePr>
    <w:tblStylePr w:type="band1Horz">
      <w:tblPr/>
      <w:tcPr>
        <w:shd w:val="clear" w:color="auto" w:fill="F1DED9" w:themeFill="accent5" w:themeFillTint="33"/>
      </w:tcPr>
    </w:tblStylePr>
    <w:tblStylePr w:type="neCell">
      <w:tblPr/>
      <w:tcPr>
        <w:tcBorders>
          <w:bottom w:val="single" w:sz="4" w:space="0" w:color="D59D8D" w:themeColor="accent5" w:themeTint="99"/>
        </w:tcBorders>
      </w:tcPr>
    </w:tblStylePr>
    <w:tblStylePr w:type="nwCell">
      <w:tblPr/>
      <w:tcPr>
        <w:tcBorders>
          <w:bottom w:val="single" w:sz="4" w:space="0" w:color="D59D8D" w:themeColor="accent5" w:themeTint="99"/>
        </w:tcBorders>
      </w:tcPr>
    </w:tblStylePr>
    <w:tblStylePr w:type="seCell">
      <w:tblPr/>
      <w:tcPr>
        <w:tcBorders>
          <w:top w:val="single" w:sz="4" w:space="0" w:color="D59D8D" w:themeColor="accent5" w:themeTint="99"/>
        </w:tcBorders>
      </w:tcPr>
    </w:tblStylePr>
    <w:tblStylePr w:type="swCell">
      <w:tblPr/>
      <w:tcPr>
        <w:tcBorders>
          <w:top w:val="single" w:sz="4" w:space="0" w:color="D59D8D" w:themeColor="accent5" w:themeTint="99"/>
        </w:tcBorders>
      </w:tcPr>
    </w:tblStylePr>
  </w:style>
  <w:style w:type="table" w:styleId="GridTable3-Accent1">
    <w:name w:val="Grid Table 3 Accent 1"/>
    <w:basedOn w:val="TableNormal"/>
    <w:uiPriority w:val="48"/>
    <w:rsid w:val="00D73D88"/>
    <w:pPr>
      <w:spacing w:after="0" w:line="240" w:lineRule="auto"/>
    </w:pPr>
    <w:rPr>
      <w:kern w:val="0"/>
      <w:sz w:val="22"/>
      <w:szCs w:val="22"/>
      <w14:ligatures w14:val="none"/>
    </w:rPr>
    <w:tblPr>
      <w:tblStyleRowBandSize w:val="1"/>
      <w:tblStyleColBandSize w:val="1"/>
      <w:tblBorders>
        <w:top w:val="single" w:sz="4" w:space="0" w:color="E9EAE6" w:themeColor="accent1" w:themeTint="99"/>
        <w:left w:val="single" w:sz="4" w:space="0" w:color="E9EAE6" w:themeColor="accent1" w:themeTint="99"/>
        <w:bottom w:val="single" w:sz="4" w:space="0" w:color="E9EAE6" w:themeColor="accent1" w:themeTint="99"/>
        <w:right w:val="single" w:sz="4" w:space="0" w:color="E9EAE6" w:themeColor="accent1" w:themeTint="99"/>
        <w:insideH w:val="single" w:sz="4" w:space="0" w:color="E9EAE6" w:themeColor="accent1" w:themeTint="99"/>
        <w:insideV w:val="single" w:sz="4" w:space="0" w:color="E9EAE6"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7F8F6" w:themeFill="accent1" w:themeFillTint="33"/>
      </w:tcPr>
    </w:tblStylePr>
    <w:tblStylePr w:type="band1Horz">
      <w:tblPr/>
      <w:tcPr>
        <w:shd w:val="clear" w:color="auto" w:fill="F7F8F6" w:themeFill="accent1" w:themeFillTint="33"/>
      </w:tcPr>
    </w:tblStylePr>
    <w:tblStylePr w:type="neCell">
      <w:tblPr/>
      <w:tcPr>
        <w:tcBorders>
          <w:bottom w:val="single" w:sz="4" w:space="0" w:color="E9EAE6" w:themeColor="accent1" w:themeTint="99"/>
        </w:tcBorders>
      </w:tcPr>
    </w:tblStylePr>
    <w:tblStylePr w:type="nwCell">
      <w:tblPr/>
      <w:tcPr>
        <w:tcBorders>
          <w:bottom w:val="single" w:sz="4" w:space="0" w:color="E9EAE6" w:themeColor="accent1" w:themeTint="99"/>
        </w:tcBorders>
      </w:tcPr>
    </w:tblStylePr>
    <w:tblStylePr w:type="seCell">
      <w:tblPr/>
      <w:tcPr>
        <w:tcBorders>
          <w:top w:val="single" w:sz="4" w:space="0" w:color="E9EAE6" w:themeColor="accent1" w:themeTint="99"/>
        </w:tcBorders>
      </w:tcPr>
    </w:tblStylePr>
    <w:tblStylePr w:type="swCell">
      <w:tblPr/>
      <w:tcPr>
        <w:tcBorders>
          <w:top w:val="single" w:sz="4" w:space="0" w:color="E9EAE6" w:themeColor="accent1" w:themeTint="99"/>
        </w:tcBorders>
      </w:tcPr>
    </w:tblStylePr>
  </w:style>
  <w:style w:type="table" w:styleId="GridTable2-Accent6">
    <w:name w:val="Grid Table 2 Accent 6"/>
    <w:basedOn w:val="TableNormal"/>
    <w:uiPriority w:val="47"/>
    <w:rsid w:val="00D73D88"/>
    <w:pPr>
      <w:spacing w:after="0" w:line="240" w:lineRule="auto"/>
    </w:pPr>
    <w:rPr>
      <w:kern w:val="0"/>
      <w:sz w:val="22"/>
      <w:szCs w:val="22"/>
      <w14:ligatures w14:val="none"/>
    </w:rPr>
    <w:tblPr>
      <w:tblStyleRowBandSize w:val="1"/>
      <w:tblStyleColBandSize w:val="1"/>
      <w:tblBorders>
        <w:top w:val="single" w:sz="2" w:space="0" w:color="E1CA91" w:themeColor="accent6" w:themeTint="99"/>
        <w:bottom w:val="single" w:sz="2" w:space="0" w:color="E1CA91" w:themeColor="accent6" w:themeTint="99"/>
        <w:insideH w:val="single" w:sz="2" w:space="0" w:color="E1CA91" w:themeColor="accent6" w:themeTint="99"/>
        <w:insideV w:val="single" w:sz="2" w:space="0" w:color="E1CA91" w:themeColor="accent6" w:themeTint="99"/>
      </w:tblBorders>
    </w:tblPr>
    <w:tblStylePr w:type="firstRow">
      <w:rPr>
        <w:b/>
        <w:bCs/>
      </w:rPr>
      <w:tblPr/>
      <w:tcPr>
        <w:tcBorders>
          <w:top w:val="nil"/>
          <w:bottom w:val="single" w:sz="12" w:space="0" w:color="E1CA91" w:themeColor="accent6" w:themeTint="99"/>
          <w:insideH w:val="nil"/>
          <w:insideV w:val="nil"/>
        </w:tcBorders>
        <w:shd w:val="clear" w:color="auto" w:fill="FFFFFF" w:themeFill="background1"/>
      </w:tcPr>
    </w:tblStylePr>
    <w:tblStylePr w:type="lastRow">
      <w:rPr>
        <w:b/>
        <w:bCs/>
      </w:rPr>
      <w:tblPr/>
      <w:tcPr>
        <w:tcBorders>
          <w:top w:val="double" w:sz="2" w:space="0" w:color="E1CA91"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5EDDA" w:themeFill="accent6" w:themeFillTint="33"/>
      </w:tcPr>
    </w:tblStylePr>
    <w:tblStylePr w:type="band1Horz">
      <w:tblPr/>
      <w:tcPr>
        <w:shd w:val="clear" w:color="auto" w:fill="F5EDDA" w:themeFill="accent6" w:themeFillTint="33"/>
      </w:tcPr>
    </w:tblStylePr>
  </w:style>
  <w:style w:type="table" w:styleId="GridTable2-Accent5">
    <w:name w:val="Grid Table 2 Accent 5"/>
    <w:basedOn w:val="TableNormal"/>
    <w:uiPriority w:val="47"/>
    <w:rsid w:val="00D73D88"/>
    <w:pPr>
      <w:spacing w:after="0" w:line="240" w:lineRule="auto"/>
    </w:pPr>
    <w:rPr>
      <w:kern w:val="0"/>
      <w:sz w:val="22"/>
      <w:szCs w:val="22"/>
      <w14:ligatures w14:val="none"/>
    </w:rPr>
    <w:tblPr>
      <w:tblStyleRowBandSize w:val="1"/>
      <w:tblStyleColBandSize w:val="1"/>
      <w:tblBorders>
        <w:top w:val="single" w:sz="2" w:space="0" w:color="D59D8D" w:themeColor="accent5" w:themeTint="99"/>
        <w:bottom w:val="single" w:sz="2" w:space="0" w:color="D59D8D" w:themeColor="accent5" w:themeTint="99"/>
        <w:insideH w:val="single" w:sz="2" w:space="0" w:color="D59D8D" w:themeColor="accent5" w:themeTint="99"/>
        <w:insideV w:val="single" w:sz="2" w:space="0" w:color="D59D8D" w:themeColor="accent5" w:themeTint="99"/>
      </w:tblBorders>
    </w:tblPr>
    <w:tblStylePr w:type="firstRow">
      <w:rPr>
        <w:b/>
        <w:bCs/>
      </w:rPr>
      <w:tblPr/>
      <w:tcPr>
        <w:tcBorders>
          <w:top w:val="nil"/>
          <w:bottom w:val="single" w:sz="12" w:space="0" w:color="D59D8D" w:themeColor="accent5" w:themeTint="99"/>
          <w:insideH w:val="nil"/>
          <w:insideV w:val="nil"/>
        </w:tcBorders>
        <w:shd w:val="clear" w:color="auto" w:fill="FFFFFF" w:themeFill="background1"/>
      </w:tcPr>
    </w:tblStylePr>
    <w:tblStylePr w:type="lastRow">
      <w:rPr>
        <w:b/>
        <w:bCs/>
      </w:rPr>
      <w:tblPr/>
      <w:tcPr>
        <w:tcBorders>
          <w:top w:val="double" w:sz="2" w:space="0" w:color="D59D8D"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1DED9" w:themeFill="accent5" w:themeFillTint="33"/>
      </w:tcPr>
    </w:tblStylePr>
    <w:tblStylePr w:type="band1Horz">
      <w:tblPr/>
      <w:tcPr>
        <w:shd w:val="clear" w:color="auto" w:fill="F1DED9" w:themeFill="accent5" w:themeFillTint="33"/>
      </w:tcPr>
    </w:tblStylePr>
  </w:style>
  <w:style w:type="table" w:styleId="GridTable1Light-Accent1">
    <w:name w:val="Grid Table 1 Light Accent 1"/>
    <w:basedOn w:val="TableNormal"/>
    <w:uiPriority w:val="46"/>
    <w:rsid w:val="00D73D88"/>
    <w:pPr>
      <w:spacing w:after="0" w:line="240" w:lineRule="auto"/>
    </w:pPr>
    <w:rPr>
      <w:kern w:val="0"/>
      <w:sz w:val="22"/>
      <w:szCs w:val="22"/>
      <w14:ligatures w14:val="none"/>
    </w:rPr>
    <w:tblPr>
      <w:tblStyleRowBandSize w:val="1"/>
      <w:tblStyleColBandSize w:val="1"/>
      <w:tblBorders>
        <w:top w:val="single" w:sz="4" w:space="0" w:color="F1F1EE" w:themeColor="accent1" w:themeTint="66"/>
        <w:left w:val="single" w:sz="4" w:space="0" w:color="F1F1EE" w:themeColor="accent1" w:themeTint="66"/>
        <w:bottom w:val="single" w:sz="4" w:space="0" w:color="F1F1EE" w:themeColor="accent1" w:themeTint="66"/>
        <w:right w:val="single" w:sz="4" w:space="0" w:color="F1F1EE" w:themeColor="accent1" w:themeTint="66"/>
        <w:insideH w:val="single" w:sz="4" w:space="0" w:color="F1F1EE" w:themeColor="accent1" w:themeTint="66"/>
        <w:insideV w:val="single" w:sz="4" w:space="0" w:color="F1F1EE" w:themeColor="accent1" w:themeTint="66"/>
      </w:tblBorders>
    </w:tblPr>
    <w:tblStylePr w:type="firstRow">
      <w:rPr>
        <w:b/>
        <w:bCs/>
      </w:rPr>
      <w:tblPr/>
      <w:tcPr>
        <w:tcBorders>
          <w:bottom w:val="single" w:sz="12" w:space="0" w:color="E9EAE6" w:themeColor="accent1" w:themeTint="99"/>
        </w:tcBorders>
      </w:tcPr>
    </w:tblStylePr>
    <w:tblStylePr w:type="lastRow">
      <w:rPr>
        <w:b/>
        <w:bCs/>
      </w:rPr>
      <w:tblPr/>
      <w:tcPr>
        <w:tcBorders>
          <w:top w:val="double" w:sz="2" w:space="0" w:color="E9EAE6" w:themeColor="accent1" w:themeTint="99"/>
        </w:tcBorders>
      </w:tcPr>
    </w:tblStylePr>
    <w:tblStylePr w:type="firstCol">
      <w:rPr>
        <w:b/>
        <w:bCs/>
      </w:rPr>
    </w:tblStylePr>
    <w:tblStylePr w:type="lastCol">
      <w:rPr>
        <w:b/>
        <w:bCs/>
      </w:rPr>
    </w:tblStylePr>
  </w:style>
  <w:style w:type="table" w:styleId="ListTable1Light-Accent2">
    <w:name w:val="List Table 1 Light Accent 2"/>
    <w:basedOn w:val="TableNormal"/>
    <w:uiPriority w:val="46"/>
    <w:rsid w:val="00D73D88"/>
    <w:pPr>
      <w:spacing w:after="0" w:line="240" w:lineRule="auto"/>
    </w:pPr>
    <w:rPr>
      <w:kern w:val="0"/>
      <w:sz w:val="22"/>
      <w:szCs w:val="22"/>
      <w14:ligatures w14:val="none"/>
    </w:rPr>
    <w:tblPr>
      <w:tblStyleRowBandSize w:val="1"/>
      <w:tblStyleColBandSize w:val="1"/>
    </w:tblPr>
    <w:tblStylePr w:type="firstRow">
      <w:rPr>
        <w:b/>
        <w:bCs/>
      </w:rPr>
      <w:tblPr/>
      <w:tcPr>
        <w:tcBorders>
          <w:bottom w:val="single" w:sz="4" w:space="0" w:color="4DAB78" w:themeColor="accent2" w:themeTint="99"/>
        </w:tcBorders>
      </w:tcPr>
    </w:tblStylePr>
    <w:tblStylePr w:type="lastRow">
      <w:rPr>
        <w:b/>
        <w:bCs/>
      </w:rPr>
      <w:tblPr/>
      <w:tcPr>
        <w:tcBorders>
          <w:top w:val="single" w:sz="4" w:space="0" w:color="4DAB78" w:themeColor="accent2" w:themeTint="99"/>
        </w:tcBorders>
      </w:tcPr>
    </w:tblStylePr>
    <w:tblStylePr w:type="firstCol">
      <w:rPr>
        <w:b/>
        <w:bCs/>
      </w:rPr>
    </w:tblStylePr>
    <w:tblStylePr w:type="lastCol">
      <w:rPr>
        <w:b/>
        <w:bCs/>
      </w:rPr>
    </w:tblStylePr>
    <w:tblStylePr w:type="band1Vert">
      <w:tblPr/>
      <w:tcPr>
        <w:shd w:val="clear" w:color="auto" w:fill="C2E3D2" w:themeFill="accent2" w:themeFillTint="33"/>
      </w:tcPr>
    </w:tblStylePr>
    <w:tblStylePr w:type="band1Horz">
      <w:tblPr/>
      <w:tcPr>
        <w:shd w:val="clear" w:color="auto" w:fill="C2E3D2" w:themeFill="accent2" w:themeFillTint="33"/>
      </w:tcPr>
    </w:tblStylePr>
  </w:style>
  <w:style w:type="table" w:styleId="ListTable1Light">
    <w:name w:val="List Table 1 Light"/>
    <w:basedOn w:val="TableNormal"/>
    <w:uiPriority w:val="46"/>
    <w:rsid w:val="00D73D88"/>
    <w:pPr>
      <w:spacing w:after="0" w:line="240" w:lineRule="auto"/>
    </w:pPr>
    <w:rPr>
      <w:kern w:val="0"/>
      <w:sz w:val="22"/>
      <w:szCs w:val="22"/>
      <w14:ligatures w14:val="none"/>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D73D88"/>
    <w:pPr>
      <w:spacing w:after="0" w:line="240" w:lineRule="auto"/>
    </w:pPr>
    <w:rPr>
      <w:kern w:val="0"/>
      <w:sz w:val="22"/>
      <w:szCs w:val="22"/>
      <w14:ligatures w14:val="none"/>
    </w:rPr>
    <w:tblPr>
      <w:tblStyleRowBandSize w:val="1"/>
      <w:tblStyleColBandSize w:val="1"/>
      <w:tblBorders>
        <w:top w:val="single" w:sz="4" w:space="0" w:color="E9EAE6" w:themeColor="accent1" w:themeTint="99"/>
        <w:left w:val="single" w:sz="4" w:space="0" w:color="E9EAE6" w:themeColor="accent1" w:themeTint="99"/>
        <w:bottom w:val="single" w:sz="4" w:space="0" w:color="E9EAE6" w:themeColor="accent1" w:themeTint="99"/>
        <w:right w:val="single" w:sz="4" w:space="0" w:color="E9EAE6" w:themeColor="accent1" w:themeTint="99"/>
        <w:insideH w:val="single" w:sz="4" w:space="0" w:color="E9EAE6" w:themeColor="accent1" w:themeTint="99"/>
        <w:insideV w:val="single" w:sz="4" w:space="0" w:color="E9EAE6" w:themeColor="accent1" w:themeTint="99"/>
      </w:tblBorders>
    </w:tblPr>
    <w:tblStylePr w:type="firstRow">
      <w:rPr>
        <w:b/>
        <w:bCs/>
        <w:color w:val="FFFFFF" w:themeColor="background1"/>
      </w:rPr>
      <w:tblPr/>
      <w:tcPr>
        <w:tcBorders>
          <w:top w:val="single" w:sz="4" w:space="0" w:color="DCDDD7" w:themeColor="accent1"/>
          <w:left w:val="single" w:sz="4" w:space="0" w:color="DCDDD7" w:themeColor="accent1"/>
          <w:bottom w:val="single" w:sz="4" w:space="0" w:color="DCDDD7" w:themeColor="accent1"/>
          <w:right w:val="single" w:sz="4" w:space="0" w:color="DCDDD7" w:themeColor="accent1"/>
          <w:insideH w:val="nil"/>
          <w:insideV w:val="nil"/>
        </w:tcBorders>
        <w:shd w:val="clear" w:color="auto" w:fill="DCDDD7" w:themeFill="accent1"/>
      </w:tcPr>
    </w:tblStylePr>
    <w:tblStylePr w:type="lastRow">
      <w:rPr>
        <w:b/>
        <w:bCs/>
      </w:rPr>
      <w:tblPr/>
      <w:tcPr>
        <w:tcBorders>
          <w:top w:val="double" w:sz="4" w:space="0" w:color="DCDDD7" w:themeColor="accent1"/>
        </w:tcBorders>
      </w:tcPr>
    </w:tblStylePr>
    <w:tblStylePr w:type="firstCol">
      <w:rPr>
        <w:b/>
        <w:bCs/>
      </w:rPr>
    </w:tblStylePr>
    <w:tblStylePr w:type="lastCol">
      <w:rPr>
        <w:b/>
        <w:bCs/>
      </w:rPr>
    </w:tblStylePr>
    <w:tblStylePr w:type="band1Vert">
      <w:tblPr/>
      <w:tcPr>
        <w:shd w:val="clear" w:color="auto" w:fill="F7F8F6" w:themeFill="accent1" w:themeFillTint="33"/>
      </w:tcPr>
    </w:tblStylePr>
    <w:tblStylePr w:type="band1Horz">
      <w:tblPr/>
      <w:tcPr>
        <w:shd w:val="clear" w:color="auto" w:fill="F7F8F6" w:themeFill="accent1" w:themeFillTint="33"/>
      </w:tcPr>
    </w:tblStylePr>
  </w:style>
  <w:style w:type="table" w:styleId="TableGridLight">
    <w:name w:val="Grid Table Light"/>
    <w:basedOn w:val="TableNormal"/>
    <w:uiPriority w:val="40"/>
    <w:rsid w:val="00D73D88"/>
    <w:pPr>
      <w:spacing w:after="0" w:line="240" w:lineRule="auto"/>
    </w:pPr>
    <w:rPr>
      <w:kern w:val="0"/>
      <w:sz w:val="22"/>
      <w:szCs w:val="22"/>
      <w14:ligatures w14:val="none"/>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ListTable2-Accent1">
    <w:name w:val="List Table 2 Accent 1"/>
    <w:basedOn w:val="TableNormal"/>
    <w:uiPriority w:val="47"/>
    <w:rsid w:val="00D73D88"/>
    <w:pPr>
      <w:spacing w:after="0" w:line="240" w:lineRule="auto"/>
    </w:pPr>
    <w:rPr>
      <w:kern w:val="0"/>
      <w:sz w:val="22"/>
      <w:szCs w:val="22"/>
      <w14:ligatures w14:val="none"/>
    </w:rPr>
    <w:tblPr>
      <w:tblStyleRowBandSize w:val="1"/>
      <w:tblStyleColBandSize w:val="1"/>
      <w:tblBorders>
        <w:top w:val="single" w:sz="4" w:space="0" w:color="E9EAE6" w:themeColor="accent1" w:themeTint="99"/>
        <w:bottom w:val="single" w:sz="4" w:space="0" w:color="E9EAE6" w:themeColor="accent1" w:themeTint="99"/>
        <w:insideH w:val="single" w:sz="4" w:space="0" w:color="E9EAE6"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7F8F6" w:themeFill="accent1" w:themeFillTint="33"/>
      </w:tcPr>
    </w:tblStylePr>
    <w:tblStylePr w:type="band1Horz">
      <w:tblPr/>
      <w:tcPr>
        <w:shd w:val="clear" w:color="auto" w:fill="F7F8F6" w:themeFill="accent1" w:themeFillTint="33"/>
      </w:tcPr>
    </w:tblStylePr>
  </w:style>
  <w:style w:type="character" w:styleId="FollowedHyperlink">
    <w:name w:val="FollowedHyperlink"/>
    <w:basedOn w:val="DefaultParagraphFont"/>
    <w:uiPriority w:val="99"/>
    <w:semiHidden/>
    <w:unhideWhenUsed/>
    <w:rsid w:val="00D73D88"/>
    <w:rPr>
      <w:color w:val="96607D" w:themeColor="followedHyperlink"/>
      <w:u w:val="single"/>
    </w:rPr>
  </w:style>
  <w:style w:type="paragraph" w:customStyle="1" w:styleId="Graphicsanchor">
    <w:name w:val="Graphics anchor"/>
    <w:basedOn w:val="Normal"/>
    <w:qFormat/>
    <w:rsid w:val="00D74521"/>
    <w:pPr>
      <w:spacing w:after="0" w:line="240" w:lineRule="auto"/>
    </w:pPr>
    <w:rPr>
      <w:color w:val="000000" w:themeColor="text1"/>
      <w:sz w:val="4"/>
    </w:rPr>
  </w:style>
  <w:style w:type="paragraph" w:styleId="HTMLPreformatted">
    <w:name w:val="HTML Preformatted"/>
    <w:basedOn w:val="Normal"/>
    <w:link w:val="HTMLPreformattedChar"/>
    <w:uiPriority w:val="99"/>
    <w:unhideWhenUsed/>
    <w:rsid w:val="001A22D7"/>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hAnsi="Courier New" w:cs="Courier New"/>
      <w:color w:val="auto"/>
      <w:sz w:val="20"/>
      <w:szCs w:val="20"/>
    </w:rPr>
  </w:style>
  <w:style w:type="character" w:customStyle="1" w:styleId="HTMLPreformattedChar">
    <w:name w:val="HTML Preformatted Char"/>
    <w:basedOn w:val="DefaultParagraphFont"/>
    <w:link w:val="HTMLPreformatted"/>
    <w:uiPriority w:val="99"/>
    <w:rsid w:val="001A22D7"/>
    <w:rPr>
      <w:rFonts w:ascii="Courier New" w:eastAsiaTheme="minorEastAsia" w:hAnsi="Courier New" w:cs="Courier New"/>
      <w:kern w:val="0"/>
      <w:sz w:val="20"/>
      <w:szCs w:val="20"/>
      <w14:ligatures w14:val="none"/>
    </w:rPr>
  </w:style>
  <w:style w:type="character" w:styleId="HTMLCode">
    <w:name w:val="HTML Code"/>
    <w:basedOn w:val="DefaultParagraphFont"/>
    <w:uiPriority w:val="99"/>
    <w:semiHidden/>
    <w:unhideWhenUsed/>
    <w:rsid w:val="001A22D7"/>
    <w:rPr>
      <w:rFonts w:ascii="Courier New" w:eastAsiaTheme="minorEastAsia" w:hAnsi="Courier New" w:cs="Courier New"/>
      <w:sz w:val="20"/>
      <w:szCs w:val="20"/>
    </w:rPr>
  </w:style>
  <w:style w:type="paragraph" w:styleId="NormalWeb">
    <w:name w:val="Normal (Web)"/>
    <w:basedOn w:val="Normal"/>
    <w:uiPriority w:val="99"/>
    <w:unhideWhenUsed/>
    <w:rsid w:val="001A22D7"/>
    <w:pPr>
      <w:spacing w:before="100" w:beforeAutospacing="1" w:after="100" w:afterAutospacing="1" w:line="240" w:lineRule="auto"/>
    </w:pPr>
    <w:rPr>
      <w:rFonts w:ascii="Times New Roman" w:hAnsi="Times New Roman" w:cs="Times New Roman"/>
      <w:color w:val="auto"/>
      <w:szCs w:val="24"/>
    </w:rPr>
  </w:style>
  <w:style w:type="table" w:styleId="PlainTable1">
    <w:name w:val="Plain Table 1"/>
    <w:basedOn w:val="TableNormal"/>
    <w:uiPriority w:val="41"/>
    <w:rsid w:val="00B93098"/>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4657419">
      <w:blockQuote w:val="1"/>
      <w:marLeft w:val="720"/>
      <w:marRight w:val="720"/>
      <w:marTop w:val="100"/>
      <w:marBottom w:val="100"/>
      <w:divBdr>
        <w:top w:val="none" w:sz="0" w:space="0" w:color="auto"/>
        <w:left w:val="none" w:sz="0" w:space="0" w:color="auto"/>
        <w:bottom w:val="none" w:sz="0" w:space="0" w:color="auto"/>
        <w:right w:val="none" w:sz="0" w:space="0" w:color="auto"/>
      </w:divBdr>
    </w:div>
    <w:div w:id="249780244">
      <w:blockQuote w:val="1"/>
      <w:marLeft w:val="720"/>
      <w:marRight w:val="720"/>
      <w:marTop w:val="100"/>
      <w:marBottom w:val="100"/>
      <w:divBdr>
        <w:top w:val="none" w:sz="0" w:space="0" w:color="auto"/>
        <w:left w:val="none" w:sz="0" w:space="0" w:color="auto"/>
        <w:bottom w:val="none" w:sz="0" w:space="0" w:color="auto"/>
        <w:right w:val="none" w:sz="0" w:space="0" w:color="auto"/>
      </w:divBdr>
    </w:div>
    <w:div w:id="281309927">
      <w:blockQuote w:val="1"/>
      <w:marLeft w:val="720"/>
      <w:marRight w:val="720"/>
      <w:marTop w:val="100"/>
      <w:marBottom w:val="100"/>
      <w:divBdr>
        <w:top w:val="none" w:sz="0" w:space="0" w:color="auto"/>
        <w:left w:val="none" w:sz="0" w:space="0" w:color="auto"/>
        <w:bottom w:val="none" w:sz="0" w:space="0" w:color="auto"/>
        <w:right w:val="none" w:sz="0" w:space="0" w:color="auto"/>
      </w:divBdr>
    </w:div>
    <w:div w:id="450827866">
      <w:blockQuote w:val="1"/>
      <w:marLeft w:val="720"/>
      <w:marRight w:val="720"/>
      <w:marTop w:val="100"/>
      <w:marBottom w:val="100"/>
      <w:divBdr>
        <w:top w:val="none" w:sz="0" w:space="0" w:color="auto"/>
        <w:left w:val="none" w:sz="0" w:space="0" w:color="auto"/>
        <w:bottom w:val="none" w:sz="0" w:space="0" w:color="auto"/>
        <w:right w:val="none" w:sz="0" w:space="0" w:color="auto"/>
      </w:divBdr>
    </w:div>
    <w:div w:id="498425708">
      <w:blockQuote w:val="1"/>
      <w:marLeft w:val="720"/>
      <w:marRight w:val="720"/>
      <w:marTop w:val="100"/>
      <w:marBottom w:val="100"/>
      <w:divBdr>
        <w:top w:val="none" w:sz="0" w:space="0" w:color="auto"/>
        <w:left w:val="none" w:sz="0" w:space="0" w:color="auto"/>
        <w:bottom w:val="none" w:sz="0" w:space="0" w:color="auto"/>
        <w:right w:val="none" w:sz="0" w:space="0" w:color="auto"/>
      </w:divBdr>
    </w:div>
    <w:div w:id="559052980">
      <w:blockQuote w:val="1"/>
      <w:marLeft w:val="720"/>
      <w:marRight w:val="720"/>
      <w:marTop w:val="100"/>
      <w:marBottom w:val="100"/>
      <w:divBdr>
        <w:top w:val="none" w:sz="0" w:space="0" w:color="auto"/>
        <w:left w:val="none" w:sz="0" w:space="0" w:color="auto"/>
        <w:bottom w:val="none" w:sz="0" w:space="0" w:color="auto"/>
        <w:right w:val="none" w:sz="0" w:space="0" w:color="auto"/>
      </w:divBdr>
    </w:div>
    <w:div w:id="829295241">
      <w:blockQuote w:val="1"/>
      <w:marLeft w:val="720"/>
      <w:marRight w:val="720"/>
      <w:marTop w:val="100"/>
      <w:marBottom w:val="100"/>
      <w:divBdr>
        <w:top w:val="none" w:sz="0" w:space="0" w:color="auto"/>
        <w:left w:val="none" w:sz="0" w:space="0" w:color="auto"/>
        <w:bottom w:val="none" w:sz="0" w:space="0" w:color="auto"/>
        <w:right w:val="none" w:sz="0" w:space="0" w:color="auto"/>
      </w:divBdr>
    </w:div>
    <w:div w:id="1178694226">
      <w:blockQuote w:val="1"/>
      <w:marLeft w:val="720"/>
      <w:marRight w:val="720"/>
      <w:marTop w:val="100"/>
      <w:marBottom w:val="100"/>
      <w:divBdr>
        <w:top w:val="none" w:sz="0" w:space="0" w:color="auto"/>
        <w:left w:val="none" w:sz="0" w:space="0" w:color="auto"/>
        <w:bottom w:val="none" w:sz="0" w:space="0" w:color="auto"/>
        <w:right w:val="none" w:sz="0" w:space="0" w:color="auto"/>
      </w:divBdr>
    </w:div>
    <w:div w:id="1182013706">
      <w:blockQuote w:val="1"/>
      <w:marLeft w:val="720"/>
      <w:marRight w:val="720"/>
      <w:marTop w:val="100"/>
      <w:marBottom w:val="100"/>
      <w:divBdr>
        <w:top w:val="none" w:sz="0" w:space="0" w:color="auto"/>
        <w:left w:val="none" w:sz="0" w:space="0" w:color="auto"/>
        <w:bottom w:val="none" w:sz="0" w:space="0" w:color="auto"/>
        <w:right w:val="none" w:sz="0" w:space="0" w:color="auto"/>
      </w:divBdr>
    </w:div>
    <w:div w:id="1320571458">
      <w:blockQuote w:val="1"/>
      <w:marLeft w:val="720"/>
      <w:marRight w:val="720"/>
      <w:marTop w:val="100"/>
      <w:marBottom w:val="100"/>
      <w:divBdr>
        <w:top w:val="none" w:sz="0" w:space="0" w:color="auto"/>
        <w:left w:val="none" w:sz="0" w:space="0" w:color="auto"/>
        <w:bottom w:val="none" w:sz="0" w:space="0" w:color="auto"/>
        <w:right w:val="none" w:sz="0" w:space="0" w:color="auto"/>
      </w:divBdr>
    </w:div>
    <w:div w:id="1367291153">
      <w:blockQuote w:val="1"/>
      <w:marLeft w:val="720"/>
      <w:marRight w:val="720"/>
      <w:marTop w:val="100"/>
      <w:marBottom w:val="100"/>
      <w:divBdr>
        <w:top w:val="none" w:sz="0" w:space="0" w:color="auto"/>
        <w:left w:val="none" w:sz="0" w:space="0" w:color="auto"/>
        <w:bottom w:val="none" w:sz="0" w:space="0" w:color="auto"/>
        <w:right w:val="none" w:sz="0" w:space="0" w:color="auto"/>
      </w:divBdr>
    </w:div>
    <w:div w:id="1497188319">
      <w:blockQuote w:val="1"/>
      <w:marLeft w:val="720"/>
      <w:marRight w:val="720"/>
      <w:marTop w:val="100"/>
      <w:marBottom w:val="100"/>
      <w:divBdr>
        <w:top w:val="none" w:sz="0" w:space="0" w:color="auto"/>
        <w:left w:val="none" w:sz="0" w:space="0" w:color="auto"/>
        <w:bottom w:val="none" w:sz="0" w:space="0" w:color="auto"/>
        <w:right w:val="none" w:sz="0" w:space="0" w:color="auto"/>
      </w:divBdr>
    </w:div>
    <w:div w:id="1515609528">
      <w:blockQuote w:val="1"/>
      <w:marLeft w:val="720"/>
      <w:marRight w:val="720"/>
      <w:marTop w:val="100"/>
      <w:marBottom w:val="100"/>
      <w:divBdr>
        <w:top w:val="none" w:sz="0" w:space="0" w:color="auto"/>
        <w:left w:val="none" w:sz="0" w:space="0" w:color="auto"/>
        <w:bottom w:val="none" w:sz="0" w:space="0" w:color="auto"/>
        <w:right w:val="none" w:sz="0" w:space="0" w:color="auto"/>
      </w:divBdr>
    </w:div>
    <w:div w:id="1590386465">
      <w:blockQuote w:val="1"/>
      <w:marLeft w:val="720"/>
      <w:marRight w:val="720"/>
      <w:marTop w:val="100"/>
      <w:marBottom w:val="100"/>
      <w:divBdr>
        <w:top w:val="none" w:sz="0" w:space="0" w:color="auto"/>
        <w:left w:val="none" w:sz="0" w:space="0" w:color="auto"/>
        <w:bottom w:val="none" w:sz="0" w:space="0" w:color="auto"/>
        <w:right w:val="none" w:sz="0" w:space="0" w:color="auto"/>
      </w:divBdr>
    </w:div>
    <w:div w:id="1666974687">
      <w:blockQuote w:val="1"/>
      <w:marLeft w:val="720"/>
      <w:marRight w:val="720"/>
      <w:marTop w:val="100"/>
      <w:marBottom w:val="100"/>
      <w:divBdr>
        <w:top w:val="none" w:sz="0" w:space="0" w:color="auto"/>
        <w:left w:val="none" w:sz="0" w:space="0" w:color="auto"/>
        <w:bottom w:val="none" w:sz="0" w:space="0" w:color="auto"/>
        <w:right w:val="none" w:sz="0" w:space="0" w:color="auto"/>
      </w:divBdr>
    </w:div>
    <w:div w:id="1810781641">
      <w:blockQuote w:val="1"/>
      <w:marLeft w:val="720"/>
      <w:marRight w:val="720"/>
      <w:marTop w:val="100"/>
      <w:marBottom w:val="100"/>
      <w:divBdr>
        <w:top w:val="none" w:sz="0" w:space="0" w:color="auto"/>
        <w:left w:val="none" w:sz="0" w:space="0" w:color="auto"/>
        <w:bottom w:val="none" w:sz="0" w:space="0" w:color="auto"/>
        <w:right w:val="none" w:sz="0" w:space="0" w:color="auto"/>
      </w:divBdr>
    </w:div>
    <w:div w:id="1814441247">
      <w:blockQuote w:val="1"/>
      <w:marLeft w:val="720"/>
      <w:marRight w:val="720"/>
      <w:marTop w:val="100"/>
      <w:marBottom w:val="100"/>
      <w:divBdr>
        <w:top w:val="none" w:sz="0" w:space="0" w:color="auto"/>
        <w:left w:val="none" w:sz="0" w:space="0" w:color="auto"/>
        <w:bottom w:val="none" w:sz="0" w:space="0" w:color="auto"/>
        <w:right w:val="none" w:sz="0" w:space="0" w:color="auto"/>
      </w:divBdr>
    </w:div>
    <w:div w:id="1858423352">
      <w:blockQuote w:val="1"/>
      <w:marLeft w:val="720"/>
      <w:marRight w:val="720"/>
      <w:marTop w:val="100"/>
      <w:marBottom w:val="100"/>
      <w:divBdr>
        <w:top w:val="none" w:sz="0" w:space="0" w:color="auto"/>
        <w:left w:val="none" w:sz="0" w:space="0" w:color="auto"/>
        <w:bottom w:val="none" w:sz="0" w:space="0" w:color="auto"/>
        <w:right w:val="none" w:sz="0" w:space="0" w:color="auto"/>
      </w:divBdr>
    </w:div>
    <w:div w:id="1957905812">
      <w:blockQuote w:val="1"/>
      <w:marLeft w:val="720"/>
      <w:marRight w:val="720"/>
      <w:marTop w:val="100"/>
      <w:marBottom w:val="10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image" Target="media/image2.png"/><Relationship Id="rId26"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image" Target="media/image5.jpeg"/><Relationship Id="rId7" Type="http://schemas.openxmlformats.org/officeDocument/2006/relationships/settings" Target="settings.xml"/><Relationship Id="rId12" Type="http://schemas.openxmlformats.org/officeDocument/2006/relationships/hyperlink" Target="https://dreamflux.org/dream-chaining-dc-how-to-link-multiple-lucid-dreams-in-one-night/" TargetMode="External"/><Relationship Id="rId17" Type="http://schemas.openxmlformats.org/officeDocument/2006/relationships/footer" Target="footer3.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image" Target="media/image4.jpeg"/><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4.xml"/><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chart" Target="charts/chart1.xml"/><Relationship Id="rId28" Type="http://schemas.openxmlformats.org/officeDocument/2006/relationships/footer" Target="footer7.xml"/><Relationship Id="rId10" Type="http://schemas.openxmlformats.org/officeDocument/2006/relationships/endnotes" Target="endnotes.xml"/><Relationship Id="rId19" Type="http://schemas.openxmlformats.org/officeDocument/2006/relationships/image" Target="media/image3.jpeg"/><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image" Target="media/image6.jpeg"/><Relationship Id="rId27" Type="http://schemas.openxmlformats.org/officeDocument/2006/relationships/footer" Target="footer6.xml"/><Relationship Id="rId30" Type="http://schemas.openxmlformats.org/officeDocument/2006/relationships/footer" Target="footer9.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lord\AppData\Roaming\Microsoft\Templates\Home%20business%20plan.dotx"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SWOT</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DE9E-3445-B742-17CE71763FD8}"/>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DE9E-3445-B742-17CE71763FD8}"/>
              </c:ext>
            </c:extLst>
          </c:dPt>
          <c:dPt>
            <c:idx val="2"/>
            <c:bubble3D val="0"/>
            <c:spPr>
              <a:solidFill>
                <a:schemeClr val="accent5"/>
              </a:solidFill>
              <a:ln w="19050">
                <a:solidFill>
                  <a:schemeClr val="lt1"/>
                </a:solidFill>
              </a:ln>
              <a:effectLst/>
            </c:spPr>
            <c:extLst>
              <c:ext xmlns:c16="http://schemas.microsoft.com/office/drawing/2014/chart" uri="{C3380CC4-5D6E-409C-BE32-E72D297353CC}">
                <c16:uniqueId val="{00000005-DE9E-3445-B742-17CE71763FD8}"/>
              </c:ext>
            </c:extLst>
          </c:dPt>
          <c:dPt>
            <c:idx val="3"/>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7-DE9E-3445-B742-17CE71763FD8}"/>
              </c:ext>
            </c:extLst>
          </c:dPt>
          <c:dLbls>
            <c:dLbl>
              <c:idx val="0"/>
              <c:tx>
                <c:rich>
                  <a:bodyPr/>
                  <a:lstStyle/>
                  <a:p>
                    <a:r>
                      <a:rPr lang="en-US"/>
                      <a:t>20%</a:t>
                    </a:r>
                  </a:p>
                </c:rich>
              </c:tx>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1-DE9E-3445-B742-17CE71763FD8}"/>
                </c:ext>
              </c:extLst>
            </c:dLbl>
            <c:dLbl>
              <c:idx val="1"/>
              <c:tx>
                <c:rich>
                  <a:bodyPr/>
                  <a:lstStyle/>
                  <a:p>
                    <a:r>
                      <a:rPr lang="en-US"/>
                      <a:t>15%</a:t>
                    </a:r>
                  </a:p>
                </c:rich>
              </c:tx>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3-DE9E-3445-B742-17CE71763FD8}"/>
                </c:ext>
              </c:extLst>
            </c:dLbl>
            <c:dLbl>
              <c:idx val="2"/>
              <c:tx>
                <c:rich>
                  <a:bodyPr/>
                  <a:lstStyle/>
                  <a:p>
                    <a:r>
                      <a:rPr lang="en-US"/>
                      <a:t>30%</a:t>
                    </a:r>
                  </a:p>
                </c:rich>
              </c:tx>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5-DE9E-3445-B742-17CE71763FD8}"/>
                </c:ext>
              </c:extLst>
            </c:dLbl>
            <c:dLbl>
              <c:idx val="3"/>
              <c:tx>
                <c:rich>
                  <a:bodyPr/>
                  <a:lstStyle/>
                  <a:p>
                    <a:r>
                      <a:rPr lang="en-US"/>
                      <a:t>35%</a:t>
                    </a:r>
                  </a:p>
                </c:rich>
              </c:tx>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7-DE9E-3445-B742-17CE71763FD8}"/>
                </c:ext>
              </c:extLst>
            </c:dLbl>
            <c:spPr>
              <a:noFill/>
              <a:ln>
                <a:noFill/>
              </a:ln>
              <a:effectLst/>
            </c:spPr>
            <c:txPr>
              <a:bodyPr rot="0" spcFirstLastPara="1" vertOverflow="ellipsis" vert="horz" wrap="square" anchor="ctr" anchorCtr="1"/>
              <a:lstStyle/>
              <a:p>
                <a:pPr>
                  <a:defRPr sz="2000" b="1" i="0" u="none" strike="noStrike" kern="1200" baseline="0">
                    <a:solidFill>
                      <a:schemeClr val="tx1">
                        <a:lumMod val="75000"/>
                        <a:lumOff val="25000"/>
                      </a:schemeClr>
                    </a:solidFill>
                    <a:latin typeface="+mj-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Weaknesses</c:v>
                </c:pt>
                <c:pt idx="1">
                  <c:v>Threats</c:v>
                </c:pt>
                <c:pt idx="2">
                  <c:v>Opportunities</c:v>
                </c:pt>
                <c:pt idx="3">
                  <c:v>Strengths</c:v>
                </c:pt>
              </c:strCache>
            </c:strRef>
          </c:cat>
          <c:val>
            <c:numRef>
              <c:f>Sheet1!$B$2:$B$5</c:f>
              <c:numCache>
                <c:formatCode>General</c:formatCode>
                <c:ptCount val="4"/>
                <c:pt idx="0">
                  <c:v>25</c:v>
                </c:pt>
                <c:pt idx="1">
                  <c:v>25</c:v>
                </c:pt>
                <c:pt idx="2">
                  <c:v>25</c:v>
                </c:pt>
                <c:pt idx="3">
                  <c:v>25</c:v>
                </c:pt>
              </c:numCache>
            </c:numRef>
          </c:val>
          <c:extLst>
            <c:ext xmlns:c16="http://schemas.microsoft.com/office/drawing/2014/chart" uri="{C3380CC4-5D6E-409C-BE32-E72D297353CC}">
              <c16:uniqueId val="{00000008-DE9E-3445-B742-17CE71763FD8}"/>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t"/>
      <c:layout>
        <c:manualLayout>
          <c:xMode val="edge"/>
          <c:yMode val="edge"/>
          <c:x val="7.9130001302244813E-4"/>
          <c:y val="0"/>
          <c:w val="0.99841723408296701"/>
          <c:h val="9.5672593345186671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j-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latin typeface="+mj-lt"/>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Home Business Plan">
      <a:dk1>
        <a:srgbClr val="000000"/>
      </a:dk1>
      <a:lt1>
        <a:srgbClr val="FFFFFF"/>
      </a:lt1>
      <a:dk2>
        <a:srgbClr val="0E2841"/>
      </a:dk2>
      <a:lt2>
        <a:srgbClr val="EEEEEE"/>
      </a:lt2>
      <a:accent1>
        <a:srgbClr val="DCDDD7"/>
      </a:accent1>
      <a:accent2>
        <a:srgbClr val="173324"/>
      </a:accent2>
      <a:accent3>
        <a:srgbClr val="604934"/>
      </a:accent3>
      <a:accent4>
        <a:srgbClr val="691D38"/>
      </a:accent4>
      <a:accent5>
        <a:srgbClr val="B95D43"/>
      </a:accent5>
      <a:accent6>
        <a:srgbClr val="CEA848"/>
      </a:accent6>
      <a:hlink>
        <a:srgbClr val="467886"/>
      </a:hlink>
      <a:folHlink>
        <a:srgbClr val="96607D"/>
      </a:folHlink>
    </a:clrScheme>
    <a:fontScheme name="Custom 17">
      <a:majorFont>
        <a:latin typeface="Avenir Next LT Pro Demi"/>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9B393CF-F867-4A5F-A744-EAB4BF3FF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23AC32-003E-403C-A4AE-FF5A56A188F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D5F9B9C-5DD6-48B7-8D8E-B95F0BA12560}">
  <ds:schemaRefs>
    <ds:schemaRef ds:uri="http://schemas.microsoft.com/sharepoint/v3/contenttype/forms"/>
  </ds:schemaRefs>
</ds:datastoreItem>
</file>

<file path=customXml/itemProps4.xml><?xml version="1.0" encoding="utf-8"?>
<ds:datastoreItem xmlns:ds="http://schemas.openxmlformats.org/officeDocument/2006/customXml" ds:itemID="{472D6006-AE70-8C4D-9BA0-029BC6376BBE}">
  <ds:schemaRefs>
    <ds:schemaRef ds:uri="http://schemas.openxmlformats.org/officeDocument/2006/bibliography"/>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Home business plan</Template>
  <TotalTime>29088</TotalTime>
  <Pages>110</Pages>
  <Words>19882</Words>
  <Characters>111740</Characters>
  <Application>Microsoft Office Word</Application>
  <DocSecurity>0</DocSecurity>
  <Lines>2377</Lines>
  <Paragraphs>1478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130144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Matthew Williams</dc:creator>
  <cp:keywords/>
  <dc:description/>
  <cp:lastModifiedBy>Matthew Williams</cp:lastModifiedBy>
  <cp:revision>2378</cp:revision>
  <cp:lastPrinted>2025-04-28T22:24:00Z</cp:lastPrinted>
  <dcterms:created xsi:type="dcterms:W3CDTF">2026-02-21T23:23:00Z</dcterms:created>
  <dcterms:modified xsi:type="dcterms:W3CDTF">2026-05-21T12:26:00Z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